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6"/>
  </p:notesMasterIdLst>
  <p:sldIdLst>
    <p:sldId id="596" r:id="rId2"/>
    <p:sldId id="568" r:id="rId3"/>
    <p:sldId id="607" r:id="rId4"/>
    <p:sldId id="610" r:id="rId5"/>
  </p:sldIdLst>
  <p:sldSz cx="9144000" cy="6858000" type="screen4x3"/>
  <p:notesSz cx="7099300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>
          <p15:clr>
            <a:srgbClr val="A4A3A4"/>
          </p15:clr>
        </p15:guide>
        <p15:guide id="2" pos="223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FF"/>
    <a:srgbClr val="FF7C80"/>
    <a:srgbClr val="FFFFFF"/>
    <a:srgbClr val="FF6600"/>
    <a:srgbClr val="CDFAFF"/>
    <a:srgbClr val="B5CE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34" autoAdjust="0"/>
    <p:restoredTop sz="94660"/>
  </p:normalViewPr>
  <p:slideViewPr>
    <p:cSldViewPr>
      <p:cViewPr varScale="1">
        <p:scale>
          <a:sx n="73" d="100"/>
          <a:sy n="73" d="100"/>
        </p:scale>
        <p:origin x="67" y="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2556" y="-90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9139AE88-6047-4512-B5CD-C15E45C41877}" type="datetimeFigureOut">
              <a:rPr lang="ko-KR" altLang="en-US" smtClean="0"/>
              <a:pPr/>
              <a:t>2022-01-11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46FCF354-AC2B-490C-8C73-420731BBDDE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7136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FCF354-AC2B-490C-8C73-420731BBDDE2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9328235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4804464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1747814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2022-01-11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8345840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2022-01-11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423480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2022-01-11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5311279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93E3C-3146-4674-8AAD-867E48845855}" type="datetime1">
              <a:rPr lang="ko-KR" altLang="en-US" smtClean="0"/>
              <a:pPr/>
              <a:t>2022-01-11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2559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2022-01-11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5690450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2022-01-11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6182364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109356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8203-58E7-41E8-8B0B-0A860B0DA16C}" type="datetime1">
              <a:rPr lang="ko-KR" altLang="en-US" smtClean="0"/>
              <a:pPr/>
              <a:t>2022-01-11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0181234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9B8203-58E7-41E8-8B0B-0A860B0DA16C}" type="datetime1">
              <a:rPr lang="ko-KR" altLang="en-US" smtClean="0"/>
              <a:pPr/>
              <a:t>2022-01-11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9223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619672" y="2420887"/>
            <a:ext cx="6120680" cy="3145064"/>
          </a:xfrm>
          <a:prstGeom prst="rect">
            <a:avLst/>
          </a:prstGeom>
          <a:solidFill>
            <a:schemeClr val="bg1">
              <a:alpha val="65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ko-KR" sz="1600" dirty="0" smtClean="0">
                <a:latin typeface="Verdana" pitchFamily="34" charset="0"/>
              </a:rPr>
              <a:t>                </a:t>
            </a:r>
            <a:r>
              <a:rPr lang="en-US" altLang="ko-KR" dirty="0" smtClean="0">
                <a:latin typeface="Verdana" pitchFamily="34" charset="0"/>
              </a:rPr>
              <a:t> </a:t>
            </a:r>
          </a:p>
          <a:p>
            <a:pPr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ko-KR" sz="1600" dirty="0" smtClean="0">
                <a:latin typeface="Verdana" pitchFamily="34" charset="0"/>
              </a:rPr>
              <a:t>Period:  </a:t>
            </a:r>
            <a:r>
              <a:rPr lang="en-US" altLang="ko-KR" sz="1600" dirty="0" smtClean="0">
                <a:latin typeface="Verdana" pitchFamily="34" charset="0"/>
              </a:rPr>
              <a:t>2022-10-03 </a:t>
            </a:r>
            <a:r>
              <a:rPr lang="en-US" altLang="ko-KR" sz="1600" dirty="0" smtClean="0">
                <a:latin typeface="Verdana" pitchFamily="34" charset="0"/>
              </a:rPr>
              <a:t>~</a:t>
            </a:r>
            <a:r>
              <a:rPr lang="en-US" altLang="ko-KR" sz="1600" dirty="0" smtClean="0">
                <a:latin typeface="Verdana" pitchFamily="34" charset="0"/>
                <a:sym typeface="Wingdings" panose="05000000000000000000" pitchFamily="2" charset="2"/>
              </a:rPr>
              <a:t> </a:t>
            </a:r>
            <a:r>
              <a:rPr lang="en-US" altLang="ko-KR" sz="1600" dirty="0" smtClean="0">
                <a:latin typeface="Verdana" pitchFamily="34" charset="0"/>
              </a:rPr>
              <a:t>2022-10-8 (flexible)</a:t>
            </a:r>
            <a:endParaRPr lang="en-US" altLang="ko-KR" sz="1600" dirty="0" smtClean="0">
              <a:latin typeface="Verdana" pitchFamily="34" charset="0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ko-KR" sz="1600" dirty="0" smtClean="0">
                <a:latin typeface="Verdana" pitchFamily="34" charset="0"/>
              </a:rPr>
              <a:t>Location: </a:t>
            </a:r>
            <a:r>
              <a:rPr lang="en-US" altLang="ko-KR" sz="1600" dirty="0" smtClean="0">
                <a:latin typeface="Verdana" pitchFamily="34" charset="0"/>
              </a:rPr>
              <a:t>Pohang APCTP Headquarter or Online</a:t>
            </a:r>
            <a:endParaRPr lang="en-US" altLang="ko-KR" sz="1600" dirty="0" smtClean="0">
              <a:latin typeface="Verdana" pitchFamily="34" charset="0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ko-KR" sz="1600" dirty="0" smtClean="0">
                <a:latin typeface="Verdana" pitchFamily="34" charset="0"/>
              </a:rPr>
              <a:t>Organizer:  </a:t>
            </a:r>
            <a:r>
              <a:rPr lang="en-US" altLang="ko-KR" sz="1600" dirty="0" smtClean="0">
                <a:latin typeface="Verdana" pitchFamily="34" charset="0"/>
              </a:rPr>
              <a:t> </a:t>
            </a:r>
            <a:r>
              <a:rPr lang="ko-KR" altLang="en-US" sz="1600" dirty="0" smtClean="0">
                <a:latin typeface="Verdana" pitchFamily="34" charset="0"/>
              </a:rPr>
              <a:t>이수형</a:t>
            </a:r>
            <a:r>
              <a:rPr lang="en-US" altLang="ko-KR" sz="1600" dirty="0" smtClean="0">
                <a:latin typeface="Verdana" pitchFamily="34" charset="0"/>
              </a:rPr>
              <a:t>(</a:t>
            </a:r>
            <a:r>
              <a:rPr lang="ko-KR" altLang="en-US" sz="1600" dirty="0" smtClean="0">
                <a:latin typeface="Verdana" pitchFamily="34" charset="0"/>
              </a:rPr>
              <a:t>연세대</a:t>
            </a:r>
            <a:r>
              <a:rPr lang="en-US" altLang="ko-KR" sz="1600" dirty="0" smtClean="0">
                <a:latin typeface="Verdana" pitchFamily="34" charset="0"/>
              </a:rPr>
              <a:t>), </a:t>
            </a:r>
            <a:endParaRPr lang="en-US" altLang="ko-KR" sz="1600" dirty="0" smtClean="0">
              <a:latin typeface="Verdana" pitchFamily="34" charset="0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ko-KR" sz="1600" dirty="0">
                <a:latin typeface="Verdana" pitchFamily="34" charset="0"/>
              </a:rPr>
              <a:t> </a:t>
            </a:r>
            <a:r>
              <a:rPr lang="en-US" altLang="ko-KR" sz="1600" dirty="0" smtClean="0">
                <a:latin typeface="Verdana" pitchFamily="34" charset="0"/>
              </a:rPr>
              <a:t>                 </a:t>
            </a:r>
            <a:r>
              <a:rPr lang="en-US" altLang="ko-KR" sz="1600" dirty="0" smtClean="0">
                <a:latin typeface="Verdana" pitchFamily="34" charset="0"/>
              </a:rPr>
              <a:t>Akira Ohnishi (YITP, Kyoto) </a:t>
            </a:r>
            <a:endParaRPr lang="en-US" altLang="ko-KR" sz="1600" dirty="0" smtClean="0">
              <a:latin typeface="Verdana" pitchFamily="34" charset="0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ko-KR" sz="1600" dirty="0">
                <a:latin typeface="Verdana" pitchFamily="34" charset="0"/>
              </a:rPr>
              <a:t> </a:t>
            </a:r>
            <a:r>
              <a:rPr lang="en-US" altLang="ko-KR" sz="1600" dirty="0" smtClean="0">
                <a:latin typeface="Verdana" pitchFamily="34" charset="0"/>
              </a:rPr>
              <a:t>                 </a:t>
            </a:r>
            <a:r>
              <a:rPr lang="en-US" altLang="ko-KR" sz="1600" dirty="0" smtClean="0">
                <a:latin typeface="Verdana" pitchFamily="34" charset="0"/>
              </a:rPr>
              <a:t>Xu-</a:t>
            </a:r>
            <a:r>
              <a:rPr lang="en-US" altLang="ko-KR" sz="1600" dirty="0" err="1" smtClean="0">
                <a:latin typeface="Verdana" pitchFamily="34" charset="0"/>
              </a:rPr>
              <a:t>Guang</a:t>
            </a:r>
            <a:r>
              <a:rPr lang="en-US" altLang="ko-KR" sz="1600" dirty="0" smtClean="0">
                <a:latin typeface="Verdana" pitchFamily="34" charset="0"/>
              </a:rPr>
              <a:t> Huang (</a:t>
            </a:r>
            <a:r>
              <a:rPr lang="en-US" altLang="ko-KR" sz="1600" dirty="0" err="1" smtClean="0">
                <a:latin typeface="Verdana" pitchFamily="34" charset="0"/>
              </a:rPr>
              <a:t>Fudan</a:t>
            </a:r>
            <a:r>
              <a:rPr lang="en-US" altLang="ko-KR" sz="1600" dirty="0" smtClean="0">
                <a:latin typeface="Verdana" pitchFamily="34" charset="0"/>
              </a:rPr>
              <a:t> Univ</a:t>
            </a:r>
            <a:r>
              <a:rPr lang="en-US" altLang="ko-KR" sz="1600" dirty="0" smtClean="0">
                <a:latin typeface="Verdana" pitchFamily="34" charset="0"/>
              </a:rPr>
              <a:t>.)</a:t>
            </a:r>
          </a:p>
          <a:p>
            <a:pPr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en-US" altLang="ko-KR" sz="1600" dirty="0">
                <a:latin typeface="Verdana" pitchFamily="34" charset="0"/>
              </a:rPr>
              <a:t> </a:t>
            </a:r>
            <a:r>
              <a:rPr lang="en-US" altLang="ko-KR" sz="1600" dirty="0" smtClean="0">
                <a:latin typeface="Verdana" pitchFamily="34" charset="0"/>
              </a:rPr>
              <a:t>                 </a:t>
            </a:r>
            <a:r>
              <a:rPr lang="ko-KR" altLang="en-US" sz="1600" dirty="0" smtClean="0">
                <a:latin typeface="Verdana" pitchFamily="34" charset="0"/>
              </a:rPr>
              <a:t>조성태</a:t>
            </a:r>
            <a:r>
              <a:rPr lang="en-US" altLang="ko-KR" sz="1600" dirty="0" smtClean="0">
                <a:latin typeface="Verdana" pitchFamily="34" charset="0"/>
              </a:rPr>
              <a:t> (</a:t>
            </a:r>
            <a:r>
              <a:rPr lang="ko-KR" altLang="en-US" sz="1600" dirty="0" smtClean="0">
                <a:latin typeface="Verdana" pitchFamily="34" charset="0"/>
              </a:rPr>
              <a:t>강원대</a:t>
            </a:r>
            <a:r>
              <a:rPr lang="en-US" altLang="ko-KR" sz="1600" dirty="0" smtClean="0">
                <a:latin typeface="Verdana" pitchFamily="34" charset="0"/>
              </a:rPr>
              <a:t>) </a:t>
            </a:r>
            <a:endParaRPr lang="en-US" altLang="ko-KR" sz="1600" dirty="0" smtClean="0">
              <a:latin typeface="Verdana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115616" y="417501"/>
            <a:ext cx="6948970" cy="1582951"/>
          </a:xfrm>
          <a:prstGeom prst="rect">
            <a:avLst/>
          </a:prstGeom>
          <a:solidFill>
            <a:schemeClr val="tx2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tIns="118800" bIns="118800" anchor="ctr" anchorCtr="1"/>
          <a:lstStyle/>
          <a:p>
            <a:pPr algn="ctr"/>
            <a:r>
              <a:rPr lang="en-US" altLang="ko-KR" sz="3200" dirty="0" smtClean="0">
                <a:solidFill>
                  <a:schemeClr val="bg1"/>
                </a:solidFill>
                <a:latin typeface="+mj-lt"/>
                <a:ea typeface="+mj-ea"/>
                <a:cs typeface="Ebrima" pitchFamily="2" charset="0"/>
              </a:rPr>
              <a:t>APCTP </a:t>
            </a:r>
            <a:r>
              <a:rPr lang="en-US" altLang="ko-KR" sz="3200" dirty="0" smtClean="0">
                <a:solidFill>
                  <a:schemeClr val="bg1"/>
                </a:solidFill>
                <a:latin typeface="+mj-lt"/>
                <a:ea typeface="+mj-ea"/>
                <a:cs typeface="Ebrima" pitchFamily="2" charset="0"/>
              </a:rPr>
              <a:t>workshop on </a:t>
            </a:r>
            <a:endParaRPr lang="en-US" altLang="ko-KR" sz="3200" dirty="0" smtClean="0">
              <a:solidFill>
                <a:schemeClr val="bg1"/>
              </a:solidFill>
              <a:latin typeface="+mj-lt"/>
              <a:ea typeface="+mj-ea"/>
              <a:cs typeface="Ebrima" pitchFamily="2" charset="0"/>
            </a:endParaRPr>
          </a:p>
          <a:p>
            <a:pPr algn="ctr"/>
            <a:r>
              <a:rPr lang="en-US" altLang="ko-KR" sz="3200" dirty="0" smtClean="0">
                <a:solidFill>
                  <a:schemeClr val="bg1"/>
                </a:solidFill>
                <a:latin typeface="+mj-lt"/>
                <a:ea typeface="+mj-ea"/>
                <a:cs typeface="Ebrima" pitchFamily="2" charset="0"/>
              </a:rPr>
              <a:t>“Exotics and Exotic phenomena in Heavy Ion Collision </a:t>
            </a:r>
            <a:r>
              <a:rPr lang="en-US" altLang="ko-KR" sz="3200" dirty="0" err="1" smtClean="0">
                <a:solidFill>
                  <a:schemeClr val="bg1"/>
                </a:solidFill>
                <a:latin typeface="+mj-lt"/>
                <a:ea typeface="+mj-ea"/>
                <a:cs typeface="Ebrima" pitchFamily="2" charset="0"/>
              </a:rPr>
              <a:t>ExHIC</a:t>
            </a:r>
            <a:r>
              <a:rPr lang="en-US" altLang="ko-KR" sz="3200" dirty="0" smtClean="0">
                <a:solidFill>
                  <a:schemeClr val="bg1"/>
                </a:solidFill>
                <a:latin typeface="+mj-lt"/>
                <a:ea typeface="+mj-ea"/>
                <a:cs typeface="Ebrima" pitchFamily="2" charset="0"/>
              </a:rPr>
              <a:t> III”</a:t>
            </a:r>
            <a:endParaRPr lang="en-US" altLang="ko-KR" sz="3200" baseline="-25000" dirty="0">
              <a:solidFill>
                <a:schemeClr val="bg1"/>
              </a:solidFill>
              <a:latin typeface="+mj-lt"/>
              <a:ea typeface="+mj-ea"/>
              <a:cs typeface="Ebrima" pitchFamily="2" charset="0"/>
            </a:endParaRPr>
          </a:p>
        </p:txBody>
      </p:sp>
      <p:sp>
        <p:nvSpPr>
          <p:cNvPr id="25" name="슬라이드 번호 개체 틀 2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D8002D-B5B0-4BAC-B1F6-782DDCCE6D9C}" type="slidenum">
              <a:rPr kumimoji="1" lang="ja-JP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1" lang="ja-JP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 Box 4"/>
          <p:cNvSpPr txBox="1">
            <a:spLocks noChangeArrowheads="1"/>
          </p:cNvSpPr>
          <p:nvPr/>
        </p:nvSpPr>
        <p:spPr bwMode="auto">
          <a:xfrm>
            <a:off x="89802" y="548680"/>
            <a:ext cx="813759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 algn="l">
              <a:lnSpc>
                <a:spcPct val="150000"/>
              </a:lnSpc>
              <a:spcBef>
                <a:spcPts val="1200"/>
              </a:spcBef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2007.12-3 -12-14: APCTP Focus program on Hadron Physics at RHIC</a:t>
            </a:r>
          </a:p>
          <a:p>
            <a:pPr marL="285750" indent="-285750" algn="l">
              <a:lnSpc>
                <a:spcPct val="150000"/>
              </a:lnSpc>
              <a:spcBef>
                <a:spcPts val="1200"/>
              </a:spcBef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2010.5.17-30:  Yukawa Institute (YITP) workshop on </a:t>
            </a:r>
            <a:r>
              <a:rPr lang="en-US" altLang="ko-KR" b="1" dirty="0" err="1" smtClean="0">
                <a:latin typeface="맑은 고딕" pitchFamily="50" charset="-127"/>
                <a:ea typeface="맑은 고딕" pitchFamily="50" charset="-127"/>
              </a:rPr>
              <a:t>ExHIC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-5449" y="-1542"/>
            <a:ext cx="8232849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indent="-342900"/>
            <a:r>
              <a:rPr lang="en-US" altLang="ko-KR" dirty="0" smtClean="0"/>
              <a:t>Origin of Exotics from Heavy Ion Collision (</a:t>
            </a:r>
            <a:r>
              <a:rPr lang="en-US" altLang="ko-KR" dirty="0" err="1" smtClean="0"/>
              <a:t>ExHIC</a:t>
            </a:r>
            <a:r>
              <a:rPr lang="en-US" altLang="ko-KR" dirty="0" smtClean="0"/>
              <a:t>): Theory Collaboration </a:t>
            </a:r>
            <a:endParaRPr lang="ko-KR" altLang="en-US" dirty="0"/>
          </a:p>
        </p:txBody>
      </p:sp>
      <p:sp>
        <p:nvSpPr>
          <p:cNvPr id="70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2</a:t>
            </a:fld>
            <a:endParaRPr kumimoji="1" lang="ja-JP" altLang="en-US"/>
          </a:p>
        </p:txBody>
      </p:sp>
      <p:sp>
        <p:nvSpPr>
          <p:cNvPr id="39" name="Text Box 4"/>
          <p:cNvSpPr txBox="1">
            <a:spLocks noChangeArrowheads="1"/>
          </p:cNvSpPr>
          <p:nvPr/>
        </p:nvSpPr>
        <p:spPr bwMode="auto">
          <a:xfrm>
            <a:off x="123923" y="1784890"/>
            <a:ext cx="813759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 algn="l">
              <a:lnSpc>
                <a:spcPct val="150000"/>
              </a:lnSpc>
              <a:spcBef>
                <a:spcPts val="1200"/>
              </a:spcBef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2019.3-25 -4.5: YITP workshop on 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“Hadron Interactions and Polarization from High energy Collisions”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0" name="Rectangle 5"/>
          <p:cNvSpPr>
            <a:spLocks noChangeArrowheads="1"/>
          </p:cNvSpPr>
          <p:nvPr/>
        </p:nvSpPr>
        <p:spPr bwMode="auto">
          <a:xfrm>
            <a:off x="89802" y="2636912"/>
            <a:ext cx="6210390" cy="3098898"/>
          </a:xfrm>
          <a:prstGeom prst="rect">
            <a:avLst/>
          </a:prstGeom>
          <a:solidFill>
            <a:schemeClr val="bg1">
              <a:alpha val="65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à"/>
            </a:pPr>
            <a:r>
              <a:rPr lang="en-US" altLang="ko-KR" sz="1600" dirty="0" smtClean="0">
                <a:solidFill>
                  <a:srgbClr val="FF0000"/>
                </a:solidFill>
                <a:latin typeface="Verdana" pitchFamily="34" charset="0"/>
              </a:rPr>
              <a:t>Outcome:</a:t>
            </a:r>
            <a:r>
              <a:rPr lang="en-US" altLang="ko-KR" sz="1600" dirty="0" smtClean="0">
                <a:latin typeface="Verdana" pitchFamily="34" charset="0"/>
              </a:rPr>
              <a:t> </a:t>
            </a: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Tx/>
              <a:buChar char="-"/>
            </a:pPr>
            <a:r>
              <a:rPr lang="en-US" altLang="ko-KR" sz="1600" dirty="0" smtClean="0">
                <a:solidFill>
                  <a:srgbClr val="0000FF"/>
                </a:solidFill>
                <a:latin typeface="Verdana" pitchFamily="34" charset="0"/>
              </a:rPr>
              <a:t>Charmed exotics in heavy ion collision: EPJC (2008)</a:t>
            </a: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Tx/>
              <a:buChar char="-"/>
            </a:pPr>
            <a:r>
              <a:rPr lang="en-US" altLang="ko-KR" sz="1600" dirty="0" err="1" smtClean="0">
                <a:solidFill>
                  <a:srgbClr val="0000FF"/>
                </a:solidFill>
                <a:latin typeface="Verdana" pitchFamily="34" charset="0"/>
              </a:rPr>
              <a:t>ExHIC</a:t>
            </a:r>
            <a:r>
              <a:rPr lang="en-US" altLang="ko-KR" sz="1600" dirty="0" smtClean="0">
                <a:solidFill>
                  <a:srgbClr val="0000FF"/>
                </a:solidFill>
                <a:latin typeface="Verdana" pitchFamily="34" charset="0"/>
              </a:rPr>
              <a:t>: PRL(2011), PRC(2011), PPNP(2017) </a:t>
            </a:r>
          </a:p>
          <a:p>
            <a:pPr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altLang="ko-KR" sz="1600" dirty="0">
                <a:solidFill>
                  <a:srgbClr val="0000FF"/>
                </a:solidFill>
                <a:latin typeface="Verdana" pitchFamily="34" charset="0"/>
              </a:rPr>
              <a:t> </a:t>
            </a:r>
            <a:r>
              <a:rPr lang="en-US" altLang="ko-KR" sz="1600" dirty="0" smtClean="0">
                <a:solidFill>
                  <a:srgbClr val="0000FF"/>
                </a:solidFill>
                <a:latin typeface="Verdana" pitchFamily="34" charset="0"/>
              </a:rPr>
              <a:t>           all &gt;100 citations</a:t>
            </a: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Tx/>
              <a:buChar char="-"/>
            </a:pPr>
            <a:r>
              <a:rPr lang="en-US" altLang="ko-KR" sz="1600" dirty="0" err="1" smtClean="0">
                <a:solidFill>
                  <a:srgbClr val="0000FF"/>
                </a:solidFill>
                <a:latin typeface="Verdana" pitchFamily="34" charset="0"/>
              </a:rPr>
              <a:t>ExHIC</a:t>
            </a:r>
            <a:r>
              <a:rPr lang="en-US" altLang="ko-KR" sz="1600" dirty="0" smtClean="0">
                <a:solidFill>
                  <a:srgbClr val="0000FF"/>
                </a:solidFill>
                <a:latin typeface="Verdana" pitchFamily="34" charset="0"/>
              </a:rPr>
              <a:t>-p: PRD (2020)</a:t>
            </a: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Char char="à"/>
            </a:pPr>
            <a:r>
              <a:rPr lang="en-US" altLang="ko-KR" sz="1600" dirty="0" smtClean="0">
                <a:latin typeface="Verdana" pitchFamily="34" charset="0"/>
                <a:sym typeface="Wingdings" panose="05000000000000000000" pitchFamily="2" charset="2"/>
              </a:rPr>
              <a:t>Measure Exotics in Heavy Ion Collision</a:t>
            </a:r>
          </a:p>
          <a:p>
            <a:pPr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altLang="ko-KR" sz="1600" dirty="0">
                <a:latin typeface="Verdana" pitchFamily="34" charset="0"/>
                <a:sym typeface="Wingdings" panose="05000000000000000000" pitchFamily="2" charset="2"/>
              </a:rPr>
              <a:t> </a:t>
            </a:r>
            <a:r>
              <a:rPr lang="en-US" altLang="ko-KR" sz="1600" dirty="0" smtClean="0">
                <a:latin typeface="Verdana" pitchFamily="34" charset="0"/>
                <a:sym typeface="Wingdings" panose="05000000000000000000" pitchFamily="2" charset="2"/>
              </a:rPr>
              <a:t>   ex: can discriminate structure of  X(3872), </a:t>
            </a:r>
            <a:r>
              <a:rPr lang="en-US" altLang="ko-KR" sz="1600" dirty="0" err="1" smtClean="0">
                <a:latin typeface="Verdana" pitchFamily="34" charset="0"/>
                <a:sym typeface="Wingdings" panose="05000000000000000000" pitchFamily="2" charset="2"/>
              </a:rPr>
              <a:t>Tcc</a:t>
            </a:r>
            <a:r>
              <a:rPr lang="en-US" altLang="ko-KR" sz="1600" dirty="0" smtClean="0">
                <a:latin typeface="Verdana" pitchFamily="34" charset="0"/>
                <a:sym typeface="Wingdings" panose="05000000000000000000" pitchFamily="2" charset="2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20272" y="2996952"/>
            <a:ext cx="166652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1400" dirty="0" err="1" smtClean="0"/>
              <a:t>ExHIC</a:t>
            </a:r>
            <a:r>
              <a:rPr lang="en-US" altLang="ko-KR" sz="1400" dirty="0" smtClean="0"/>
              <a:t> PRL (2011)</a:t>
            </a:r>
            <a:endParaRPr lang="ko-KR" altLang="en-US" sz="1400" dirty="0"/>
          </a:p>
        </p:txBody>
      </p:sp>
      <p:sp>
        <p:nvSpPr>
          <p:cNvPr id="9" name="직사각형 8"/>
          <p:cNvSpPr/>
          <p:nvPr/>
        </p:nvSpPr>
        <p:spPr>
          <a:xfrm>
            <a:off x="6876256" y="3356992"/>
            <a:ext cx="1656184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4654" y="2968143"/>
            <a:ext cx="3179834" cy="30809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3</a:t>
            </a:fld>
            <a:endParaRPr kumimoji="1" lang="ja-JP" altLang="en-US"/>
          </a:p>
        </p:txBody>
      </p:sp>
      <p:sp>
        <p:nvSpPr>
          <p:cNvPr id="4526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6" name="Text Box 12"/>
          <p:cNvSpPr txBox="1">
            <a:spLocks noChangeArrowheads="1"/>
          </p:cNvSpPr>
          <p:nvPr/>
        </p:nvSpPr>
        <p:spPr bwMode="auto">
          <a:xfrm>
            <a:off x="250825" y="115888"/>
            <a:ext cx="864235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 b="1" dirty="0" smtClean="0">
                <a:solidFill>
                  <a:schemeClr val="bg1"/>
                </a:solidFill>
                <a:latin typeface="Verdana" pitchFamily="34" charset="0"/>
              </a:rPr>
              <a:t>               </a:t>
            </a:r>
            <a:r>
              <a:rPr lang="en-US" altLang="ko-KR" sz="2000" b="1" dirty="0" smtClean="0">
                <a:solidFill>
                  <a:schemeClr val="bg1"/>
                </a:solidFill>
                <a:latin typeface="Verdana" pitchFamily="34" charset="0"/>
              </a:rPr>
              <a:t>Method used  </a:t>
            </a:r>
            <a:endParaRPr lang="en-US" altLang="ko-KR" sz="20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01" name="Rectangle 5"/>
          <p:cNvSpPr>
            <a:spLocks noChangeArrowheads="1"/>
          </p:cNvSpPr>
          <p:nvPr/>
        </p:nvSpPr>
        <p:spPr bwMode="auto">
          <a:xfrm>
            <a:off x="52813" y="647794"/>
            <a:ext cx="8642350" cy="1006017"/>
          </a:xfrm>
          <a:prstGeom prst="rect">
            <a:avLst/>
          </a:prstGeom>
          <a:solidFill>
            <a:schemeClr val="bg1">
              <a:alpha val="65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Tx/>
              <a:buChar char="-"/>
            </a:pPr>
            <a:r>
              <a:rPr lang="en-US" altLang="ko-KR" sz="1600" dirty="0" smtClean="0">
                <a:latin typeface="Verdana" pitchFamily="34" charset="0"/>
              </a:rPr>
              <a:t>First Exotics is measured in Heavy ion collision</a:t>
            </a:r>
          </a:p>
          <a:p>
            <a:pPr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altLang="ko-KR" sz="1600" dirty="0" smtClean="0">
                <a:latin typeface="Verdana" pitchFamily="34" charset="0"/>
              </a:rPr>
              <a:t>  </a:t>
            </a:r>
            <a:r>
              <a:rPr lang="en-US" altLang="ko-KR" sz="1600" dirty="0" smtClean="0">
                <a:latin typeface="Verdana" pitchFamily="34" charset="0"/>
                <a:sym typeface="Wingdings" panose="05000000000000000000" pitchFamily="2" charset="2"/>
              </a:rPr>
              <a:t></a:t>
            </a:r>
            <a:r>
              <a:rPr lang="en-US" altLang="ko-KR" sz="1600" dirty="0" smtClean="0">
                <a:latin typeface="Verdana" pitchFamily="34" charset="0"/>
              </a:rPr>
              <a:t> shows anomalous production rate</a:t>
            </a:r>
            <a:endParaRPr lang="en-US" altLang="ko-KR" sz="1600" dirty="0" smtClean="0">
              <a:latin typeface="Verdana" pitchFamily="34" charset="0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2365" y="696646"/>
            <a:ext cx="3560810" cy="32108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156176" y="47667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2102.13048</a:t>
            </a:r>
            <a:endParaRPr lang="ko-KR" altLang="en-US" dirty="0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3574778"/>
            <a:ext cx="3580829" cy="2950566"/>
          </a:xfrm>
          <a:prstGeom prst="rect">
            <a:avLst/>
          </a:prstGeom>
        </p:spPr>
      </p:pic>
      <p:sp>
        <p:nvSpPr>
          <p:cNvPr id="102" name="TextBox 101"/>
          <p:cNvSpPr txBox="1"/>
          <p:nvPr/>
        </p:nvSpPr>
        <p:spPr>
          <a:xfrm>
            <a:off x="-5449" y="-1542"/>
            <a:ext cx="8232849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indent="-342900"/>
            <a:r>
              <a:rPr lang="en-US" altLang="ko-KR" dirty="0" err="1" smtClean="0"/>
              <a:t>ExHIC</a:t>
            </a:r>
            <a:r>
              <a:rPr lang="en-US" altLang="ko-KR" dirty="0"/>
              <a:t> </a:t>
            </a:r>
            <a:r>
              <a:rPr lang="en-US" altLang="ko-KR" dirty="0" smtClean="0"/>
              <a:t>to Experiment</a:t>
            </a:r>
            <a:endParaRPr lang="ko-KR" altLang="en-US" dirty="0"/>
          </a:p>
        </p:txBody>
      </p:sp>
      <p:sp>
        <p:nvSpPr>
          <p:cNvPr id="104" name="Rectangle 5"/>
          <p:cNvSpPr>
            <a:spLocks noChangeArrowheads="1"/>
          </p:cNvSpPr>
          <p:nvPr/>
        </p:nvSpPr>
        <p:spPr bwMode="auto">
          <a:xfrm>
            <a:off x="4092404" y="4822464"/>
            <a:ext cx="4440036" cy="587441"/>
          </a:xfrm>
          <a:prstGeom prst="rect">
            <a:avLst/>
          </a:prstGeom>
          <a:solidFill>
            <a:schemeClr val="bg1">
              <a:alpha val="65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ct val="20000"/>
              </a:spcBef>
              <a:buClr>
                <a:schemeClr val="tx1"/>
              </a:buClr>
              <a:buFontTx/>
              <a:buChar char="-"/>
            </a:pPr>
            <a:r>
              <a:rPr lang="en-US" altLang="ko-KR" sz="1600" dirty="0" err="1" smtClean="0">
                <a:latin typeface="Verdana" pitchFamily="34" charset="0"/>
              </a:rPr>
              <a:t>Tcc</a:t>
            </a:r>
            <a:r>
              <a:rPr lang="en-US" altLang="ko-KR" sz="1600" dirty="0" smtClean="0">
                <a:latin typeface="Verdana" pitchFamily="34" charset="0"/>
              </a:rPr>
              <a:t> was indeed measured in 2021</a:t>
            </a:r>
            <a:endParaRPr lang="en-US" altLang="ko-KR" sz="1600" dirty="0" smtClean="0"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922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 Box 4"/>
          <p:cNvSpPr txBox="1">
            <a:spLocks noChangeArrowheads="1"/>
          </p:cNvSpPr>
          <p:nvPr/>
        </p:nvSpPr>
        <p:spPr bwMode="auto">
          <a:xfrm>
            <a:off x="89802" y="332656"/>
            <a:ext cx="813759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 algn="l">
              <a:lnSpc>
                <a:spcPct val="150000"/>
              </a:lnSpc>
              <a:spcBef>
                <a:spcPts val="1200"/>
              </a:spcBef>
              <a:buFontTx/>
              <a:buChar char="-"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Bring original members + new input from experiment and theory</a:t>
            </a:r>
          </a:p>
          <a:p>
            <a:pPr algn="l">
              <a:lnSpc>
                <a:spcPct val="150000"/>
              </a:lnSpc>
              <a:spcBef>
                <a:spcPts val="1200"/>
              </a:spcBef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-  D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iscuss recent experiment and point to new directions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-5449" y="-1542"/>
            <a:ext cx="8232849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pPr indent="-342900"/>
            <a:r>
              <a:rPr lang="en-US" altLang="ko-KR" dirty="0" smtClean="0"/>
              <a:t>Purpose of  this </a:t>
            </a:r>
            <a:r>
              <a:rPr lang="en-US" altLang="ko-KR" dirty="0" err="1" smtClean="0"/>
              <a:t>ExHIC</a:t>
            </a:r>
            <a:r>
              <a:rPr lang="en-US" altLang="ko-KR" dirty="0" smtClean="0"/>
              <a:t> workshop</a:t>
            </a:r>
            <a:endParaRPr lang="ko-KR" altLang="en-US" dirty="0"/>
          </a:p>
        </p:txBody>
      </p:sp>
      <p:sp>
        <p:nvSpPr>
          <p:cNvPr id="70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4</a:t>
            </a:fld>
            <a:endParaRPr kumimoji="1" lang="ja-JP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1435787"/>
            <a:ext cx="4734059" cy="5285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97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74296</TotalTime>
  <Words>217</Words>
  <Application>Microsoft Office PowerPoint</Application>
  <PresentationFormat>화면 슬라이드 쇼(4:3)</PresentationFormat>
  <Paragraphs>35</Paragraphs>
  <Slides>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1" baseType="lpstr">
      <vt:lpstr>MS PGothic</vt:lpstr>
      <vt:lpstr>맑은 고딕</vt:lpstr>
      <vt:lpstr>Arial</vt:lpstr>
      <vt:lpstr>Ebrima</vt:lpstr>
      <vt:lpstr>Verdana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R&amp;D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Microsoft Corporation</dc:creator>
  <cp:lastModifiedBy>Su Houng Lee</cp:lastModifiedBy>
  <cp:revision>2554</cp:revision>
  <cp:lastPrinted>2019-02-04T14:18:09Z</cp:lastPrinted>
  <dcterms:created xsi:type="dcterms:W3CDTF">2006-10-05T04:04:58Z</dcterms:created>
  <dcterms:modified xsi:type="dcterms:W3CDTF">2022-01-11T00:32:22Z</dcterms:modified>
</cp:coreProperties>
</file>