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594" r:id="rId2"/>
    <p:sldId id="652" r:id="rId3"/>
    <p:sldId id="470" r:id="rId4"/>
    <p:sldId id="590" r:id="rId5"/>
    <p:sldId id="595" r:id="rId6"/>
    <p:sldId id="596" r:id="rId7"/>
    <p:sldId id="597" r:id="rId8"/>
    <p:sldId id="641" r:id="rId9"/>
    <p:sldId id="642" r:id="rId10"/>
    <p:sldId id="633" r:id="rId11"/>
    <p:sldId id="626" r:id="rId12"/>
    <p:sldId id="635" r:id="rId13"/>
    <p:sldId id="566" r:id="rId14"/>
    <p:sldId id="546" r:id="rId15"/>
    <p:sldId id="639" r:id="rId16"/>
    <p:sldId id="550" r:id="rId17"/>
    <p:sldId id="549" r:id="rId18"/>
    <p:sldId id="640" r:id="rId19"/>
    <p:sldId id="651" r:id="rId20"/>
    <p:sldId id="653" r:id="rId21"/>
    <p:sldId id="627" r:id="rId22"/>
    <p:sldId id="628" r:id="rId23"/>
    <p:sldId id="650" r:id="rId24"/>
    <p:sldId id="547" r:id="rId25"/>
    <p:sldId id="556" r:id="rId26"/>
    <p:sldId id="557" r:id="rId27"/>
    <p:sldId id="558" r:id="rId28"/>
    <p:sldId id="559" r:id="rId29"/>
    <p:sldId id="560" r:id="rId30"/>
    <p:sldId id="576" r:id="rId31"/>
    <p:sldId id="555" r:id="rId32"/>
    <p:sldId id="563" r:id="rId33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26" autoAdjust="0"/>
    <p:restoredTop sz="93891" autoAdjust="0"/>
  </p:normalViewPr>
  <p:slideViewPr>
    <p:cSldViewPr>
      <p:cViewPr varScale="1">
        <p:scale>
          <a:sx n="86" d="100"/>
          <a:sy n="86" d="100"/>
        </p:scale>
        <p:origin x="1119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E8EAC75F-F2FA-4CF7-BA9B-DF3EF5D7052E}" type="datetimeFigureOut">
              <a:rPr lang="ru-RU"/>
              <a:pPr>
                <a:defRPr/>
              </a:pPr>
              <a:t>08.07.2026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43AAE927-7DCF-48AA-9563-312468F9DF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AAE927-7DCF-48AA-9563-312468F9DF0F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290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AAE927-7DCF-48AA-9563-312468F9DF0F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183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AAE927-7DCF-48AA-9563-312468F9DF0F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43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AAE927-7DCF-48AA-9563-312468F9DF0F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355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AAE927-7DCF-48AA-9563-312468F9DF0F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3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AAE927-7DCF-48AA-9563-312468F9DF0F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0205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AAE927-7DCF-48AA-9563-312468F9DF0F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931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E03D2-7B3D-4C7C-8A84-02EB12162BD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68125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2C48A-E6CA-4D0B-89AB-F71137B7BF8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2443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D4D9C-7CA7-40CB-AC69-174BA7D3A29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3351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868D2-D2E9-418B-9568-D2F4E36BEE6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1496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54670-441A-4BE4-A86E-4BE9EF661C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7737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2308C-F939-4912-ADFF-D4103DE7CDE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88253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BBF5E-7D37-4A0E-A21C-FC80EDEDD93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8335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5F0DE-F9CB-4B0B-B207-8787599CAB8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4459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7D6D7-CFE1-4FE8-8F2B-6BB3C9B65F5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045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8DE79-D656-4730-BFC4-45AB1D76A71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3177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C79F2A-0B72-453C-9551-8C39AB1E80E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0833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E9594274-3620-47A6-8AE7-F2CA67F1B6D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microsoft.com/office/2007/relationships/hdphoto" Target="../media/hdphoto2.wdp"/><Relationship Id="rId10" Type="http://schemas.openxmlformats.org/officeDocument/2006/relationships/image" Target="../media/image32.png"/><Relationship Id="rId4" Type="http://schemas.openxmlformats.org/officeDocument/2006/relationships/image" Target="../media/image29.png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emf"/><Relationship Id="rId4" Type="http://schemas.openxmlformats.org/officeDocument/2006/relationships/image" Target="../media/image40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image" Target="../media/image43.emf"/><Relationship Id="rId7" Type="http://schemas.openxmlformats.org/officeDocument/2006/relationships/image" Target="../media/image4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emf"/><Relationship Id="rId5" Type="http://schemas.openxmlformats.org/officeDocument/2006/relationships/image" Target="../media/image45.emf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9.emf"/><Relationship Id="rId7" Type="http://schemas.openxmlformats.org/officeDocument/2006/relationships/image" Target="../media/image5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1.jpeg"/><Relationship Id="rId10" Type="http://schemas.openxmlformats.org/officeDocument/2006/relationships/image" Target="../media/image55.png"/><Relationship Id="rId4" Type="http://schemas.openxmlformats.org/officeDocument/2006/relationships/image" Target="../media/image50.emf"/><Relationship Id="rId9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13" Type="http://schemas.openxmlformats.org/officeDocument/2006/relationships/image" Target="../media/image63.e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6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wmf"/><Relationship Id="rId11" Type="http://schemas.openxmlformats.org/officeDocument/2006/relationships/image" Target="../media/image61.e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0.emf"/><Relationship Id="rId4" Type="http://schemas.openxmlformats.org/officeDocument/2006/relationships/image" Target="../media/image56.wmf"/><Relationship Id="rId9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13" Type="http://schemas.openxmlformats.org/officeDocument/2006/relationships/oleObject" Target="../embeddings/oleObject9.bin"/><Relationship Id="rId18" Type="http://schemas.openxmlformats.org/officeDocument/2006/relationships/image" Target="../media/image72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69.wmf"/><Relationship Id="rId17" Type="http://schemas.openxmlformats.org/officeDocument/2006/relationships/oleObject" Target="../embeddings/oleObject11.bin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7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emf"/><Relationship Id="rId11" Type="http://schemas.openxmlformats.org/officeDocument/2006/relationships/oleObject" Target="../embeddings/oleObject8.bin"/><Relationship Id="rId5" Type="http://schemas.openxmlformats.org/officeDocument/2006/relationships/image" Target="../media/image65.jpeg"/><Relationship Id="rId15" Type="http://schemas.openxmlformats.org/officeDocument/2006/relationships/oleObject" Target="../embeddings/oleObject10.bin"/><Relationship Id="rId10" Type="http://schemas.openxmlformats.org/officeDocument/2006/relationships/image" Target="../media/image68.wmf"/><Relationship Id="rId19" Type="http://schemas.openxmlformats.org/officeDocument/2006/relationships/image" Target="../media/image62.emf"/><Relationship Id="rId4" Type="http://schemas.openxmlformats.org/officeDocument/2006/relationships/image" Target="../media/image64.wmf"/><Relationship Id="rId9" Type="http://schemas.openxmlformats.org/officeDocument/2006/relationships/oleObject" Target="../embeddings/oleObject7.bin"/><Relationship Id="rId14" Type="http://schemas.openxmlformats.org/officeDocument/2006/relationships/image" Target="../media/image70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73.jpg"/><Relationship Id="rId7" Type="http://schemas.openxmlformats.org/officeDocument/2006/relationships/oleObject" Target="../embeddings/oleObject11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emf"/><Relationship Id="rId11" Type="http://schemas.openxmlformats.org/officeDocument/2006/relationships/image" Target="../media/image76.emf"/><Relationship Id="rId5" Type="http://schemas.openxmlformats.org/officeDocument/2006/relationships/image" Target="../media/image74.jpg"/><Relationship Id="rId10" Type="http://schemas.openxmlformats.org/officeDocument/2006/relationships/image" Target="../media/image68.wmf"/><Relationship Id="rId4" Type="http://schemas.openxmlformats.org/officeDocument/2006/relationships/image" Target="../media/image66.emf"/><Relationship Id="rId9" Type="http://schemas.openxmlformats.org/officeDocument/2006/relationships/oleObject" Target="../embeddings/oleObject7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4.png"/><Relationship Id="rId3" Type="http://schemas.microsoft.com/office/2007/relationships/hdphoto" Target="../media/hdphoto6.wdp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6.png"/><Relationship Id="rId10" Type="http://schemas.openxmlformats.org/officeDocument/2006/relationships/image" Target="../media/image91.png"/><Relationship Id="rId4" Type="http://schemas.openxmlformats.org/officeDocument/2006/relationships/image" Target="../media/image77.png"/><Relationship Id="rId9" Type="http://schemas.openxmlformats.org/officeDocument/2006/relationships/image" Target="../media/image9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2.png"/><Relationship Id="rId3" Type="http://schemas.microsoft.com/office/2007/relationships/hdphoto" Target="../media/hdphoto7.wdp"/><Relationship Id="rId7" Type="http://schemas.openxmlformats.org/officeDocument/2006/relationships/image" Target="../media/image98.png"/><Relationship Id="rId12" Type="http://schemas.microsoft.com/office/2007/relationships/hdphoto" Target="../media/hdphoto10.wdp"/><Relationship Id="rId17" Type="http://schemas.microsoft.com/office/2007/relationships/hdphoto" Target="../media/hdphoto6.wdp"/><Relationship Id="rId2" Type="http://schemas.openxmlformats.org/officeDocument/2006/relationships/image" Target="../media/image95.png"/><Relationship Id="rId16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11" Type="http://schemas.openxmlformats.org/officeDocument/2006/relationships/image" Target="../media/image101.png"/><Relationship Id="rId5" Type="http://schemas.microsoft.com/office/2007/relationships/hdphoto" Target="../media/hdphoto8.wdp"/><Relationship Id="rId15" Type="http://schemas.openxmlformats.org/officeDocument/2006/relationships/image" Target="../media/image103.png"/><Relationship Id="rId10" Type="http://schemas.openxmlformats.org/officeDocument/2006/relationships/image" Target="../media/image100.png"/><Relationship Id="rId4" Type="http://schemas.openxmlformats.org/officeDocument/2006/relationships/image" Target="../media/image96.png"/><Relationship Id="rId9" Type="http://schemas.microsoft.com/office/2007/relationships/hdphoto" Target="../media/hdphoto9.wdp"/><Relationship Id="rId14" Type="http://schemas.microsoft.com/office/2007/relationships/hdphoto" Target="../media/hdphoto11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microsoft.com/office/2007/relationships/hdphoto" Target="../media/hdphoto12.wdp"/><Relationship Id="rId7" Type="http://schemas.openxmlformats.org/officeDocument/2006/relationships/image" Target="../media/image108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10" Type="http://schemas.openxmlformats.org/officeDocument/2006/relationships/image" Target="../media/image111.png"/><Relationship Id="rId4" Type="http://schemas.openxmlformats.org/officeDocument/2006/relationships/image" Target="../media/image105.png"/><Relationship Id="rId9" Type="http://schemas.openxmlformats.org/officeDocument/2006/relationships/image" Target="../media/image11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113.png"/><Relationship Id="rId7" Type="http://schemas.openxmlformats.org/officeDocument/2006/relationships/image" Target="../media/image116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115.png"/><Relationship Id="rId4" Type="http://schemas.openxmlformats.org/officeDocument/2006/relationships/image" Target="../media/image114.png"/><Relationship Id="rId9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emf"/><Relationship Id="rId2" Type="http://schemas.openxmlformats.org/officeDocument/2006/relationships/image" Target="../media/image12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emf"/><Relationship Id="rId2" Type="http://schemas.openxmlformats.org/officeDocument/2006/relationships/image" Target="../media/image125.emf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118.png"/><Relationship Id="rId4" Type="http://schemas.openxmlformats.org/officeDocument/2006/relationships/image" Target="../media/image12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emf"/><Relationship Id="rId2" Type="http://schemas.openxmlformats.org/officeDocument/2006/relationships/image" Target="../media/image12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2">
            <a:extLst>
              <a:ext uri="{FF2B5EF4-FFF2-40B4-BE49-F238E27FC236}">
                <a16:creationId xmlns:a16="http://schemas.microsoft.com/office/drawing/2014/main" id="{5A1D3C03-3108-FCE3-2DBA-207A33CB5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19" y="3068960"/>
            <a:ext cx="820896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ru-RU" sz="2800" b="1"/>
              <a:t>Lecture 2: </a:t>
            </a:r>
            <a:r>
              <a:rPr lang="en-US" altLang="ru-RU" sz="2800" b="1" dirty="0"/>
              <a:t>Stretching fractal polymer near a disc reveals </a:t>
            </a:r>
            <a:r>
              <a:rPr lang="en-US" altLang="ru-RU" sz="2800" b="1" dirty="0" err="1"/>
              <a:t>Kardar</a:t>
            </a:r>
            <a:r>
              <a:rPr lang="en-US" altLang="ru-RU" sz="2800" b="1" dirty="0"/>
              <a:t>-</a:t>
            </a:r>
            <a:r>
              <a:rPr lang="en-US" altLang="ru-RU" sz="2800" b="1" dirty="0" err="1"/>
              <a:t>Parisi</a:t>
            </a:r>
            <a:r>
              <a:rPr lang="en-US" altLang="ru-RU" sz="2800" b="1" dirty="0"/>
              <a:t>-Zhang-like statistics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24C9E5BF-265E-D935-2851-5E95F9DE07F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59122" y="4375516"/>
            <a:ext cx="8025755" cy="1200329"/>
          </a:xfrm>
          <a:noFill/>
        </p:spPr>
        <p:txBody>
          <a:bodyPr/>
          <a:lstStyle/>
          <a:p>
            <a:pPr eaLnBrk="1" hangingPunct="1"/>
            <a:r>
              <a:rPr lang="en-US" altLang="ru-RU" dirty="0"/>
              <a:t>Sergei Nechaev</a:t>
            </a:r>
          </a:p>
          <a:p>
            <a:pPr eaLnBrk="1" hangingPunct="1"/>
            <a:r>
              <a:rPr lang="en-US" altLang="ru-RU" i="1" dirty="0"/>
              <a:t>LPTMS, CNRS &amp; </a:t>
            </a:r>
            <a:r>
              <a:rPr lang="en-US" altLang="ru-RU" i="1" dirty="0" err="1"/>
              <a:t>Universite</a:t>
            </a:r>
            <a:r>
              <a:rPr lang="en-US" altLang="ru-RU" i="1" dirty="0"/>
              <a:t> Paris </a:t>
            </a:r>
            <a:r>
              <a:rPr lang="en-US" altLang="ru-RU" i="1" dirty="0" err="1"/>
              <a:t>Saclay</a:t>
            </a:r>
            <a:r>
              <a:rPr lang="en-US" altLang="ru-RU" i="1" dirty="0"/>
              <a:t>, France</a:t>
            </a:r>
            <a:endParaRPr lang="ru-RU" altLang="ru-RU" i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C198E58-B1BC-1696-D863-D1797C0693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81"/>
          <a:stretch/>
        </p:blipFill>
        <p:spPr>
          <a:xfrm>
            <a:off x="3521534" y="615749"/>
            <a:ext cx="1368152" cy="489417"/>
          </a:xfrm>
          <a:prstGeom prst="rect">
            <a:avLst/>
          </a:prstGeom>
        </p:spPr>
      </p:pic>
      <p:pic>
        <p:nvPicPr>
          <p:cNvPr id="13" name="Picture 2" descr="Fichier:Logo Centre national de la recherche scientifique ...">
            <a:extLst>
              <a:ext uri="{FF2B5EF4-FFF2-40B4-BE49-F238E27FC236}">
                <a16:creationId xmlns:a16="http://schemas.microsoft.com/office/drawing/2014/main" id="{2A9A97F4-9375-B099-431F-711FC6D52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0417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8AEDDC7D-1B2F-DFAB-2D81-A6A9D433A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8403"/>
            <a:ext cx="1964246" cy="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CD13215-AFC2-BF7F-A446-FD4C98847A7D}"/>
              </a:ext>
            </a:extLst>
          </p:cNvPr>
          <p:cNvSpPr txBox="1"/>
          <p:nvPr/>
        </p:nvSpPr>
        <p:spPr>
          <a:xfrm>
            <a:off x="2603686" y="622161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effectLst/>
                <a:latin typeface="+mn-lt"/>
              </a:rPr>
              <a:t>APCTP Lecture Series – Pohang, 2026</a:t>
            </a:r>
            <a:endParaRPr lang="en-US" dirty="0">
              <a:latin typeface="+mn-lt"/>
            </a:endParaRPr>
          </a:p>
        </p:txBody>
      </p:sp>
      <p:sp>
        <p:nvSpPr>
          <p:cNvPr id="16" name="Text Box 2">
            <a:extLst>
              <a:ext uri="{FF2B5EF4-FFF2-40B4-BE49-F238E27FC236}">
                <a16:creationId xmlns:a16="http://schemas.microsoft.com/office/drawing/2014/main" id="{1949F915-D6A3-408D-D361-525300829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556792"/>
            <a:ext cx="864096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dirty="0"/>
              <a:t>The Shape of Complexity: Geometry, Topology, and Statistics in Complex Systems</a:t>
            </a:r>
            <a:endParaRPr lang="ru-RU" alt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567D3B-BCE7-8648-2251-B440F797DB08}"/>
              </a:ext>
            </a:extLst>
          </p:cNvPr>
          <p:cNvSpPr txBox="1"/>
          <p:nvPr/>
        </p:nvSpPr>
        <p:spPr>
          <a:xfrm>
            <a:off x="791580" y="476672"/>
            <a:ext cx="75608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Back to Lecture 1: </a:t>
            </a:r>
          </a:p>
          <a:p>
            <a:pPr algn="ctr"/>
            <a:endParaRPr lang="en-US" sz="2400" dirty="0"/>
          </a:p>
          <a:p>
            <a:pPr algn="ctr"/>
            <a:r>
              <a:rPr lang="en-US" sz="2000" dirty="0"/>
              <a:t>Comment concerning the difference between </a:t>
            </a:r>
            <a:r>
              <a:rPr lang="en-US" sz="2000" i="1" dirty="0"/>
              <a:t>random walks</a:t>
            </a:r>
            <a:r>
              <a:rPr lang="en-US" sz="2000" dirty="0"/>
              <a:t> and </a:t>
            </a:r>
            <a:r>
              <a:rPr lang="en-US" sz="2000" i="1" dirty="0"/>
              <a:t>paths counting</a:t>
            </a:r>
            <a:r>
              <a:rPr lang="en-US" sz="2000" dirty="0"/>
              <a:t> in non-homogeneous spaces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8606609-9A82-E984-6BF6-272708CE0D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096"/>
          <a:stretch/>
        </p:blipFill>
        <p:spPr>
          <a:xfrm>
            <a:off x="683568" y="2128111"/>
            <a:ext cx="4495833" cy="20209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1D374D2-365C-BE40-9A7F-8A69E255B9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192" y="2024141"/>
            <a:ext cx="2296531" cy="230954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A086581-83FC-7014-B73A-80AA87ACD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236" y="5147897"/>
            <a:ext cx="3056612" cy="12542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7A3C6F-065D-0D41-A757-3F4DF8F8212E}"/>
              </a:ext>
            </a:extLst>
          </p:cNvPr>
          <p:cNvSpPr txBox="1"/>
          <p:nvPr/>
        </p:nvSpPr>
        <p:spPr>
          <a:xfrm>
            <a:off x="3419872" y="5157192"/>
            <a:ext cx="55446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behavior of paths depends on what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|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/>
              <a:t> is:</a:t>
            </a:r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/>
              <a:t>counting partition function (non-normalized) </a:t>
            </a:r>
          </a:p>
          <a:p>
            <a:pPr marL="285750" indent="-285750">
              <a:buFontTx/>
              <a:buChar char="-"/>
            </a:pPr>
            <a:r>
              <a:rPr lang="en-US" dirty="0"/>
              <a:t>probability distribution (normalized)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84ED87-5768-6BCB-AEFE-FAD5C8BD3257}"/>
              </a:ext>
            </a:extLst>
          </p:cNvPr>
          <p:cNvSpPr txBox="1"/>
          <p:nvPr/>
        </p:nvSpPr>
        <p:spPr>
          <a:xfrm>
            <a:off x="1115616" y="435581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localization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E6FAE2-4125-ADCE-B0D8-3A0A461083F4}"/>
              </a:ext>
            </a:extLst>
          </p:cNvPr>
          <p:cNvSpPr txBox="1"/>
          <p:nvPr/>
        </p:nvSpPr>
        <p:spPr>
          <a:xfrm>
            <a:off x="3618354" y="4355812"/>
            <a:ext cx="1673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no localization</a:t>
            </a:r>
          </a:p>
        </p:txBody>
      </p: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19B4E6CA-B95D-8477-2F74-DEF6B637EB9C}"/>
              </a:ext>
            </a:extLst>
          </p:cNvPr>
          <p:cNvCxnSpPr>
            <a:cxnSpLocks/>
          </p:cNvCxnSpPr>
          <p:nvPr/>
        </p:nvCxnSpPr>
        <p:spPr>
          <a:xfrm flipH="1" flipV="1">
            <a:off x="1497824" y="3356992"/>
            <a:ext cx="144016" cy="57606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19827270-104F-10DA-B548-0FC69F14E7B7}"/>
              </a:ext>
            </a:extLst>
          </p:cNvPr>
          <p:cNvSpPr txBox="1"/>
          <p:nvPr/>
        </p:nvSpPr>
        <p:spPr>
          <a:xfrm>
            <a:off x="1449256" y="3874517"/>
            <a:ext cx="1178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entropic trap</a:t>
            </a:r>
          </a:p>
        </p:txBody>
      </p: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9322C1D4-5E9D-37F0-1CEC-97EF002D9395}"/>
              </a:ext>
            </a:extLst>
          </p:cNvPr>
          <p:cNvCxnSpPr>
            <a:cxnSpLocks/>
          </p:cNvCxnSpPr>
          <p:nvPr/>
        </p:nvCxnSpPr>
        <p:spPr>
          <a:xfrm flipH="1" flipV="1">
            <a:off x="4044504" y="3356992"/>
            <a:ext cx="144016" cy="57606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95A28C2-C6B5-9D40-002A-907AB54105FF}"/>
              </a:ext>
            </a:extLst>
          </p:cNvPr>
          <p:cNvSpPr txBox="1"/>
          <p:nvPr/>
        </p:nvSpPr>
        <p:spPr>
          <a:xfrm>
            <a:off x="3995936" y="3874517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no entropic trap</a:t>
            </a:r>
          </a:p>
        </p:txBody>
      </p:sp>
    </p:spTree>
    <p:extLst>
      <p:ext uri="{BB962C8B-B14F-4D97-AF65-F5344CB8AC3E}">
        <p14:creationId xmlns:p14="http://schemas.microsoft.com/office/powerpoint/2010/main" val="2591779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282096"/>
            <a:ext cx="86732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800" dirty="0">
                <a:latin typeface="+mn-lt"/>
              </a:rPr>
              <a:t>Fluctuations of elongated 2D polymer above an impermeable disc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800" dirty="0">
              <a:latin typeface="+mn-lt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800" dirty="0">
                <a:latin typeface="+mn-lt"/>
              </a:rPr>
              <a:t>Biased tracer diffusion in channel through a curved </a:t>
            </a:r>
            <a:r>
              <a:rPr lang="fr-FR" sz="2800" dirty="0" err="1">
                <a:latin typeface="+mn-lt"/>
              </a:rPr>
              <a:t>bottleneck</a:t>
            </a:r>
            <a:endParaRPr lang="fr-FR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0221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CB83C3B-C4EC-C730-8143-2A0D7DA71CE6}"/>
              </a:ext>
            </a:extLst>
          </p:cNvPr>
          <p:cNvSpPr txBox="1"/>
          <p:nvPr/>
        </p:nvSpPr>
        <p:spPr>
          <a:xfrm>
            <a:off x="611560" y="2924944"/>
            <a:ext cx="792088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150" sz="2800" dirty="0">
                <a:latin typeface="+mn-lt"/>
              </a:rPr>
              <a:t>1. </a:t>
            </a:r>
            <a:r>
              <a:rPr lang="en-US" sz="2800" dirty="0">
                <a:latin typeface="+mn-lt"/>
              </a:rPr>
              <a:t>Fluctuations of elongated 2D polymer above an impermeable disc</a:t>
            </a:r>
          </a:p>
        </p:txBody>
      </p:sp>
    </p:spTree>
    <p:extLst>
      <p:ext uri="{BB962C8B-B14F-4D97-AF65-F5344CB8AC3E}">
        <p14:creationId xmlns:p14="http://schemas.microsoft.com/office/powerpoint/2010/main" val="2469409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631AF3-0EBC-1EFB-468D-45F4E13EBB84}"/>
              </a:ext>
            </a:extLst>
          </p:cNvPr>
          <p:cNvSpPr txBox="1"/>
          <p:nvPr/>
        </p:nvSpPr>
        <p:spPr>
          <a:xfrm>
            <a:off x="1187624" y="188640"/>
            <a:ext cx="6896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2D Random paths above voids of various shapes</a:t>
            </a:r>
            <a:endParaRPr lang="ru-RU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57DBD48-D9F8-D4D6-B3E4-B628FFBC50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646" b="50"/>
          <a:stretch/>
        </p:blipFill>
        <p:spPr>
          <a:xfrm>
            <a:off x="6323968" y="1596751"/>
            <a:ext cx="1422625" cy="4630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D250250-8A42-9B08-E89E-01C34CDBC2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142"/>
          <a:stretch/>
        </p:blipFill>
        <p:spPr>
          <a:xfrm>
            <a:off x="4834092" y="2978900"/>
            <a:ext cx="1436979" cy="40728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431B5D-3B66-56DD-ACE4-6046CE99424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9367"/>
          <a:stretch/>
        </p:blipFill>
        <p:spPr>
          <a:xfrm>
            <a:off x="5029018" y="5344193"/>
            <a:ext cx="1507736" cy="38906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06D45A4-E2FC-FFBB-5EE0-8FF20BF769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108" b="1409"/>
          <a:stretch/>
        </p:blipFill>
        <p:spPr>
          <a:xfrm>
            <a:off x="7766015" y="1604092"/>
            <a:ext cx="1153747" cy="45675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A85C60F-81ED-C8E7-5B35-100C233F74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319" r="-1"/>
          <a:stretch/>
        </p:blipFill>
        <p:spPr>
          <a:xfrm>
            <a:off x="6380778" y="3004057"/>
            <a:ext cx="1791622" cy="40728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BA74A42-4A82-46F7-6FF0-1E88C22A481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055"/>
          <a:stretch/>
        </p:blipFill>
        <p:spPr>
          <a:xfrm>
            <a:off x="6712621" y="5375095"/>
            <a:ext cx="1243755" cy="353694"/>
          </a:xfrm>
          <a:prstGeom prst="rect">
            <a:avLst/>
          </a:prstGeom>
        </p:spPr>
      </p:pic>
      <p:pic>
        <p:nvPicPr>
          <p:cNvPr id="21" name="Рисунок 20" descr="Изображение выглядит как диаграмма, зарисовка, Технический чертеж, линия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5507699B-0B22-9A90-9AF5-13ADAEAC146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39" y="764704"/>
            <a:ext cx="4099560" cy="2801112"/>
          </a:xfrm>
          <a:prstGeom prst="rect">
            <a:avLst/>
          </a:prstGeom>
        </p:spPr>
      </p:pic>
      <p:pic>
        <p:nvPicPr>
          <p:cNvPr id="22" name="Рисунок 21" descr="Изображение выглядит как диаграмма, линия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CE48AE76-B2D2-BE06-FA37-14AFB8A8060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14" y="3868248"/>
            <a:ext cx="4084320" cy="2801112"/>
          </a:xfrm>
          <a:prstGeom prst="rect">
            <a:avLst/>
          </a:prstGeom>
        </p:spPr>
      </p:pic>
      <p:pic>
        <p:nvPicPr>
          <p:cNvPr id="23" name="Рисунок 22" descr="Изображение выглядит как диаграмма, зарисовка, линия, Технический чертеж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A62229FF-F401-141E-BDFC-19FC251B0C8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3" r="18732"/>
          <a:stretch/>
        </p:blipFill>
        <p:spPr>
          <a:xfrm>
            <a:off x="4788024" y="836712"/>
            <a:ext cx="1512168" cy="151641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222C663-D095-2FD5-E63F-95A4CAAE8FA4}"/>
              </a:ext>
            </a:extLst>
          </p:cNvPr>
          <p:cNvSpPr txBox="1"/>
          <p:nvPr/>
        </p:nvSpPr>
        <p:spPr>
          <a:xfrm>
            <a:off x="4999109" y="2677375"/>
            <a:ext cx="2941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under stretching conditions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DC250C3-2C5F-2EE7-D893-791AA44BBAC2}"/>
              </a:ext>
            </a:extLst>
          </p:cNvPr>
          <p:cNvSpPr txBox="1"/>
          <p:nvPr/>
        </p:nvSpPr>
        <p:spPr>
          <a:xfrm>
            <a:off x="5020220" y="4973441"/>
            <a:ext cx="2941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under stretching conditions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9A2848-2C65-A936-CE18-94F8AAC21150}"/>
              </a:ext>
            </a:extLst>
          </p:cNvPr>
          <p:cNvSpPr txBox="1"/>
          <p:nvPr/>
        </p:nvSpPr>
        <p:spPr>
          <a:xfrm>
            <a:off x="6630469" y="1239459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typical RW scaling</a:t>
            </a:r>
          </a:p>
        </p:txBody>
      </p:sp>
    </p:spTree>
    <p:extLst>
      <p:ext uri="{BB962C8B-B14F-4D97-AF65-F5344CB8AC3E}">
        <p14:creationId xmlns:p14="http://schemas.microsoft.com/office/powerpoint/2010/main" val="2331636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18961" y="4547568"/>
            <a:ext cx="4249603" cy="496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thus                     ,  and finally,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22" b="10817"/>
          <a:stretch/>
        </p:blipFill>
        <p:spPr>
          <a:xfrm>
            <a:off x="1115616" y="1164765"/>
            <a:ext cx="6912768" cy="21922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533" y="188640"/>
            <a:ext cx="9012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Stretched </a:t>
            </a:r>
            <a:r>
              <a:rPr lang="ru-RU" sz="2400" dirty="0"/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c</a:t>
            </a:r>
            <a:r>
              <a:rPr lang="en-150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2400" dirty="0"/>
              <a:t>) paths above the semicircle: </a:t>
            </a:r>
          </a:p>
          <a:p>
            <a:pPr algn="ctr"/>
            <a:r>
              <a:rPr lang="en-US" sz="2400" dirty="0"/>
              <a:t>scaling approach</a:t>
            </a:r>
            <a:r>
              <a:rPr lang="en-150" sz="2400" dirty="0"/>
              <a:t> “a la </a:t>
            </a:r>
            <a:r>
              <a:rPr lang="en-US" sz="2400" dirty="0"/>
              <a:t>d</a:t>
            </a:r>
            <a:r>
              <a:rPr lang="en-150" sz="2400" dirty="0"/>
              <a:t>e </a:t>
            </a:r>
            <a:r>
              <a:rPr lang="en-150" sz="2400" dirty="0" err="1"/>
              <a:t>Gennes</a:t>
            </a:r>
            <a:r>
              <a:rPr lang="en-150" sz="2400" dirty="0"/>
              <a:t>”</a:t>
            </a:r>
            <a:endParaRPr lang="ru-RU" sz="24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4124246"/>
            <a:ext cx="939690" cy="49058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lum bright="-40000" contrast="-40000"/>
          </a:blip>
          <a:stretch>
            <a:fillRect/>
          </a:stretch>
        </p:blipFill>
        <p:spPr>
          <a:xfrm>
            <a:off x="4354247" y="3588105"/>
            <a:ext cx="3200973" cy="5357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23528" y="3674790"/>
            <a:ext cx="4783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Linearizing curved shape, we get:</a:t>
            </a:r>
            <a:endParaRPr lang="ru-RU" sz="200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071" y="4570329"/>
            <a:ext cx="2412121" cy="51485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18961" y="5308133"/>
            <a:ext cx="88805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Stretching above algebraic curve</a:t>
            </a:r>
            <a:r>
              <a:rPr lang="ru-RU" sz="2000" dirty="0"/>
              <a:t> </a:t>
            </a:r>
            <a:r>
              <a:rPr lang="en-US" sz="2000" dirty="0"/>
              <a:t>              </a:t>
            </a:r>
            <a:r>
              <a:rPr lang="ru-RU" sz="2000" dirty="0"/>
              <a:t>  </a:t>
            </a:r>
            <a:r>
              <a:rPr lang="en-US" sz="2000" dirty="0"/>
              <a:t>  provides scaling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with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6">
            <a:lum bright="-20000" contrast="40000"/>
          </a:blip>
          <a:srcRect r="54041"/>
          <a:stretch/>
        </p:blipFill>
        <p:spPr>
          <a:xfrm>
            <a:off x="7366389" y="5299517"/>
            <a:ext cx="1531625" cy="6508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600" y="4506948"/>
            <a:ext cx="1375015" cy="55733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6">
            <a:lum bright="-20000" contrast="40000"/>
          </a:blip>
          <a:srcRect l="60037"/>
          <a:stretch/>
        </p:blipFill>
        <p:spPr>
          <a:xfrm>
            <a:off x="952550" y="5794899"/>
            <a:ext cx="1210745" cy="59166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05" y="5157192"/>
            <a:ext cx="1224665" cy="85432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96336" y="4149921"/>
            <a:ext cx="1256362" cy="92200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23528" y="4190850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Above the flat line one has a random walk         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BB8829-1284-FC9E-D1B6-D7AC7802C408}"/>
              </a:ext>
            </a:extLst>
          </p:cNvPr>
          <p:cNvSpPr txBox="1"/>
          <p:nvPr/>
        </p:nvSpPr>
        <p:spPr>
          <a:xfrm>
            <a:off x="144016" y="6402814"/>
            <a:ext cx="88924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0" i="0" u="none" strike="noStrike" baseline="0" dirty="0">
                <a:solidFill>
                  <a:schemeClr val="accent2"/>
                </a:solidFill>
                <a:latin typeface="+mj-lt"/>
              </a:rPr>
              <a:t>SN, </a:t>
            </a:r>
            <a:r>
              <a:rPr lang="en-US" sz="1600" b="0" i="0" u="none" strike="noStrike" baseline="0" dirty="0" err="1">
                <a:solidFill>
                  <a:schemeClr val="accent2"/>
                </a:solidFill>
                <a:latin typeface="+mj-lt"/>
              </a:rPr>
              <a:t>K.Polovnikov</a:t>
            </a:r>
            <a:r>
              <a:rPr lang="en-US" sz="1600" b="0" i="0" u="none" strike="noStrike" baseline="0" dirty="0">
                <a:solidFill>
                  <a:schemeClr val="accent2"/>
                </a:solidFill>
                <a:latin typeface="+mj-lt"/>
              </a:rPr>
              <a:t>, S. </a:t>
            </a:r>
            <a:r>
              <a:rPr lang="en-US" sz="1600" b="0" i="0" u="none" strike="noStrike" baseline="0" dirty="0" err="1">
                <a:solidFill>
                  <a:schemeClr val="accent2"/>
                </a:solidFill>
                <a:latin typeface="+mj-lt"/>
              </a:rPr>
              <a:t>Shlosman</a:t>
            </a:r>
            <a:r>
              <a:rPr lang="en-US" sz="1600" b="0" i="0" u="none" strike="noStrike" baseline="0" dirty="0">
                <a:solidFill>
                  <a:schemeClr val="accent2"/>
                </a:solidFill>
                <a:latin typeface="+mj-lt"/>
              </a:rPr>
              <a:t>, </a:t>
            </a:r>
            <a:r>
              <a:rPr lang="en-US" sz="1600" b="0" i="0" u="none" strike="noStrike" baseline="0" dirty="0" err="1">
                <a:solidFill>
                  <a:schemeClr val="accent2"/>
                </a:solidFill>
                <a:latin typeface="+mj-lt"/>
              </a:rPr>
              <a:t>A.Valov</a:t>
            </a:r>
            <a:r>
              <a:rPr lang="en-US" sz="1600" b="0" i="0" u="none" strike="noStrike" baseline="0" dirty="0">
                <a:solidFill>
                  <a:schemeClr val="accent2"/>
                </a:solidFill>
                <a:latin typeface="+mj-lt"/>
              </a:rPr>
              <a:t>, A. Vladimirov (2019); </a:t>
            </a:r>
            <a:r>
              <a:rPr lang="sv-SE" sz="1600" b="0" i="0" u="none" strike="noStrike" baseline="0" dirty="0">
                <a:solidFill>
                  <a:schemeClr val="accent2"/>
                </a:solidFill>
                <a:latin typeface="+mj-lt"/>
              </a:rPr>
              <a:t>N. Smith, B. Meerson (2019)</a:t>
            </a:r>
            <a:endParaRPr lang="en-150" sz="16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3037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30" b="9705"/>
          <a:stretch/>
        </p:blipFill>
        <p:spPr>
          <a:xfrm>
            <a:off x="323528" y="835186"/>
            <a:ext cx="8469850" cy="2939468"/>
          </a:xfrm>
          <a:prstGeom prst="rect">
            <a:avLst/>
          </a:prstGeom>
        </p:spPr>
      </p:pic>
      <p:sp>
        <p:nvSpPr>
          <p:cNvPr id="3" name="TextBox 2" descr=" 3"/>
          <p:cNvSpPr txBox="1"/>
          <p:nvPr/>
        </p:nvSpPr>
        <p:spPr>
          <a:xfrm>
            <a:off x="395536" y="188640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Free energy of a paths stretched above the disc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c</a:t>
            </a:r>
            <a:r>
              <a:rPr lang="en-150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2400" dirty="0"/>
              <a:t>)</a:t>
            </a:r>
            <a:endParaRPr lang="ru-RU" sz="2400" dirty="0"/>
          </a:p>
        </p:txBody>
      </p:sp>
      <p:sp>
        <p:nvSpPr>
          <p:cNvPr id="5" name="TextBox 4" descr=" 4"/>
          <p:cNvSpPr txBox="1"/>
          <p:nvPr/>
        </p:nvSpPr>
        <p:spPr>
          <a:xfrm>
            <a:off x="1541952" y="4037076"/>
            <a:ext cx="62704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Blob’s width                   ,   blob’s length</a:t>
            </a:r>
            <a:endParaRPr lang="ru-RU" sz="2000" dirty="0"/>
          </a:p>
        </p:txBody>
      </p:sp>
      <p:pic>
        <p:nvPicPr>
          <p:cNvPr id="6" name="Рисунок 5" descr="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1" y="4069757"/>
            <a:ext cx="1253321" cy="525902"/>
          </a:xfrm>
          <a:prstGeom prst="rect">
            <a:avLst/>
          </a:prstGeom>
        </p:spPr>
      </p:pic>
      <p:pic>
        <p:nvPicPr>
          <p:cNvPr id="7" name="Рисунок 6" descr="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3724" y="4063340"/>
            <a:ext cx="1269382" cy="542786"/>
          </a:xfrm>
          <a:prstGeom prst="rect">
            <a:avLst/>
          </a:prstGeom>
        </p:spPr>
      </p:pic>
      <p:pic>
        <p:nvPicPr>
          <p:cNvPr id="8" name="Рисунок 7" descr="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4893" y="5189879"/>
            <a:ext cx="2624525" cy="895529"/>
          </a:xfrm>
          <a:prstGeom prst="rect">
            <a:avLst/>
          </a:prstGeom>
        </p:spPr>
      </p:pic>
      <p:sp>
        <p:nvSpPr>
          <p:cNvPr id="9" name="Прямоугольник 8" descr=" 16"/>
          <p:cNvSpPr/>
          <p:nvPr/>
        </p:nvSpPr>
        <p:spPr>
          <a:xfrm>
            <a:off x="1387245" y="4729976"/>
            <a:ext cx="63424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Free energy of a chain stretched above a </a:t>
            </a:r>
            <a:r>
              <a:rPr lang="en-150" sz="2000" dirty="0"/>
              <a:t>[</a:t>
            </a:r>
            <a:r>
              <a:rPr lang="en-US" sz="2000" dirty="0"/>
              <a:t>semi</a:t>
            </a:r>
            <a:r>
              <a:rPr lang="en-150" sz="2000" dirty="0"/>
              <a:t>]</a:t>
            </a:r>
            <a:r>
              <a:rPr lang="en-US" sz="2000" dirty="0"/>
              <a:t>circle</a:t>
            </a:r>
          </a:p>
        </p:txBody>
      </p:sp>
      <p:sp>
        <p:nvSpPr>
          <p:cNvPr id="10" name="Прямоугольник 9" descr=" 17"/>
          <p:cNvSpPr/>
          <p:nvPr/>
        </p:nvSpPr>
        <p:spPr>
          <a:xfrm>
            <a:off x="1835696" y="6243146"/>
            <a:ext cx="19928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Gibbs measure </a:t>
            </a:r>
          </a:p>
        </p:txBody>
      </p:sp>
      <p:pic>
        <p:nvPicPr>
          <p:cNvPr id="11" name="Picture 2" descr=" 1229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55" y="6060654"/>
            <a:ext cx="3407674" cy="63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898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533002-6D01-A8CE-3648-5099E8C24A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1" y="1196752"/>
            <a:ext cx="7410237" cy="51573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02C961-C7C7-C385-0A37-9005E7FA77C8}"/>
              </a:ext>
            </a:extLst>
          </p:cNvPr>
          <p:cNvSpPr txBox="1"/>
          <p:nvPr/>
        </p:nvSpPr>
        <p:spPr>
          <a:xfrm>
            <a:off x="936462" y="219477"/>
            <a:ext cx="7336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P</a:t>
            </a:r>
            <a:r>
              <a:rPr lang="en-150" sz="2400" dirty="0" err="1"/>
              <a:t>ath’s</a:t>
            </a:r>
            <a:r>
              <a:rPr lang="en-US" sz="2400" dirty="0"/>
              <a:t> stretching above an impermeable sphere/disc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50549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3A9473-293E-A443-AA9F-5506728C2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6" y="1268760"/>
            <a:ext cx="8312728" cy="50197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5CB250-CEED-4372-D091-537DADEDC5B7}"/>
              </a:ext>
            </a:extLst>
          </p:cNvPr>
          <p:cNvSpPr txBox="1"/>
          <p:nvPr/>
        </p:nvSpPr>
        <p:spPr>
          <a:xfrm>
            <a:off x="936462" y="219477"/>
            <a:ext cx="7336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P</a:t>
            </a:r>
            <a:r>
              <a:rPr lang="en-150" sz="2400" dirty="0" err="1"/>
              <a:t>ath’s</a:t>
            </a:r>
            <a:r>
              <a:rPr lang="en-US" sz="2400" dirty="0"/>
              <a:t> stretching above an impermeable sphere/disc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14189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FBE171-C6AE-96A0-7373-DF83B95B5592}"/>
              </a:ext>
            </a:extLst>
          </p:cNvPr>
          <p:cNvSpPr txBox="1"/>
          <p:nvPr/>
        </p:nvSpPr>
        <p:spPr>
          <a:xfrm>
            <a:off x="1475656" y="116632"/>
            <a:ext cx="59584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0" i="0" u="none" strike="noStrike" baseline="0" dirty="0">
                <a:latin typeface="+mj-lt"/>
              </a:rPr>
              <a:t>Stretched diffusion evading the disc</a:t>
            </a:r>
            <a:endParaRPr lang="en-150" sz="2000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9F77F2-8578-EE6A-DFFB-7F3519935B7B}"/>
              </a:ext>
            </a:extLst>
          </p:cNvPr>
          <p:cNvSpPr txBox="1"/>
          <p:nvPr/>
        </p:nvSpPr>
        <p:spPr>
          <a:xfrm>
            <a:off x="179512" y="620688"/>
            <a:ext cx="86409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Cauchy problem for diffusion in polar coordinates, subject to a mixed boundary condition at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= R</a:t>
            </a:r>
            <a:r>
              <a:rPr lang="en-US" sz="2000" dirty="0"/>
              <a:t>:</a:t>
            </a:r>
            <a:endParaRPr lang="en-150" sz="2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D1BD24C-7DB1-D8D6-7E5A-44297F082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5275" y="1318996"/>
            <a:ext cx="5613449" cy="162183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A87FE55-ECA5-558F-5E17-8A12D8697A95}"/>
              </a:ext>
            </a:extLst>
          </p:cNvPr>
          <p:cNvSpPr txBox="1"/>
          <p:nvPr/>
        </p:nvSpPr>
        <p:spPr>
          <a:xfrm>
            <a:off x="179512" y="2961819"/>
            <a:ext cx="86409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The initial condition fixes the starting point of the diffusion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/>
              <a:t>:</a:t>
            </a:r>
            <a:endParaRPr lang="en-150" sz="20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590A309-3019-49EF-B103-68C357C9C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66862" y="3356992"/>
            <a:ext cx="5810274" cy="52749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B7ABF4D-CFB2-81D6-7705-C94C773BC6FB}"/>
              </a:ext>
            </a:extLst>
          </p:cNvPr>
          <p:cNvSpPr txBox="1"/>
          <p:nvPr/>
        </p:nvSpPr>
        <p:spPr>
          <a:xfrm>
            <a:off x="179512" y="3884483"/>
            <a:ext cx="86409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The probability of finding a path at the point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/2)</a:t>
            </a:r>
            <a:r>
              <a:rPr lang="en-US" sz="2000" dirty="0"/>
              <a:t> is:</a:t>
            </a:r>
            <a:endParaRPr lang="en-150" sz="20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FC244F4-8AF4-B484-2487-6A3948E89E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8563" y="4500132"/>
            <a:ext cx="3809381" cy="47906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D86CD10-013B-1F75-838D-1328CB625865}"/>
              </a:ext>
            </a:extLst>
          </p:cNvPr>
          <p:cNvSpPr txBox="1"/>
          <p:nvPr/>
        </p:nvSpPr>
        <p:spPr>
          <a:xfrm>
            <a:off x="179512" y="5435287"/>
            <a:ext cx="86409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The average span of the random walk above the disc of radius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en-150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059367C6-CEEC-BF25-C68A-10C3D3252C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107" y="5856813"/>
            <a:ext cx="7557025" cy="8845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1C5866-3D64-AAEA-7D76-0BC612C4FF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36539" y="4293096"/>
            <a:ext cx="3666385" cy="112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377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580F026-A77B-09F7-3A24-6FBDA4997502}"/>
              </a:ext>
            </a:extLst>
          </p:cNvPr>
          <p:cNvSpPr txBox="1"/>
          <p:nvPr/>
        </p:nvSpPr>
        <p:spPr>
          <a:xfrm>
            <a:off x="179512" y="188640"/>
            <a:ext cx="87735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Fluctuations of stretched random walk above the impenetrable disc: Results</a:t>
            </a:r>
            <a:endParaRPr lang="en-150" sz="20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D9D2689-1943-B5DA-880A-3A0177039A88}"/>
              </a:ext>
            </a:extLst>
          </p:cNvPr>
          <p:cNvSpPr txBox="1"/>
          <p:nvPr/>
        </p:nvSpPr>
        <p:spPr>
          <a:xfrm>
            <a:off x="3107496" y="618417"/>
            <a:ext cx="292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Mixed boundary conditions</a:t>
            </a:r>
            <a:endParaRPr lang="en-15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A5FF77E-21CE-A240-E85C-CF3CF5B8A7C8}"/>
              </a:ext>
            </a:extLst>
          </p:cNvPr>
          <p:cNvSpPr txBox="1"/>
          <p:nvPr/>
        </p:nvSpPr>
        <p:spPr>
          <a:xfrm>
            <a:off x="3107496" y="3570745"/>
            <a:ext cx="3147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Dirichlet boundary conditions</a:t>
            </a:r>
            <a:endParaRPr lang="en-15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ABCB06-8BFC-9442-0699-D0BDAA071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7" y="980728"/>
            <a:ext cx="8312727" cy="26589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9A5481-73BC-614D-F754-F163BC115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37" y="3933056"/>
            <a:ext cx="8312727" cy="263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7426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852BBA-BEB3-1AAA-E62C-44040574B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A26933-B7E3-270D-F33D-6469CB36B4B5}"/>
              </a:ext>
            </a:extLst>
          </p:cNvPr>
          <p:cNvSpPr txBox="1"/>
          <p:nvPr/>
        </p:nvSpPr>
        <p:spPr>
          <a:xfrm>
            <a:off x="611560" y="164312"/>
            <a:ext cx="79928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P</a:t>
            </a:r>
            <a:r>
              <a:rPr lang="en-150" sz="2000" dirty="0" err="1"/>
              <a:t>ath’s</a:t>
            </a:r>
            <a:r>
              <a:rPr lang="en-US" sz="2000" dirty="0"/>
              <a:t> stretching above an impermeable disc (mean field approach)</a:t>
            </a:r>
            <a:endParaRPr lang="ru-RU" sz="20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4A9EA07-CEA2-3240-C621-2368061CD9CD}"/>
              </a:ext>
            </a:extLst>
          </p:cNvPr>
          <p:cNvGrpSpPr/>
          <p:nvPr/>
        </p:nvGrpSpPr>
        <p:grpSpPr>
          <a:xfrm>
            <a:off x="423610" y="643012"/>
            <a:ext cx="3572327" cy="3668857"/>
            <a:chOff x="789484" y="937295"/>
            <a:chExt cx="3993008" cy="410090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B087AD7-D7F1-11D5-1157-2C22680973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89484" y="937295"/>
              <a:ext cx="3945383" cy="4100905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0024080-C402-9146-8B6E-1DFA07F26605}"/>
                </a:ext>
              </a:extLst>
            </p:cNvPr>
            <p:cNvSpPr/>
            <p:nvPr/>
          </p:nvSpPr>
          <p:spPr>
            <a:xfrm>
              <a:off x="4403601" y="1124744"/>
              <a:ext cx="378891" cy="4320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C8211016-AE45-0618-72F2-43DD2F798903}"/>
              </a:ext>
            </a:extLst>
          </p:cNvPr>
          <p:cNvSpPr/>
          <p:nvPr/>
        </p:nvSpPr>
        <p:spPr>
          <a:xfrm>
            <a:off x="337376" y="882208"/>
            <a:ext cx="3496808" cy="3496808"/>
          </a:xfrm>
          <a:prstGeom prst="ellipse">
            <a:avLst/>
          </a:prstGeom>
          <a:noFill/>
          <a:ln w="254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21175A8-E1C1-EDA6-8FD0-B4ED9D021811}"/>
              </a:ext>
            </a:extLst>
          </p:cNvPr>
          <p:cNvSpPr txBox="1"/>
          <p:nvPr/>
        </p:nvSpPr>
        <p:spPr>
          <a:xfrm>
            <a:off x="4539407" y="1003977"/>
            <a:ext cx="43530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“Optimal fluctuation”</a:t>
            </a:r>
            <a:r>
              <a:rPr lang="en-150" sz="2000" dirty="0"/>
              <a:t> approach</a:t>
            </a:r>
            <a:endParaRPr lang="ru-RU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830630-77ED-C3D4-5B25-00CD4ADC0702}"/>
              </a:ext>
            </a:extLst>
          </p:cNvPr>
          <p:cNvSpPr txBox="1"/>
          <p:nvPr/>
        </p:nvSpPr>
        <p:spPr>
          <a:xfrm>
            <a:off x="4572000" y="1628800"/>
            <a:ext cx="446449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Free energy of confinement in a tube of width </a:t>
            </a:r>
            <a:r>
              <a:rPr lang="en-US" sz="2000" dirty="0">
                <a:latin typeface="Symbol" panose="05050102010706020507" pitchFamily="18" charset="2"/>
              </a:rPr>
              <a:t>D</a:t>
            </a:r>
            <a:endParaRPr lang="ru-RU" sz="2000" dirty="0">
              <a:latin typeface="Symbol" panose="05050102010706020507" pitchFamily="18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/>
          </a:p>
          <a:p>
            <a:endParaRPr lang="ru-RU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LID8192" sz="2000" dirty="0"/>
              <a:t>Free energy of stretching in a tube</a:t>
            </a:r>
            <a:r>
              <a:rPr lang="en-US" sz="2000" dirty="0"/>
              <a:t> of width </a:t>
            </a:r>
            <a:r>
              <a:rPr lang="en-US" sz="2000" dirty="0">
                <a:latin typeface="Symbol" panose="05050102010706020507" pitchFamily="18" charset="2"/>
              </a:rPr>
              <a:t>D</a:t>
            </a:r>
            <a:endParaRPr lang="LID8192" sz="2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BB3AFF3-8483-CA04-3766-C182440E6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66736"/>
            <a:ext cx="1440160" cy="555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E8AEB9-D3E9-58B3-29B8-0C5256A4346D}"/>
              </a:ext>
            </a:extLst>
          </p:cNvPr>
          <p:cNvSpPr txBox="1"/>
          <p:nvPr/>
        </p:nvSpPr>
        <p:spPr>
          <a:xfrm>
            <a:off x="827584" y="4869160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Minimizing</a:t>
            </a:r>
            <a:r>
              <a:rPr lang="en-150" sz="2000" dirty="0"/>
              <a:t> </a:t>
            </a:r>
            <a:r>
              <a:rPr lang="en-150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= </a:t>
            </a:r>
            <a:r>
              <a:rPr lang="en-150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150" sz="20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</a:t>
            </a:r>
            <a:r>
              <a:rPr lang="en-150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150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150" sz="20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</a:t>
            </a:r>
            <a:r>
              <a:rPr lang="en-150" sz="20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150" sz="2000" dirty="0"/>
              <a:t>for stretched paths, </a:t>
            </a:r>
            <a:r>
              <a:rPr lang="en-150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c/a R</a:t>
            </a:r>
            <a:r>
              <a:rPr lang="en-150" sz="2000" dirty="0"/>
              <a:t>,  </a:t>
            </a:r>
            <a:r>
              <a:rPr lang="en-US" sz="2000" dirty="0"/>
              <a:t>we </a:t>
            </a:r>
            <a:r>
              <a:rPr lang="en-150" sz="2000" dirty="0"/>
              <a:t>get:</a:t>
            </a:r>
            <a:endParaRPr lang="ru-RU" sz="2000" i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4BD965E-5298-979B-C42A-B9AD7269B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098" y="3954986"/>
            <a:ext cx="3811302" cy="626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FF76249-8685-A1DC-F1BB-6CFCAC5CC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730" y="5432035"/>
            <a:ext cx="4400583" cy="880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7209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029181E-7AED-4A74-A8C5-16235CA79DA5}"/>
              </a:ext>
            </a:extLst>
          </p:cNvPr>
          <p:cNvSpPr txBox="1"/>
          <p:nvPr/>
        </p:nvSpPr>
        <p:spPr>
          <a:xfrm>
            <a:off x="949660" y="144198"/>
            <a:ext cx="7224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Reminder: </a:t>
            </a:r>
          </a:p>
          <a:p>
            <a:pPr algn="ctr"/>
            <a:r>
              <a:rPr lang="en-US" sz="2000" dirty="0"/>
              <a:t>Stretching of a fractal polymer above a flat surface</a:t>
            </a:r>
            <a:endParaRPr lang="ru-RU" sz="2000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F434AAB-D1FF-4BB1-8BEF-EFC6E675C81B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798487" y="5037400"/>
            <a:ext cx="3125033" cy="82377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0C960FBD-407D-41BF-8326-B7F1B2B83D81}"/>
              </a:ext>
            </a:extLst>
          </p:cNvPr>
          <p:cNvSpPr txBox="1"/>
          <p:nvPr/>
        </p:nvSpPr>
        <p:spPr>
          <a:xfrm>
            <a:off x="466634" y="3736876"/>
            <a:ext cx="82107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– </a:t>
            </a:r>
            <a:r>
              <a:rPr lang="en-US" sz="2000" dirty="0">
                <a:latin typeface="+mn-lt"/>
                <a:cs typeface="Times New Roman" panose="02020603050405020304" pitchFamily="18" charset="0"/>
              </a:rPr>
              <a:t>number of monomers in a chain,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dirty="0">
                <a:latin typeface="+mn-lt"/>
                <a:cs typeface="Times New Roman" panose="02020603050405020304" pitchFamily="18" charset="0"/>
              </a:rPr>
              <a:t> – monomer size;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en-US" sz="2000" dirty="0"/>
              <a:t> – number of monomers in a blob;  </a:t>
            </a:r>
            <a:r>
              <a:rPr lang="en-US" sz="2000" dirty="0">
                <a:latin typeface="Symbol" panose="05050102010706020507" pitchFamily="18" charset="2"/>
              </a:rPr>
              <a:t>x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000" dirty="0">
                <a:latin typeface="Symbol" panose="05050102010706020507" pitchFamily="18" charset="2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bg</a:t>
            </a:r>
            <a:r>
              <a:rPr lang="en-US" sz="2000" baseline="30000" dirty="0" err="1">
                <a:latin typeface="Symbol" panose="05050102010706020507" pitchFamily="18" charset="2"/>
              </a:rPr>
              <a:t>n</a:t>
            </a:r>
            <a:r>
              <a:rPr lang="en-US" sz="2000" dirty="0">
                <a:latin typeface="Symbol" panose="05050102010706020507" pitchFamily="18" charset="2"/>
              </a:rPr>
              <a:t>  </a:t>
            </a:r>
            <a:r>
              <a:rPr lang="en-US" sz="2000" dirty="0"/>
              <a:t>– size of a blob; </a:t>
            </a:r>
            <a:r>
              <a:rPr lang="en-US" sz="2000" i="1" dirty="0">
                <a:latin typeface="Symbol" panose="05050102010706020507" pitchFamily="18" charset="2"/>
              </a:rPr>
              <a:t>n</a:t>
            </a:r>
            <a:r>
              <a:rPr lang="en-US" sz="2000" dirty="0"/>
              <a:t> – scaling exponent</a:t>
            </a:r>
            <a:endParaRPr lang="ru-RU" sz="2000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FE5E7F4B-8A06-4EC4-BAC8-B688C631D03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292856" y="4607833"/>
            <a:ext cx="994329" cy="442891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2EE5C8BB-BDF2-4472-8815-C6983E5B0EC8}"/>
              </a:ext>
            </a:extLst>
          </p:cNvPr>
          <p:cNvSpPr txBox="1"/>
          <p:nvPr/>
        </p:nvSpPr>
        <p:spPr>
          <a:xfrm>
            <a:off x="466634" y="4600972"/>
            <a:ext cx="70487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Since                , for free energy of a stretched chain one has</a:t>
            </a:r>
            <a:endParaRPr lang="ru-RU" sz="2000" dirty="0"/>
          </a:p>
        </p:txBody>
      </p:sp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9082A8C2-AFF0-4A4A-BAC0-ED11B67C9D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0592" y="5771512"/>
            <a:ext cx="1508760" cy="880110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85A471A0-5D59-4857-BA48-E62A003E4049}"/>
              </a:ext>
            </a:extLst>
          </p:cNvPr>
          <p:cNvSpPr txBox="1"/>
          <p:nvPr/>
        </p:nvSpPr>
        <p:spPr>
          <a:xfrm>
            <a:off x="466634" y="5993100"/>
            <a:ext cx="56477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For ideal chain </a:t>
            </a:r>
            <a:r>
              <a:rPr lang="en-US" sz="2000" i="1" dirty="0">
                <a:latin typeface="Symbol" panose="05050102010706020507" pitchFamily="18" charset="2"/>
              </a:rPr>
              <a:t>n</a:t>
            </a:r>
            <a:r>
              <a:rPr lang="en-US" sz="2000" dirty="0"/>
              <a:t> = ½ and the free energy reads </a:t>
            </a:r>
            <a:endParaRPr lang="ru-RU" sz="2000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847E06C-8DDE-D4A8-AFB7-04E7AC293268}"/>
              </a:ext>
            </a:extLst>
          </p:cNvPr>
          <p:cNvGrpSpPr/>
          <p:nvPr/>
        </p:nvGrpSpPr>
        <p:grpSpPr>
          <a:xfrm>
            <a:off x="899592" y="980728"/>
            <a:ext cx="7663473" cy="2706696"/>
            <a:chOff x="1200150" y="1104900"/>
            <a:chExt cx="7663473" cy="2706696"/>
          </a:xfrm>
        </p:grpSpPr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id="{0A50646C-90AD-4762-A702-4C6B917F0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0006" y="1239627"/>
              <a:ext cx="6053020" cy="2200734"/>
            </a:xfrm>
            <a:prstGeom prst="rect">
              <a:avLst/>
            </a:prstGeom>
          </p:spPr>
        </p:pic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C7520AD4-E79F-4C15-B31D-352A7B410DA8}"/>
                </a:ext>
              </a:extLst>
            </p:cNvPr>
            <p:cNvSpPr/>
            <p:nvPr/>
          </p:nvSpPr>
          <p:spPr>
            <a:xfrm>
              <a:off x="5530548" y="1328326"/>
              <a:ext cx="333307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/>
                <a:t>“Pincus blob” of </a:t>
              </a:r>
              <a:r>
                <a:rPr lang="en-US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r>
                <a:rPr lang="en-US" dirty="0"/>
                <a:t> monomers</a:t>
              </a:r>
              <a:endParaRPr lang="ru-RU" dirty="0"/>
            </a:p>
          </p:txBody>
        </p:sp>
        <p:cxnSp>
          <p:nvCxnSpPr>
            <p:cNvPr id="9" name="Прямая со стрелкой 8">
              <a:extLst>
                <a:ext uri="{FF2B5EF4-FFF2-40B4-BE49-F238E27FC236}">
                  <a16:creationId xmlns:a16="http://schemas.microsoft.com/office/drawing/2014/main" id="{AABACAE3-0774-4E28-BB0D-88B5162EDD4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92080" y="1697658"/>
              <a:ext cx="340200" cy="36319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8966FD23-BF38-45F6-8ADA-B45C401301DA}"/>
                </a:ext>
              </a:extLst>
            </p:cNvPr>
            <p:cNvSpPr/>
            <p:nvPr/>
          </p:nvSpPr>
          <p:spPr>
            <a:xfrm>
              <a:off x="3750274" y="3458919"/>
              <a:ext cx="1221461" cy="3526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stretching</a:t>
              </a:r>
              <a:endParaRPr lang="ru-RU" b="1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7661048-6581-1B1E-3520-158F3FEC744C}"/>
                </a:ext>
              </a:extLst>
            </p:cNvPr>
            <p:cNvSpPr/>
            <p:nvPr/>
          </p:nvSpPr>
          <p:spPr>
            <a:xfrm>
              <a:off x="1200150" y="1104900"/>
              <a:ext cx="1095375" cy="1952625"/>
            </a:xfrm>
            <a:custGeom>
              <a:avLst/>
              <a:gdLst>
                <a:gd name="connsiteX0" fmla="*/ 0 w 1095375"/>
                <a:gd name="connsiteY0" fmla="*/ 0 h 1952625"/>
                <a:gd name="connsiteX1" fmla="*/ 1095375 w 1095375"/>
                <a:gd name="connsiteY1" fmla="*/ 19050 h 1952625"/>
                <a:gd name="connsiteX2" fmla="*/ 504825 w 1095375"/>
                <a:gd name="connsiteY2" fmla="*/ 657225 h 1952625"/>
                <a:gd name="connsiteX3" fmla="*/ 504825 w 1095375"/>
                <a:gd name="connsiteY3" fmla="*/ 1952625 h 1952625"/>
                <a:gd name="connsiteX4" fmla="*/ 57150 w 1095375"/>
                <a:gd name="connsiteY4" fmla="*/ 1952625 h 1952625"/>
                <a:gd name="connsiteX5" fmla="*/ 0 w 1095375"/>
                <a:gd name="connsiteY5" fmla="*/ 0 h 1952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95375" h="1952625">
                  <a:moveTo>
                    <a:pt x="0" y="0"/>
                  </a:moveTo>
                  <a:lnTo>
                    <a:pt x="1095375" y="19050"/>
                  </a:lnTo>
                  <a:lnTo>
                    <a:pt x="504825" y="657225"/>
                  </a:lnTo>
                  <a:lnTo>
                    <a:pt x="504825" y="1952625"/>
                  </a:lnTo>
                  <a:lnTo>
                    <a:pt x="57150" y="19526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72348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029181E-7AED-4A74-A8C5-16235CA79DA5}"/>
              </a:ext>
            </a:extLst>
          </p:cNvPr>
          <p:cNvSpPr txBox="1"/>
          <p:nvPr/>
        </p:nvSpPr>
        <p:spPr>
          <a:xfrm>
            <a:off x="949660" y="144198"/>
            <a:ext cx="7224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Reminder: </a:t>
            </a:r>
          </a:p>
          <a:p>
            <a:pPr algn="ctr"/>
            <a:r>
              <a:rPr lang="en-US" sz="2000" dirty="0"/>
              <a:t>Stretching of a fractal polymer in a flat tube</a:t>
            </a:r>
            <a:endParaRPr lang="ru-RU" sz="2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B5F14C4-47D1-4DEB-AC88-10122B9DFC94}"/>
              </a:ext>
            </a:extLst>
          </p:cNvPr>
          <p:cNvSpPr txBox="1"/>
          <p:nvPr/>
        </p:nvSpPr>
        <p:spPr>
          <a:xfrm>
            <a:off x="466634" y="5619089"/>
            <a:ext cx="3889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Free energy of a chain in a tube:</a:t>
            </a:r>
            <a:endParaRPr lang="ru-RU" sz="2000" dirty="0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9DF877B-3A00-4CD9-9169-6BFA926C67BC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365268" y="5517232"/>
            <a:ext cx="3375084" cy="651525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496CA5D2-23C4-47C0-8FE1-7C80A5D1FB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15" y="1124744"/>
            <a:ext cx="6675840" cy="2055736"/>
          </a:xfrm>
          <a:prstGeom prst="rect">
            <a:avLst/>
          </a:prstGeom>
        </p:spPr>
      </p:pic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AABACAE3-0774-4E28-BB0D-88B5162EDD45}"/>
              </a:ext>
            </a:extLst>
          </p:cNvPr>
          <p:cNvCxnSpPr>
            <a:cxnSpLocks/>
          </p:cNvCxnSpPr>
          <p:nvPr/>
        </p:nvCxnSpPr>
        <p:spPr>
          <a:xfrm flipH="1">
            <a:off x="7422829" y="1543850"/>
            <a:ext cx="280202" cy="2328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Левая фигурная скобка 40">
            <a:extLst>
              <a:ext uri="{FF2B5EF4-FFF2-40B4-BE49-F238E27FC236}">
                <a16:creationId xmlns:a16="http://schemas.microsoft.com/office/drawing/2014/main" id="{B2353218-16CE-48CE-80DD-758D1F9DB4C1}"/>
              </a:ext>
            </a:extLst>
          </p:cNvPr>
          <p:cNvSpPr/>
          <p:nvPr/>
        </p:nvSpPr>
        <p:spPr>
          <a:xfrm>
            <a:off x="2570734" y="4665862"/>
            <a:ext cx="132938" cy="826433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756CBD5-35E9-48BF-9CC2-312DC3601046}"/>
              </a:ext>
            </a:extLst>
          </p:cNvPr>
          <p:cNvSpPr txBox="1"/>
          <p:nvPr/>
        </p:nvSpPr>
        <p:spPr>
          <a:xfrm>
            <a:off x="466634" y="6232873"/>
            <a:ext cx="24000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For </a:t>
            </a:r>
            <a:r>
              <a:rPr lang="en-US" sz="2000" i="1" dirty="0">
                <a:latin typeface="Symbol" panose="05050102010706020507" pitchFamily="18" charset="2"/>
              </a:rPr>
              <a:t>n</a:t>
            </a:r>
            <a:r>
              <a:rPr lang="en-US" sz="2000" dirty="0"/>
              <a:t> = ½ one has: </a:t>
            </a:r>
            <a:endParaRPr lang="ru-RU" sz="2000" dirty="0"/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674C084D-D19D-4FC7-9535-57E91415FFF4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7551414" y="1196856"/>
            <a:ext cx="1349447" cy="327740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D5C866D6-247E-43EF-81E0-6CE8C00DA9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1727" y="4617543"/>
            <a:ext cx="3480955" cy="46759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D56D174-4E0F-411A-946A-25D9DFB98C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3672" y="5032323"/>
            <a:ext cx="3264477" cy="484909"/>
          </a:xfrm>
          <a:prstGeom prst="rect">
            <a:avLst/>
          </a:prstGeom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B6647AFD-65C5-4D5D-8C53-7A10CEA6F22A}"/>
              </a:ext>
            </a:extLst>
          </p:cNvPr>
          <p:cNvSpPr/>
          <p:nvPr/>
        </p:nvSpPr>
        <p:spPr>
          <a:xfrm>
            <a:off x="3530020" y="3244140"/>
            <a:ext cx="1556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confinement</a:t>
            </a:r>
            <a:endParaRPr lang="ru-RU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15D4597-A2A3-41BD-88AD-1319446D27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5454" y="6084948"/>
            <a:ext cx="1307523" cy="72736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4EBE24B-E0E5-0584-94FE-319BF5F4AAAA}"/>
              </a:ext>
            </a:extLst>
          </p:cNvPr>
          <p:cNvSpPr txBox="1"/>
          <p:nvPr/>
        </p:nvSpPr>
        <p:spPr>
          <a:xfrm>
            <a:off x="466634" y="3617729"/>
            <a:ext cx="84342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– </a:t>
            </a:r>
            <a:r>
              <a:rPr lang="en-US" sz="2000" dirty="0">
                <a:latin typeface="+mn-lt"/>
                <a:cs typeface="Times New Roman" panose="02020603050405020304" pitchFamily="18" charset="0"/>
              </a:rPr>
              <a:t>number of monomers in a chain,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dirty="0">
                <a:latin typeface="+mn-lt"/>
                <a:cs typeface="Times New Roman" panose="02020603050405020304" pitchFamily="18" charset="0"/>
              </a:rPr>
              <a:t> – monomer size;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en-US" sz="2000" dirty="0"/>
              <a:t> – number of monomers in a blob;  </a:t>
            </a:r>
            <a:r>
              <a:rPr lang="en-US" sz="2000" dirty="0">
                <a:latin typeface="Symbol" panose="05050102010706020507" pitchFamily="18" charset="2"/>
              </a:rPr>
              <a:t>x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000" dirty="0">
                <a:latin typeface="Symbol" panose="05050102010706020507" pitchFamily="18" charset="2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bg</a:t>
            </a:r>
            <a:r>
              <a:rPr lang="en-US" sz="2000" baseline="30000" dirty="0" err="1">
                <a:latin typeface="Symbol" panose="05050102010706020507" pitchFamily="18" charset="2"/>
              </a:rPr>
              <a:t>n</a:t>
            </a:r>
            <a:r>
              <a:rPr lang="en-US" sz="2000" dirty="0">
                <a:latin typeface="Symbol" panose="05050102010706020507" pitchFamily="18" charset="2"/>
              </a:rPr>
              <a:t>  </a:t>
            </a:r>
            <a:r>
              <a:rPr lang="en-US" sz="2000" dirty="0"/>
              <a:t>– size of a small blob; </a:t>
            </a:r>
            <a:r>
              <a:rPr lang="en-US" sz="2000" i="1" dirty="0">
                <a:latin typeface="Symbol" panose="05050102010706020507" pitchFamily="18" charset="2"/>
              </a:rPr>
              <a:t>n</a:t>
            </a:r>
            <a:r>
              <a:rPr lang="en-US" sz="2000" dirty="0"/>
              <a:t> – scaling exponent</a:t>
            </a:r>
          </a:p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000" dirty="0"/>
              <a:t> </a:t>
            </a:r>
            <a:r>
              <a:rPr lang="en-150" sz="2000" dirty="0"/>
              <a:t>–</a:t>
            </a:r>
            <a:r>
              <a:rPr lang="en-US" sz="2000" dirty="0"/>
              <a:t> number of composite </a:t>
            </a:r>
            <a:r>
              <a:rPr lang="en-US" sz="2000" dirty="0">
                <a:latin typeface="Symbol" panose="05050102010706020507" pitchFamily="18" charset="2"/>
              </a:rPr>
              <a:t>x</a:t>
            </a:r>
            <a:r>
              <a:rPr lang="en-US" sz="2000" dirty="0"/>
              <a:t>-monomers in a big gray blob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AB1519-307C-3F2B-3145-CCF77625CA94}"/>
              </a:ext>
            </a:extLst>
          </p:cNvPr>
          <p:cNvSpPr txBox="1"/>
          <p:nvPr/>
        </p:nvSpPr>
        <p:spPr>
          <a:xfrm>
            <a:off x="466634" y="4836970"/>
            <a:ext cx="21387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Scaling relations:</a:t>
            </a:r>
          </a:p>
        </p:txBody>
      </p:sp>
    </p:spTree>
    <p:extLst>
      <p:ext uri="{BB962C8B-B14F-4D97-AF65-F5344CB8AC3E}">
        <p14:creationId xmlns:p14="http://schemas.microsoft.com/office/powerpoint/2010/main" val="2103506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37070" y="53693"/>
            <a:ext cx="68627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/>
              <a:t>Stretching of a fractal polymer above an impermeable disc </a:t>
            </a:r>
          </a:p>
          <a:p>
            <a:pPr algn="ctr"/>
            <a:r>
              <a:rPr lang="en-US" sz="2000" dirty="0"/>
              <a:t>(optimal fluctuation)</a:t>
            </a:r>
            <a:endParaRPr lang="ru-RU" sz="20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lum bright="-20000" contrast="40000"/>
          </a:blip>
          <a:srcRect r="39581"/>
          <a:stretch/>
        </p:blipFill>
        <p:spPr>
          <a:xfrm>
            <a:off x="1990914" y="4606453"/>
            <a:ext cx="3497308" cy="88578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2492735" y="5949280"/>
            <a:ext cx="4023481" cy="79897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-20000" contrast="40000"/>
          </a:blip>
          <a:srcRect l="60019"/>
          <a:stretch/>
        </p:blipFill>
        <p:spPr>
          <a:xfrm>
            <a:off x="5488222" y="4617054"/>
            <a:ext cx="2314282" cy="88578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F1B56E7-4034-4B35-83F4-D144D543C9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64" y="907804"/>
            <a:ext cx="3721179" cy="341919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B69A78B-F715-45ED-80EB-EBE578E3F716}"/>
              </a:ext>
            </a:extLst>
          </p:cNvPr>
          <p:cNvSpPr txBox="1"/>
          <p:nvPr/>
        </p:nvSpPr>
        <p:spPr>
          <a:xfrm>
            <a:off x="4079925" y="887229"/>
            <a:ext cx="492933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Free energy above a disc consists of two parts: stretching: 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>
              <a:lnSpc>
                <a:spcPct val="150000"/>
              </a:lnSpc>
            </a:pPr>
            <a:r>
              <a:rPr lang="en-US" sz="2000" dirty="0"/>
              <a:t>and confinement: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We are using former equations subject to</a:t>
            </a:r>
          </a:p>
          <a:p>
            <a:r>
              <a:rPr lang="en-US" sz="2000" dirty="0"/>
              <a:t>replacements: </a:t>
            </a:r>
          </a:p>
        </p:txBody>
      </p:sp>
      <p:graphicFrame>
        <p:nvGraphicFramePr>
          <p:cNvPr id="34" name="Объект 33">
            <a:extLst>
              <a:ext uri="{FF2B5EF4-FFF2-40B4-BE49-F238E27FC236}">
                <a16:creationId xmlns:a16="http://schemas.microsoft.com/office/drawing/2014/main" id="{3796B44F-E7FC-4746-998F-98A46BEA0B1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76132" y="3692883"/>
          <a:ext cx="1035050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3920" imgH="203040" progId="Equation.DSMT4">
                  <p:embed/>
                </p:oleObj>
              </mc:Choice>
              <mc:Fallback>
                <p:oleObj name="Equation" r:id="rId6" imgW="583920" imgH="203040" progId="Equation.DSMT4">
                  <p:embed/>
                  <p:pic>
                    <p:nvPicPr>
                      <p:cNvPr id="34" name="Объект 33">
                        <a:extLst>
                          <a:ext uri="{FF2B5EF4-FFF2-40B4-BE49-F238E27FC236}">
                            <a16:creationId xmlns:a16="http://schemas.microsoft.com/office/drawing/2014/main" id="{3796B44F-E7FC-4746-998F-98A46BEA0B1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876132" y="3692883"/>
                        <a:ext cx="1035050" cy="358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F4116493-D218-4AE4-94E3-2B73824ABC8B}"/>
              </a:ext>
            </a:extLst>
          </p:cNvPr>
          <p:cNvSpPr txBox="1"/>
          <p:nvPr/>
        </p:nvSpPr>
        <p:spPr>
          <a:xfrm>
            <a:off x="282646" y="4291107"/>
            <a:ext cx="521008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Minimizing the free energy with respect to </a:t>
            </a:r>
            <a:r>
              <a:rPr lang="en-US" sz="2000" dirty="0">
                <a:latin typeface="Symbol" panose="05050102010706020507" pitchFamily="18" charset="2"/>
              </a:rPr>
              <a:t>D</a:t>
            </a:r>
            <a:r>
              <a:rPr lang="en-US" sz="2000" dirty="0"/>
              <a:t> 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we find the equilibrium span </a:t>
            </a:r>
            <a:r>
              <a:rPr lang="en-US" sz="2000" dirty="0">
                <a:latin typeface="Symbol" panose="05050102010706020507" pitchFamily="18" charset="2"/>
              </a:rPr>
              <a:t>D </a:t>
            </a:r>
            <a:r>
              <a:rPr lang="en-US" sz="2000" dirty="0">
                <a:latin typeface="+mn-lt"/>
              </a:rPr>
              <a:t>at </a:t>
            </a:r>
            <a:r>
              <a:rPr lang="en-US" sz="2000" dirty="0">
                <a:latin typeface="Symbol" panose="05050102010706020507" pitchFamily="18" charset="2"/>
              </a:rPr>
              <a:t>D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&lt;&lt;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dirty="0">
                <a:latin typeface="Symbol" panose="05050102010706020507" pitchFamily="18" charset="2"/>
              </a:rPr>
              <a:t>:</a:t>
            </a:r>
            <a:endParaRPr lang="ru-RU" sz="2000" dirty="0"/>
          </a:p>
        </p:txBody>
      </p:sp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531" y="2564904"/>
            <a:ext cx="3712306" cy="66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0562FC-94BF-230A-A7F5-5BDCAE50DA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26216" y="1556792"/>
            <a:ext cx="3094584" cy="66821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57C0F84-EF21-ABE8-9AB2-6B7211B28AC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0702" y="3712556"/>
            <a:ext cx="1211698" cy="320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01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188640"/>
            <a:ext cx="85689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Dependence of normalized fluctuations above the disc,           , on</a:t>
            </a:r>
          </a:p>
          <a:p>
            <a:pPr algn="ctr"/>
            <a:r>
              <a:rPr lang="en-US" sz="2000" dirty="0"/>
              <a:t>normalized chain stretching,              (                )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7102558" y="189398"/>
          <a:ext cx="742460" cy="445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80880" imgH="228600" progId="Equation.DSMT4">
                  <p:embed/>
                </p:oleObj>
              </mc:Choice>
              <mc:Fallback>
                <p:oleObj name="Equation" r:id="rId3" imgW="380880" imgH="228600" progId="Equation.DSMT4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102558" y="189398"/>
                        <a:ext cx="742460" cy="445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5053676" y="502638"/>
          <a:ext cx="742460" cy="445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80880" imgH="228600" progId="Equation.DSMT4">
                  <p:embed/>
                </p:oleObj>
              </mc:Choice>
              <mc:Fallback>
                <p:oleObj name="Equation" r:id="rId5" imgW="380880" imgH="228600" progId="Equation.DSMT4">
                  <p:embed/>
                  <p:pic>
                    <p:nvPicPr>
                      <p:cNvPr id="5" name="Объект 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53676" y="502638"/>
                        <a:ext cx="742460" cy="445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6123344" y="477828"/>
          <a:ext cx="1163188" cy="4702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596880" imgH="241200" progId="Equation.DSMT4">
                  <p:embed/>
                </p:oleObj>
              </mc:Choice>
              <mc:Fallback>
                <p:oleObj name="Equation" r:id="rId7" imgW="596880" imgH="241200" progId="Equation.DSMT4">
                  <p:embed/>
                  <p:pic>
                    <p:nvPicPr>
                      <p:cNvPr id="6" name="Объект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23344" y="477828"/>
                        <a:ext cx="1163188" cy="4702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B3285D9-0EF0-4C2D-9E00-0FA59DFAA40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70" y="1340768"/>
            <a:ext cx="3444078" cy="31645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607C7C4-F8CF-4643-9C33-8BE17EAD1091}"/>
              </a:ext>
            </a:extLst>
          </p:cNvPr>
          <p:cNvSpPr txBox="1"/>
          <p:nvPr/>
        </p:nvSpPr>
        <p:spPr>
          <a:xfrm>
            <a:off x="251520" y="5301208"/>
            <a:ext cx="86409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On scale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S*</a:t>
            </a:r>
            <a:r>
              <a:rPr lang="en-US" sz="2000" dirty="0"/>
              <a:t>  the boundary is effectively flat. For ultimate chain stretching</a:t>
            </a:r>
            <a:r>
              <a:rPr lang="en-US" sz="2000" b="1" dirty="0"/>
              <a:t> </a:t>
            </a:r>
          </a:p>
          <a:p>
            <a:r>
              <a:rPr lang="ru-RU" sz="2000" dirty="0"/>
              <a:t>                               </a:t>
            </a:r>
            <a:r>
              <a:rPr lang="en-US" sz="2000" dirty="0"/>
              <a:t>.  </a:t>
            </a:r>
            <a:r>
              <a:rPr lang="ru-RU" sz="2000" dirty="0"/>
              <a:t>         </a:t>
            </a:r>
            <a:r>
              <a:rPr lang="en-US" sz="2000" dirty="0"/>
              <a:t>we get the “KPZ-like” scaling </a:t>
            </a:r>
            <a:r>
              <a:rPr lang="en-US" sz="2000" b="1" dirty="0"/>
              <a:t>for any </a:t>
            </a:r>
            <a:r>
              <a:rPr lang="en-US" sz="2000" b="1" dirty="0">
                <a:latin typeface="Symbol" panose="05050102010706020507" pitchFamily="18" charset="2"/>
              </a:rPr>
              <a:t>n</a:t>
            </a:r>
            <a:r>
              <a:rPr lang="en-US" sz="2000" dirty="0"/>
              <a:t>: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07E60F2-A17B-4359-B2DC-E022D040F5F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9552" y="6079896"/>
            <a:ext cx="1242423" cy="481756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3D7CA22-CD06-4D44-ABBA-A135BC4CED4A}"/>
              </a:ext>
            </a:extLst>
          </p:cNvPr>
          <p:cNvSpPr/>
          <p:nvPr/>
        </p:nvSpPr>
        <p:spPr>
          <a:xfrm>
            <a:off x="1680564" y="6154313"/>
            <a:ext cx="71064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(span of fluctuations)  and                     (length of elliptic blob)</a:t>
            </a:r>
            <a:endParaRPr lang="ru-RU" sz="2000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286B6EC4-976F-4104-B74B-06DB0169417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25501" y="6075225"/>
            <a:ext cx="1419911" cy="48175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8A76CD1-52E5-4C69-99F7-54B80A1077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3528" y="5597493"/>
            <a:ext cx="2975610" cy="4505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>
            <a:lum bright="-20000" contrast="40000"/>
          </a:blip>
          <a:stretch>
            <a:fillRect/>
          </a:stretch>
        </p:blipFill>
        <p:spPr>
          <a:xfrm>
            <a:off x="3969723" y="1124744"/>
            <a:ext cx="4704553" cy="3950674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>
            <a:off x="6156176" y="1412776"/>
            <a:ext cx="432048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292080" y="104344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negative Poisson ratio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50865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414" y="117520"/>
            <a:ext cx="87891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Optimal fluctuation for ultimately stretched paths above a disc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2307950"/>
              </p:ext>
            </p:extLst>
          </p:nvPr>
        </p:nvGraphicFramePr>
        <p:xfrm>
          <a:off x="1466131" y="1049771"/>
          <a:ext cx="6586682" cy="10232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089240" imgH="634680" progId="Equation.DSMT4">
                  <p:embed/>
                </p:oleObj>
              </mc:Choice>
              <mc:Fallback>
                <p:oleObj name="Equation" r:id="rId3" imgW="4089240" imgH="634680" progId="Equation.DSMT4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6131" y="1049771"/>
                        <a:ext cx="6586682" cy="10232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27245" y="657564"/>
            <a:ext cx="88372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For ultimate chain stretching                                            we get the “KPZ-like” scaling: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726" y="2013173"/>
            <a:ext cx="8833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Forget about a disc and consider “</a:t>
            </a:r>
            <a:r>
              <a:rPr lang="en-US" sz="2000" b="1" dirty="0"/>
              <a:t>optimal fluctuation</a:t>
            </a:r>
            <a:r>
              <a:rPr lang="en-US" sz="2000" dirty="0"/>
              <a:t>” for </a:t>
            </a:r>
            <a:r>
              <a:rPr lang="en-US" sz="2000" dirty="0" err="1"/>
              <a:t>Balagurov-Vaks</a:t>
            </a:r>
            <a:r>
              <a:rPr lang="en-US" sz="2000" dirty="0"/>
              <a:t> (</a:t>
            </a:r>
            <a:r>
              <a:rPr lang="en-US" sz="2000" dirty="0" err="1"/>
              <a:t>Donsker-Varadhan</a:t>
            </a:r>
            <a:r>
              <a:rPr lang="en-US" sz="2000" dirty="0"/>
              <a:t>) random walk trapping in 1D array of </a:t>
            </a:r>
            <a:r>
              <a:rPr lang="en-US" sz="2000" dirty="0" err="1"/>
              <a:t>Poissonian</a:t>
            </a:r>
            <a:r>
              <a:rPr lang="en-US" sz="2000" dirty="0"/>
              <a:t> traps</a:t>
            </a:r>
            <a:endParaRPr lang="ru-RU" sz="2000" dirty="0"/>
          </a:p>
        </p:txBody>
      </p:sp>
      <p:sp>
        <p:nvSpPr>
          <p:cNvPr id="50" name="TextBox 49"/>
          <p:cNvSpPr txBox="1"/>
          <p:nvPr/>
        </p:nvSpPr>
        <p:spPr>
          <a:xfrm>
            <a:off x="157225" y="3557434"/>
            <a:ext cx="5506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Free energy to be minimized over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3015" y="2885608"/>
            <a:ext cx="5794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Estimate survival probability in an ensemble of random intervals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/>
              <a:t> with the distribution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/>
              <a:t> ~</a:t>
            </a:r>
            <a:r>
              <a:rPr lang="ru-RU" dirty="0"/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i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ru-RU" dirty="0"/>
          </a:p>
        </p:txBody>
      </p:sp>
      <p:sp>
        <p:nvSpPr>
          <p:cNvPr id="52" name="TextBox 51"/>
          <p:cNvSpPr txBox="1"/>
          <p:nvPr/>
        </p:nvSpPr>
        <p:spPr>
          <a:xfrm>
            <a:off x="157225" y="4063231"/>
            <a:ext cx="557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where                      and </a:t>
            </a: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300" b="10667"/>
          <a:stretch/>
        </p:blipFill>
        <p:spPr>
          <a:xfrm>
            <a:off x="6349913" y="3236434"/>
            <a:ext cx="2520280" cy="1771008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153015" y="5141610"/>
            <a:ext cx="8789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Minimization gives                        and survival probability (</a:t>
            </a:r>
            <a:r>
              <a:rPr lang="en-US" dirty="0" err="1"/>
              <a:t>Balagurov</a:t>
            </a:r>
            <a:r>
              <a:rPr lang="en-US" dirty="0"/>
              <a:t>, </a:t>
            </a:r>
            <a:r>
              <a:rPr lang="en-US" dirty="0" err="1"/>
              <a:t>Vaks</a:t>
            </a:r>
            <a:r>
              <a:rPr lang="en-US" dirty="0"/>
              <a:t>, 1974) is</a:t>
            </a: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 rotWithShape="1">
          <a:blip r:embed="rId6">
            <a:lum bright="-20000" contrast="40000"/>
          </a:blip>
          <a:srcRect b="18646"/>
          <a:stretch/>
        </p:blipFill>
        <p:spPr>
          <a:xfrm>
            <a:off x="2207576" y="5152496"/>
            <a:ext cx="1334025" cy="303186"/>
          </a:xfrm>
          <a:prstGeom prst="rect">
            <a:avLst/>
          </a:prstGeom>
        </p:spPr>
      </p:pic>
      <p:graphicFrame>
        <p:nvGraphicFramePr>
          <p:cNvPr id="56" name="Объект 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8126163"/>
              </p:ext>
            </p:extLst>
          </p:nvPr>
        </p:nvGraphicFramePr>
        <p:xfrm>
          <a:off x="4282669" y="5815111"/>
          <a:ext cx="3601699" cy="8542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981080" imgH="469800" progId="Equation.DSMT4">
                  <p:embed/>
                </p:oleObj>
              </mc:Choice>
              <mc:Fallback>
                <p:oleObj name="Equation" r:id="rId7" imgW="1981080" imgH="469800" progId="Equation.DSMT4">
                  <p:embed/>
                  <p:pic>
                    <p:nvPicPr>
                      <p:cNvPr id="56" name="Объект 5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82669" y="5815111"/>
                        <a:ext cx="3601699" cy="8542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Прямоугольник 56"/>
          <p:cNvSpPr/>
          <p:nvPr/>
        </p:nvSpPr>
        <p:spPr>
          <a:xfrm>
            <a:off x="165116" y="6037866"/>
            <a:ext cx="86752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Lifshitz</a:t>
            </a:r>
            <a:r>
              <a:rPr lang="en-US" dirty="0"/>
              <a:t> tail of 1D Anderson localization</a:t>
            </a:r>
            <a:endParaRPr lang="ru-RU" dirty="0"/>
          </a:p>
        </p:txBody>
      </p:sp>
      <p:graphicFrame>
        <p:nvGraphicFramePr>
          <p:cNvPr id="58" name="Объект 5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8344749"/>
              </p:ext>
            </p:extLst>
          </p:nvPr>
        </p:nvGraphicFramePr>
        <p:xfrm>
          <a:off x="1691680" y="5529371"/>
          <a:ext cx="3024372" cy="4878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574640" imgH="253800" progId="Equation.DSMT4">
                  <p:embed/>
                </p:oleObj>
              </mc:Choice>
              <mc:Fallback>
                <p:oleObj name="Equation" r:id="rId9" imgW="1574640" imgH="253800" progId="Equation.DSMT4">
                  <p:embed/>
                  <p:pic>
                    <p:nvPicPr>
                      <p:cNvPr id="58" name="Объект 5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91680" y="5529371"/>
                        <a:ext cx="3024372" cy="4878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Объект 5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4269336"/>
              </p:ext>
            </p:extLst>
          </p:nvPr>
        </p:nvGraphicFramePr>
        <p:xfrm>
          <a:off x="4091888" y="3557910"/>
          <a:ext cx="1758950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091880" imgH="241200" progId="Equation.DSMT4">
                  <p:embed/>
                </p:oleObj>
              </mc:Choice>
              <mc:Fallback>
                <p:oleObj name="Equation" r:id="rId11" imgW="1091880" imgH="241200" progId="Equation.DSMT4">
                  <p:embed/>
                  <p:pic>
                    <p:nvPicPr>
                      <p:cNvPr id="59" name="Объект 5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091888" y="3557910"/>
                        <a:ext cx="1758950" cy="388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Объект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0934848"/>
              </p:ext>
            </p:extLst>
          </p:nvPr>
        </p:nvGraphicFramePr>
        <p:xfrm>
          <a:off x="2711805" y="4054798"/>
          <a:ext cx="2949575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1663560" imgH="241200" progId="Equation.DSMT4">
                  <p:embed/>
                </p:oleObj>
              </mc:Choice>
              <mc:Fallback>
                <p:oleObj name="Equation" r:id="rId13" imgW="1663560" imgH="241200" progId="Equation.DSMT4">
                  <p:embed/>
                  <p:pic>
                    <p:nvPicPr>
                      <p:cNvPr id="60" name="Объект 5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711805" y="4054798"/>
                        <a:ext cx="2949575" cy="4270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Объект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2476899"/>
              </p:ext>
            </p:extLst>
          </p:nvPr>
        </p:nvGraphicFramePr>
        <p:xfrm>
          <a:off x="934587" y="3901028"/>
          <a:ext cx="1225991" cy="690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698400" imgH="393480" progId="Equation.DSMT4">
                  <p:embed/>
                </p:oleObj>
              </mc:Choice>
              <mc:Fallback>
                <p:oleObj name="Equation" r:id="rId15" imgW="698400" imgH="393480" progId="Equation.DSMT4">
                  <p:embed/>
                  <p:pic>
                    <p:nvPicPr>
                      <p:cNvPr id="61" name="Объект 6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934587" y="3901028"/>
                        <a:ext cx="1225991" cy="6900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Объект 6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3825338"/>
              </p:ext>
            </p:extLst>
          </p:nvPr>
        </p:nvGraphicFramePr>
        <p:xfrm>
          <a:off x="1175262" y="4548946"/>
          <a:ext cx="4067461" cy="6601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2425680" imgH="393480" progId="Equation.DSMT4">
                  <p:embed/>
                </p:oleObj>
              </mc:Choice>
              <mc:Fallback>
                <p:oleObj name="Equation" r:id="rId17" imgW="2425680" imgH="393480" progId="Equation.DSMT4">
                  <p:embed/>
                  <p:pic>
                    <p:nvPicPr>
                      <p:cNvPr id="62" name="Объект 6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175262" y="4548946"/>
                        <a:ext cx="4067461" cy="6601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8A76CD1-52E5-4C69-99F7-54B80A10772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146564" y="646806"/>
            <a:ext cx="2705100" cy="40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379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4211960" y="3620861"/>
            <a:ext cx="4838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Free energy has to be minimized over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3787" y="112259"/>
            <a:ext cx="85766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Comparison of disorder-free stretched KPZ exponent above convex boundary and </a:t>
            </a:r>
            <a:r>
              <a:rPr lang="en-US" sz="2000" dirty="0" err="1"/>
              <a:t>Lifshitz</a:t>
            </a:r>
            <a:r>
              <a:rPr lang="en-US" sz="2000" dirty="0"/>
              <a:t> tail in a </a:t>
            </a:r>
            <a:r>
              <a:rPr lang="en-US" sz="2000" dirty="0" err="1"/>
              <a:t>Poissonian</a:t>
            </a:r>
            <a:r>
              <a:rPr lang="en-US" sz="2000" dirty="0"/>
              <a:t> field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27536" y="1089307"/>
            <a:ext cx="4012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Gibbs measure of stretched </a:t>
            </a:r>
          </a:p>
          <a:p>
            <a:pPr algn="ctr"/>
            <a:r>
              <a:rPr lang="en-US" sz="2000" dirty="0"/>
              <a:t>path in curved channel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4909771" y="1089307"/>
            <a:ext cx="34644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/>
              <a:t>Survival probability in 1D </a:t>
            </a:r>
          </a:p>
          <a:p>
            <a:pPr algn="ctr"/>
            <a:r>
              <a:rPr lang="en-US" sz="2000" dirty="0"/>
              <a:t>trapping in a </a:t>
            </a:r>
            <a:r>
              <a:rPr lang="en-US" sz="2000" dirty="0" err="1"/>
              <a:t>Poissonian</a:t>
            </a:r>
            <a:r>
              <a:rPr lang="en-US" sz="2000" dirty="0"/>
              <a:t> field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093" b="19768"/>
          <a:stretch/>
        </p:blipFill>
        <p:spPr>
          <a:xfrm>
            <a:off x="467544" y="1797193"/>
            <a:ext cx="3197068" cy="244615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5908260" y="5069290"/>
            <a:ext cx="1467428" cy="40994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211960" y="4657301"/>
            <a:ext cx="48388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In </a:t>
            </a:r>
            <a:r>
              <a:rPr lang="en-US" sz="2000" dirty="0" err="1"/>
              <a:t>Poissonian</a:t>
            </a:r>
            <a:r>
              <a:rPr lang="en-US" sz="2000" dirty="0"/>
              <a:t> disorder one gets                     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The survival probability is</a:t>
            </a:r>
            <a:endParaRPr lang="ru-RU" sz="20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122" y="1900725"/>
            <a:ext cx="4673704" cy="133365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38541" y="5472909"/>
            <a:ext cx="3920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We “mimic” disorder by a path </a:t>
            </a:r>
          </a:p>
          <a:p>
            <a:pPr algn="ctr"/>
            <a:r>
              <a:rPr lang="en-US" sz="2000" b="1" dirty="0"/>
              <a:t>stretching above a semicircle</a:t>
            </a:r>
            <a:endParaRPr lang="ru-RU" sz="2000" b="1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903514" y="6139477"/>
            <a:ext cx="2444707" cy="538219"/>
          </a:xfrm>
          <a:prstGeom prst="rect">
            <a:avLst/>
          </a:prstGeom>
        </p:spPr>
      </p:pic>
      <p:cxnSp>
        <p:nvCxnSpPr>
          <p:cNvPr id="22" name="Прямая соединительная линия 21"/>
          <p:cNvCxnSpPr/>
          <p:nvPr/>
        </p:nvCxnSpPr>
        <p:spPr>
          <a:xfrm flipH="1">
            <a:off x="4172295" y="1052736"/>
            <a:ext cx="20001" cy="5538552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07504" y="5016432"/>
            <a:ext cx="26934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Tube width at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R~cN</a:t>
            </a:r>
            <a:r>
              <a:rPr lang="en-US" sz="2000" dirty="0"/>
              <a:t> is </a:t>
            </a:r>
            <a:endParaRPr lang="ru-RU" sz="2000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2684898" y="5016018"/>
            <a:ext cx="1467428" cy="409948"/>
          </a:xfrm>
          <a:prstGeom prst="rect">
            <a:avLst/>
          </a:prstGeom>
        </p:spPr>
      </p:pic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9078595"/>
              </p:ext>
            </p:extLst>
          </p:nvPr>
        </p:nvGraphicFramePr>
        <p:xfrm>
          <a:off x="4536987" y="4008320"/>
          <a:ext cx="4067461" cy="6601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425680" imgH="393480" progId="Equation.DSMT4">
                  <p:embed/>
                </p:oleObj>
              </mc:Choice>
              <mc:Fallback>
                <p:oleObj name="Equation" r:id="rId7" imgW="2425680" imgH="393480" progId="Equation.DSMT4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36987" y="4008320"/>
                        <a:ext cx="4067461" cy="6601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6958534"/>
              </p:ext>
            </p:extLst>
          </p:nvPr>
        </p:nvGraphicFramePr>
        <p:xfrm>
          <a:off x="5091207" y="6067039"/>
          <a:ext cx="3024372" cy="4878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574640" imgH="253800" progId="Equation.DSMT4">
                  <p:embed/>
                </p:oleObj>
              </mc:Choice>
              <mc:Fallback>
                <p:oleObj name="Equation" r:id="rId9" imgW="1574640" imgH="253800" progId="Equation.DSMT4">
                  <p:embed/>
                  <p:pic>
                    <p:nvPicPr>
                      <p:cNvPr id="23" name="Объект 2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91207" y="6067039"/>
                        <a:ext cx="3024372" cy="4878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4810" y="4221893"/>
            <a:ext cx="3857867" cy="71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9684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5AC8AD7-7D14-D7F7-8682-84D1A3A9B220}"/>
              </a:ext>
            </a:extLst>
          </p:cNvPr>
          <p:cNvSpPr txBox="1"/>
          <p:nvPr/>
        </p:nvSpPr>
        <p:spPr>
          <a:xfrm>
            <a:off x="683568" y="122174"/>
            <a:ext cx="71287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Reminder about diffusion in 2D Poincare halfplane </a:t>
            </a:r>
          </a:p>
        </p:txBody>
      </p:sp>
      <p:pic>
        <p:nvPicPr>
          <p:cNvPr id="4" name="Picture 15">
            <a:extLst>
              <a:ext uri="{FF2B5EF4-FFF2-40B4-BE49-F238E27FC236}">
                <a16:creationId xmlns:a16="http://schemas.microsoft.com/office/drawing/2014/main" id="{15AB460D-BA8E-9D6E-F007-37D1BDAA6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7138" y="116632"/>
            <a:ext cx="436594" cy="3936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681113-A288-B88F-3893-161A7F2F9A92}"/>
              </a:ext>
            </a:extLst>
          </p:cNvPr>
          <p:cNvSpPr txBox="1"/>
          <p:nvPr/>
        </p:nvSpPr>
        <p:spPr>
          <a:xfrm>
            <a:off x="431540" y="692696"/>
            <a:ext cx="82809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The surface       has the constant negative curvature              and the metric element                     . The hyperbolic distance (the geodesic length), </a:t>
            </a:r>
            <a:r>
              <a:rPr lang="en-US" sz="2000" i="1" dirty="0"/>
              <a:t>ℓ</a:t>
            </a:r>
            <a:r>
              <a:rPr lang="en-US" sz="2000" dirty="0"/>
              <a:t>, in        between points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x, 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/>
              <a:t> and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baseline="-25000" dirty="0"/>
              <a:t>0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/>
              <a:t> is defined as </a:t>
            </a:r>
          </a:p>
        </p:txBody>
      </p:sp>
      <p:pic>
        <p:nvPicPr>
          <p:cNvPr id="7" name="Picture 15">
            <a:extLst>
              <a:ext uri="{FF2B5EF4-FFF2-40B4-BE49-F238E27FC236}">
                <a16:creationId xmlns:a16="http://schemas.microsoft.com/office/drawing/2014/main" id="{4F6AF02A-73CE-25A6-424A-6D70999E0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330" y="723729"/>
            <a:ext cx="328020" cy="295755"/>
          </a:xfrm>
          <a:prstGeom prst="rect">
            <a:avLst/>
          </a:prstGeom>
        </p:spPr>
      </p:pic>
      <p:pic>
        <p:nvPicPr>
          <p:cNvPr id="10" name="Picture 15">
            <a:extLst>
              <a:ext uri="{FF2B5EF4-FFF2-40B4-BE49-F238E27FC236}">
                <a16:creationId xmlns:a16="http://schemas.microsoft.com/office/drawing/2014/main" id="{8B3A15AD-18C3-58BE-C49D-C193CF8EF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338587"/>
            <a:ext cx="328020" cy="29575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CB0A3C5-8235-C872-CFD1-19B51A55C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668" y="1697935"/>
            <a:ext cx="3960524" cy="72295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1BCE9F2-5BF0-86AC-2079-AD2C0E608934}"/>
              </a:ext>
            </a:extLst>
          </p:cNvPr>
          <p:cNvSpPr txBox="1"/>
          <p:nvPr/>
        </p:nvSpPr>
        <p:spPr>
          <a:xfrm>
            <a:off x="437723" y="2492896"/>
            <a:ext cx="82747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The solution to the Cauchy problem for the diffusion equation in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      </a:t>
            </a:r>
          </a:p>
          <a:p>
            <a:r>
              <a:rPr lang="en-US" sz="2000" dirty="0"/>
              <a:t>after Laplace transform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↔ </a:t>
            </a:r>
            <a:r>
              <a:rPr lang="en-US" sz="2000" i="1" dirty="0">
                <a:latin typeface="Symbol" panose="05050102010706020507" pitchFamily="18" charset="2"/>
                <a:cs typeface="Times New Roman" panose="02020603050405020304" pitchFamily="18" charset="0"/>
              </a:rPr>
              <a:t>s</a:t>
            </a:r>
            <a:r>
              <a:rPr lang="en-US" sz="2000" dirty="0"/>
              <a:t>  can be expressed in terms of Legendre polynomials of the first kind</a:t>
            </a:r>
          </a:p>
        </p:txBody>
      </p:sp>
      <p:pic>
        <p:nvPicPr>
          <p:cNvPr id="15" name="Picture 15">
            <a:extLst>
              <a:ext uri="{FF2B5EF4-FFF2-40B4-BE49-F238E27FC236}">
                <a16:creationId xmlns:a16="http://schemas.microsoft.com/office/drawing/2014/main" id="{02BCCA48-6BCC-2D65-4C53-C331E3779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0364" y="2523929"/>
            <a:ext cx="328020" cy="29575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F1BB5BF-AD6C-0670-E5D7-7747293EA6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1720" y="2996952"/>
            <a:ext cx="4792448" cy="98005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9D51A615-531B-197A-0BB4-77D3520FD4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1834" y="5555037"/>
            <a:ext cx="7048553" cy="75248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00DC3507-B1BE-3FD1-3C45-043A8A9433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6561" y="4696535"/>
            <a:ext cx="6670879" cy="708904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AC857B36-8748-93BD-D3CC-309ACB1866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7530" y="6309320"/>
            <a:ext cx="6408939" cy="445477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19D5A383-3B78-A1B6-633F-774D12042E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49750" y="791187"/>
            <a:ext cx="842842" cy="18947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36C97A-9257-DA22-3CCD-DF845D4BE5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67744" y="1036414"/>
            <a:ext cx="1349932" cy="35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6103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8526EAD-45A3-7F46-69A0-843E6645ACE6}"/>
              </a:ext>
            </a:extLst>
          </p:cNvPr>
          <p:cNvSpPr txBox="1"/>
          <p:nvPr/>
        </p:nvSpPr>
        <p:spPr>
          <a:xfrm>
            <a:off x="755576" y="122174"/>
            <a:ext cx="74888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Connection with spectral problem in polar coordinates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0E6097-4881-61A3-DB42-BE47FAAAB201}"/>
              </a:ext>
            </a:extLst>
          </p:cNvPr>
          <p:cNvSpPr txBox="1"/>
          <p:nvPr/>
        </p:nvSpPr>
        <p:spPr>
          <a:xfrm>
            <a:off x="215516" y="836712"/>
            <a:ext cx="85689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Applying Laplace-Fourier transform 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to the diffusion equation in       , 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we get spectral problem in the Poincare upper halfplane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Now, making use of the substitution                                         , we arrive at the Laplace equation in polar coordinates with the “radius”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where now the chemical potentials are exchanged:              controls the angle variable </a:t>
            </a:r>
            <a:r>
              <a:rPr lang="en-US" sz="2000" i="1" dirty="0">
                <a:latin typeface="Symbol" panose="05050102010706020507" pitchFamily="18" charset="2"/>
              </a:rPr>
              <a:t>   </a:t>
            </a:r>
            <a:r>
              <a:rPr lang="en-US" sz="2000" dirty="0"/>
              <a:t>, and         controls the “time”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t. </a:t>
            </a:r>
            <a:r>
              <a:rPr lang="en-US" sz="2000" dirty="0">
                <a:latin typeface="+mj-lt"/>
                <a:cs typeface="Times New Roman" panose="02020603050405020304" pitchFamily="18" charset="0"/>
              </a:rPr>
              <a:t>Compare to the equation in polar coordinates, where           :</a:t>
            </a:r>
            <a:r>
              <a:rPr lang="en-US" sz="2000" dirty="0"/>
              <a:t> </a:t>
            </a:r>
          </a:p>
        </p:txBody>
      </p:sp>
      <p:pic>
        <p:nvPicPr>
          <p:cNvPr id="29" name="Picture 10">
            <a:extLst>
              <a:ext uri="{FF2B5EF4-FFF2-40B4-BE49-F238E27FC236}">
                <a16:creationId xmlns:a16="http://schemas.microsoft.com/office/drawing/2014/main" id="{86B7A7AF-D464-D8AD-3392-0357A655D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3808" y="3091691"/>
            <a:ext cx="3348632" cy="454632"/>
          </a:xfrm>
          <a:prstGeom prst="rect">
            <a:avLst/>
          </a:prstGeom>
        </p:spPr>
      </p:pic>
      <p:pic>
        <p:nvPicPr>
          <p:cNvPr id="30" name="Picture 15">
            <a:extLst>
              <a:ext uri="{FF2B5EF4-FFF2-40B4-BE49-F238E27FC236}">
                <a16:creationId xmlns:a16="http://schemas.microsoft.com/office/drawing/2014/main" id="{9BE238FE-4099-6431-8E59-45858C8791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864" y="1789442"/>
            <a:ext cx="328020" cy="295755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FD3B4E98-F302-DA48-90D0-DB779FF31E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0556" y="5169835"/>
            <a:ext cx="445477" cy="222738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D9013EEE-E907-CD84-8C93-2BB5898755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208" y="4859779"/>
            <a:ext cx="842842" cy="326682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5AD54E0F-4F7B-F8C0-346A-A33ACC201D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0739" y="2223426"/>
            <a:ext cx="4282523" cy="37123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1767C5-8D4F-71A3-C5D0-8BF873E6CF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5411" y="1223750"/>
            <a:ext cx="4433176" cy="53997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B28F920-7E5A-0C64-3905-AB5A934C53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71002" y="3613369"/>
            <a:ext cx="2721278" cy="32668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43E237-D3B3-9421-9126-1D324AC46F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7053" y="4387272"/>
            <a:ext cx="7549363" cy="3207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D7F318-7FA1-DEFC-4FCE-27072952491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60022" y="5271835"/>
            <a:ext cx="160393" cy="18605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02BCB3F-5F3B-BE4B-4507-5C7F4327F7F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47625" y="5854889"/>
            <a:ext cx="5048748" cy="74246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E5EFBF9-DE60-6CA2-99DA-35F7B317401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36498" y="5528316"/>
            <a:ext cx="679502" cy="21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66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9D4749-0A0C-8868-3FAE-3EBE043DAEAB}"/>
              </a:ext>
            </a:extLst>
          </p:cNvPr>
          <p:cNvSpPr txBox="1"/>
          <p:nvPr/>
        </p:nvSpPr>
        <p:spPr>
          <a:xfrm>
            <a:off x="187198" y="5217986"/>
            <a:ext cx="87772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For rescaled coordinate                                              we arrive at the  Airy equation</a:t>
            </a:r>
            <a:endParaRPr lang="en-150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6DC195-B44F-308C-4042-0E5FF3E034EB}"/>
              </a:ext>
            </a:extLst>
          </p:cNvPr>
          <p:cNvSpPr txBox="1"/>
          <p:nvPr/>
        </p:nvSpPr>
        <p:spPr>
          <a:xfrm>
            <a:off x="744116" y="188640"/>
            <a:ext cx="7724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WKB-type approach in the Poincare upper halfplane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E00FDC-765E-9EEF-ABDB-A20C5788A52C}"/>
              </a:ext>
            </a:extLst>
          </p:cNvPr>
          <p:cNvSpPr txBox="1"/>
          <p:nvPr/>
        </p:nvSpPr>
        <p:spPr>
          <a:xfrm>
            <a:off x="187202" y="776898"/>
            <a:ext cx="875970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Laplace-Fourier-transformed</a:t>
            </a:r>
            <a:r>
              <a:rPr lang="ru-RU" sz="2000" dirty="0"/>
              <a:t> </a:t>
            </a:r>
            <a:r>
              <a:rPr lang="en-US" sz="2000" dirty="0"/>
              <a:t>diffusion equation (where                           ) in Poincare halfplane reads: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B21E480-09A0-7C6C-80A5-7BC1D1DAA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1104" y="2304103"/>
            <a:ext cx="4321446" cy="6208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F4FC3CC-63DC-5110-B9ED-9A3E19A28A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79912" y="2991082"/>
            <a:ext cx="1838081" cy="42530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E19149E-8278-3B02-7630-A213EB2C15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0283" y="2955333"/>
            <a:ext cx="1312077" cy="4624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36D2203-7AD5-441E-BEC2-B019B97FF1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6602" y="3810047"/>
            <a:ext cx="2830450" cy="4399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60325AA-EC23-9176-1542-882837F57EA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6540" y="4370184"/>
            <a:ext cx="3940142" cy="62573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C9DEE003-85CB-0AB8-B57F-AF62123AA4A4}"/>
              </a:ext>
            </a:extLst>
          </p:cNvPr>
          <p:cNvSpPr txBox="1"/>
          <p:nvPr/>
        </p:nvSpPr>
        <p:spPr>
          <a:xfrm>
            <a:off x="187197" y="1916832"/>
            <a:ext cx="45536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It can be rewritten as:</a:t>
            </a:r>
            <a:endParaRPr lang="en-150" sz="2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FDD7F65-3497-F41B-65F2-BBFF377EF77C}"/>
              </a:ext>
            </a:extLst>
          </p:cNvPr>
          <p:cNvSpPr txBox="1"/>
          <p:nvPr/>
        </p:nvSpPr>
        <p:spPr>
          <a:xfrm>
            <a:off x="187197" y="2985738"/>
            <a:ext cx="87520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The turning point is defined by                              giving                    . In the vicinity of the turning point, one has the expansion: 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6BD376-3094-6718-DDD7-621F9631AD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86611" y="5219385"/>
            <a:ext cx="2903777" cy="4253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A919BB-37E6-2FAD-AFAF-CC5023546F8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94545" y="5903183"/>
            <a:ext cx="2287825" cy="6941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B1CA871-FE7D-46A7-E182-D4399B6B698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54141" y="6021288"/>
            <a:ext cx="1706091" cy="38619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633D421-FE6B-CF4A-10E8-B6D2B47F414C}"/>
              </a:ext>
            </a:extLst>
          </p:cNvPr>
          <p:cNvSpPr txBox="1"/>
          <p:nvPr/>
        </p:nvSpPr>
        <p:spPr>
          <a:xfrm>
            <a:off x="187197" y="4478438"/>
            <a:ext cx="1163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where</a:t>
            </a:r>
            <a:endParaRPr lang="en-150" sz="20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22E195E-9038-DC94-F8C7-7F67DC1FF39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03184" y="876670"/>
            <a:ext cx="1741224" cy="2450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CCD2FA4-E33C-64BC-7ACE-DE13DA26507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3808" y="1534208"/>
            <a:ext cx="3348632" cy="45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576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BA68B736-C542-BE98-C9A4-C8E7661EB179}"/>
              </a:ext>
            </a:extLst>
          </p:cNvPr>
          <p:cNvSpPr txBox="1"/>
          <p:nvPr/>
        </p:nvSpPr>
        <p:spPr>
          <a:xfrm>
            <a:off x="187197" y="665847"/>
            <a:ext cx="87569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For the Dirichlet condition                                                                    the solution near the turning point is</a:t>
            </a:r>
            <a:endParaRPr lang="en-150" sz="20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4D09EA7-F58F-2196-C247-D0B77B48B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82443" y="1452049"/>
            <a:ext cx="3532928" cy="82273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A071CF1-F28E-180D-7C1F-CBBDFFC4D2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3207" y="4874415"/>
            <a:ext cx="935661" cy="36566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4BF540E-B1C1-A466-7955-F0AA0E190F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2268" y="620688"/>
            <a:ext cx="4600092" cy="4741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C0C1B9-5268-D2D4-EC34-AF190B74B7F1}"/>
              </a:ext>
            </a:extLst>
          </p:cNvPr>
          <p:cNvSpPr txBox="1"/>
          <p:nvPr/>
        </p:nvSpPr>
        <p:spPr>
          <a:xfrm>
            <a:off x="192149" y="2236726"/>
            <a:ext cx="2219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where                 .</a:t>
            </a:r>
            <a:endParaRPr lang="en-150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8AD31B-EB26-A3E0-51AC-4A8505E013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494" y="2165821"/>
            <a:ext cx="1064718" cy="5323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D7D85BA-34D5-5C5C-9590-05623BD15CB6}"/>
              </a:ext>
            </a:extLst>
          </p:cNvPr>
          <p:cNvSpPr txBox="1"/>
          <p:nvPr/>
        </p:nvSpPr>
        <p:spPr>
          <a:xfrm>
            <a:off x="251520" y="3015396"/>
            <a:ext cx="87003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 value of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000" dirty="0"/>
              <a:t> is defined by the cubic equation                               , 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where                       and                            is  the first zero of Airy Ai function.</a:t>
            </a:r>
          </a:p>
          <a:p>
            <a:endParaRPr lang="en-US" sz="2000" dirty="0"/>
          </a:p>
          <a:p>
            <a:r>
              <a:rPr lang="en-US" sz="2000" dirty="0"/>
              <a:t>In the asymptotic regime                one has  </a:t>
            </a:r>
            <a:endParaRPr lang="en-150" sz="2000" dirty="0"/>
          </a:p>
        </p:txBody>
      </p:sp>
      <p:pic>
        <p:nvPicPr>
          <p:cNvPr id="5" name="Picture 36">
            <a:extLst>
              <a:ext uri="{FF2B5EF4-FFF2-40B4-BE49-F238E27FC236}">
                <a16:creationId xmlns:a16="http://schemas.microsoft.com/office/drawing/2014/main" id="{6BD3DF3D-C581-E1E6-7658-5346460CF5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161" y="4241082"/>
            <a:ext cx="1376605" cy="392548"/>
          </a:xfrm>
          <a:prstGeom prst="rect">
            <a:avLst/>
          </a:prstGeom>
        </p:spPr>
      </p:pic>
      <p:pic>
        <p:nvPicPr>
          <p:cNvPr id="7" name="Picture 42">
            <a:extLst>
              <a:ext uri="{FF2B5EF4-FFF2-40B4-BE49-F238E27FC236}">
                <a16:creationId xmlns:a16="http://schemas.microsoft.com/office/drawing/2014/main" id="{2572DCFE-55F4-5B11-0585-8920DCB97D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7942" y="4276307"/>
            <a:ext cx="1650851" cy="37103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231C3A3-3AD0-5B51-D921-7B9E2986C9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9872" y="3614381"/>
            <a:ext cx="2549410" cy="39039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356EC43-4A2C-853E-D052-35B14569A81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30667" y="5334173"/>
            <a:ext cx="6870023" cy="81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9846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73EE84-FF48-4C32-0671-5BA9D8DC6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979348"/>
            <a:ext cx="2922060" cy="5205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2CA6CA-4694-878B-E82B-8F49744EEC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60" y="952267"/>
            <a:ext cx="3758777" cy="6022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883029-9F48-0A2C-6749-5F2BFA2B7B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0059" y="991425"/>
            <a:ext cx="790685" cy="52394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2A7641-7785-6AA5-7096-8FD842DE9BBA}"/>
              </a:ext>
            </a:extLst>
          </p:cNvPr>
          <p:cNvSpPr txBox="1"/>
          <p:nvPr/>
        </p:nvSpPr>
        <p:spPr>
          <a:xfrm>
            <a:off x="107504" y="448211"/>
            <a:ext cx="89289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 fluctuations within the WKB-type approach share the KPZ-type scaling: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12C697-945E-E505-D2C0-63187B315196}"/>
              </a:ext>
            </a:extLst>
          </p:cNvPr>
          <p:cNvSpPr txBox="1"/>
          <p:nvPr/>
        </p:nvSpPr>
        <p:spPr>
          <a:xfrm>
            <a:off x="251520" y="1744355"/>
            <a:ext cx="87129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Compare</a:t>
            </a:r>
            <a:r>
              <a:rPr lang="ru-RU" sz="2000" dirty="0"/>
              <a:t>  </a:t>
            </a:r>
            <a:r>
              <a:rPr lang="en-US" sz="2000" dirty="0"/>
              <a:t>the</a:t>
            </a:r>
            <a:r>
              <a:rPr lang="ru-RU" sz="2000" dirty="0"/>
              <a:t> </a:t>
            </a:r>
            <a:r>
              <a:rPr lang="en-US" sz="2000" dirty="0"/>
              <a:t>WKB-type solution of  diffusion in      </a:t>
            </a:r>
            <a:r>
              <a:rPr lang="ru-RU" sz="2000" dirty="0"/>
              <a:t> </a:t>
            </a:r>
            <a:r>
              <a:rPr lang="en-US" sz="2000" dirty="0"/>
              <a:t>with the former numerical solution of </a:t>
            </a:r>
            <a:r>
              <a:rPr lang="en-US" sz="2000" b="1" dirty="0"/>
              <a:t>stretched</a:t>
            </a:r>
            <a:r>
              <a:rPr lang="en-US" sz="2000" dirty="0"/>
              <a:t> diffusion above the impenetrable disc given by the Airy distribution in      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 </a:t>
            </a:r>
          </a:p>
          <a:p>
            <a:r>
              <a:rPr lang="en-US" sz="2000" dirty="0"/>
              <a:t>Solutions are equivalent up to a redefinition                implying that </a:t>
            </a:r>
            <a:r>
              <a:rPr lang="en-US" sz="2000" dirty="0">
                <a:solidFill>
                  <a:schemeClr val="accent2"/>
                </a:solidFill>
              </a:rPr>
              <a:t>stretching of diffusive paths above convex void in       is equivalent to WKB approximation for diffusion in      </a:t>
            </a:r>
            <a:r>
              <a:rPr lang="en-US" sz="2000" dirty="0"/>
              <a:t> near a solid boundary, where       plays the role of the inverse elongation parameter.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7C61178-8A90-987F-B56C-EA1E07EF01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5092" y="2375839"/>
            <a:ext cx="338774" cy="3118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F8CC917-7EC0-3966-F2F6-7B87198ABA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6148" y="1777607"/>
            <a:ext cx="328020" cy="2957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637E9DC-144A-35FF-5968-8240AB2295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07832" y="5124764"/>
            <a:ext cx="892642" cy="33339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EB83502-5AD5-128F-A3D5-AB6B910628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7663" y="5708465"/>
            <a:ext cx="348990" cy="3667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3DCC537-51EB-FA5E-58F5-D51F785F6FF8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31242" y="5431180"/>
            <a:ext cx="338774" cy="3118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D934D7-1971-690C-5284-A66C00077A13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67916" y="5743366"/>
            <a:ext cx="328020" cy="29575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D2B0F93-BBB5-6642-B036-D147A030D630}"/>
              </a:ext>
            </a:extLst>
          </p:cNvPr>
          <p:cNvSpPr txBox="1"/>
          <p:nvPr/>
        </p:nvSpPr>
        <p:spPr>
          <a:xfrm>
            <a:off x="2985667" y="3879694"/>
            <a:ext cx="34788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Dirichlet boundary conditions</a:t>
            </a:r>
            <a:endParaRPr lang="en-150" sz="20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B5E4079-DDBE-714F-3603-DABF457547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6703" y="2831658"/>
            <a:ext cx="6798585" cy="215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9391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2762925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150" sz="2800" dirty="0"/>
              <a:t>2</a:t>
            </a:r>
            <a:r>
              <a:rPr lang="en-US" sz="2800" dirty="0"/>
              <a:t>. Biased tracer diffusion in channel through a curved bottleneck</a:t>
            </a:r>
          </a:p>
        </p:txBody>
      </p:sp>
    </p:spTree>
    <p:extLst>
      <p:ext uri="{BB962C8B-B14F-4D97-AF65-F5344CB8AC3E}">
        <p14:creationId xmlns:p14="http://schemas.microsoft.com/office/powerpoint/2010/main" val="43253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hann-f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7178759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90C6C0-00AF-E243-4C11-AC42E21D93F7}"/>
              </a:ext>
            </a:extLst>
          </p:cNvPr>
          <p:cNvSpPr txBox="1"/>
          <p:nvPr/>
        </p:nvSpPr>
        <p:spPr>
          <a:xfrm>
            <a:off x="1934605" y="298061"/>
            <a:ext cx="52230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Diffusion with a drift in non-uniform channels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772549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75893" y="1772816"/>
            <a:ext cx="7540523" cy="3974066"/>
          </a:xfrm>
          <a:prstGeom prst="rect">
            <a:avLst/>
          </a:prstGeom>
        </p:spPr>
      </p:pic>
      <p:cxnSp>
        <p:nvCxnSpPr>
          <p:cNvPr id="4" name="Прямая соединительная линия 3"/>
          <p:cNvCxnSpPr/>
          <p:nvPr/>
        </p:nvCxnSpPr>
        <p:spPr>
          <a:xfrm flipH="1">
            <a:off x="4716016" y="1499926"/>
            <a:ext cx="16848" cy="4665378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3D3A0CD-5CC6-3EB2-08D8-4235E3127C61}"/>
              </a:ext>
            </a:extLst>
          </p:cNvPr>
          <p:cNvSpPr txBox="1"/>
          <p:nvPr/>
        </p:nvSpPr>
        <p:spPr>
          <a:xfrm>
            <a:off x="1934605" y="298061"/>
            <a:ext cx="52230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Diffusion with a drift in non-uniform channels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022732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22" y="2668356"/>
            <a:ext cx="8604448" cy="36409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9592" y="1005684"/>
            <a:ext cx="57575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+mn-lt"/>
              </a:rPr>
              <a:t>Typical trajectories of a tracer particle starting away from a funnel and passing through it.</a:t>
            </a:r>
            <a:endParaRPr lang="ru-RU" sz="2000" dirty="0"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86399"/>
            <a:ext cx="1728192" cy="1546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6021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323528" y="694225"/>
            <a:ext cx="4248472" cy="24467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932040" y="1212742"/>
            <a:ext cx="3960440" cy="12801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lum bright="-20000" contrast="40000"/>
          </a:blip>
          <a:srcRect t="5518"/>
          <a:stretch/>
        </p:blipFill>
        <p:spPr>
          <a:xfrm>
            <a:off x="1619672" y="3140967"/>
            <a:ext cx="5688632" cy="3549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11660" y="364616"/>
            <a:ext cx="612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Probability density of paths in a section of a channel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508329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">
            <a:extLst>
              <a:ext uri="{FF2B5EF4-FFF2-40B4-BE49-F238E27FC236}">
                <a16:creationId xmlns:a16="http://schemas.microsoft.com/office/drawing/2014/main" id="{8542A880-9253-3495-809D-6C8F02E17B28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96478" y="3665006"/>
            <a:ext cx="8751044" cy="2500298"/>
          </a:xfrm>
          <a:prstGeom prst="rect">
            <a:avLst/>
          </a:prstGeom>
        </p:spPr>
      </p:pic>
      <p:pic>
        <p:nvPicPr>
          <p:cNvPr id="15" name="Рисунок 5">
            <a:extLst>
              <a:ext uri="{FF2B5EF4-FFF2-40B4-BE49-F238E27FC236}">
                <a16:creationId xmlns:a16="http://schemas.microsoft.com/office/drawing/2014/main" id="{849C7848-495B-48CD-E090-B18BB962F3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2900" y="6086353"/>
            <a:ext cx="1026795" cy="3981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343EB7E-BDED-F9AF-4184-4E81A1A11DE9}"/>
              </a:ext>
            </a:extLst>
          </p:cNvPr>
          <p:cNvSpPr txBox="1"/>
          <p:nvPr/>
        </p:nvSpPr>
        <p:spPr>
          <a:xfrm>
            <a:off x="842209" y="6124869"/>
            <a:ext cx="27638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“</a:t>
            </a:r>
            <a:r>
              <a:rPr lang="en-US" sz="2000" dirty="0" err="1"/>
              <a:t>KPZ</a:t>
            </a:r>
            <a:r>
              <a:rPr lang="en-US" sz="2000" dirty="0"/>
              <a:t>-like” fluctuations:</a:t>
            </a:r>
            <a:endParaRPr lang="ru-RU" sz="2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15FB50D-563C-1CEF-FA42-151BE2BABAE2}"/>
              </a:ext>
            </a:extLst>
          </p:cNvPr>
          <p:cNvSpPr txBox="1"/>
          <p:nvPr/>
        </p:nvSpPr>
        <p:spPr>
          <a:xfrm>
            <a:off x="4861349" y="6125234"/>
            <a:ext cx="27061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Gaussian fluctuations:</a:t>
            </a:r>
            <a:endParaRPr lang="ru-RU" sz="2000" dirty="0"/>
          </a:p>
        </p:txBody>
      </p:sp>
      <p:pic>
        <p:nvPicPr>
          <p:cNvPr id="19" name="Рисунок 10">
            <a:extLst>
              <a:ext uri="{FF2B5EF4-FFF2-40B4-BE49-F238E27FC236}">
                <a16:creationId xmlns:a16="http://schemas.microsoft.com/office/drawing/2014/main" id="{E3EA98E7-A4D6-4E05-7BF0-1333C39376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4393" y="6088505"/>
            <a:ext cx="1047750" cy="398145"/>
          </a:xfrm>
          <a:prstGeom prst="rect">
            <a:avLst/>
          </a:prstGeom>
        </p:spPr>
      </p:pic>
      <p:pic>
        <p:nvPicPr>
          <p:cNvPr id="21" name="Picture 2" descr="chann-f01">
            <a:extLst>
              <a:ext uri="{FF2B5EF4-FFF2-40B4-BE49-F238E27FC236}">
                <a16:creationId xmlns:a16="http://schemas.microsoft.com/office/drawing/2014/main" id="{18A2B84A-A6A8-171D-2D1F-B7DA1583B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761387"/>
            <a:ext cx="6486458" cy="266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1283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2557640" y="1622017"/>
            <a:ext cx="4028719" cy="119286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07881" y="942671"/>
            <a:ext cx="5728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Correlation coefficient of two different trajectories</a:t>
            </a:r>
            <a:endParaRPr lang="ru-RU" sz="20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DEE88D-ED1F-456C-B9D3-9737FB23EB5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707904" y="3390943"/>
            <a:ext cx="5129019" cy="313440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9A728D9-2B95-4EED-9CE2-33E535183C00}"/>
              </a:ext>
            </a:extLst>
          </p:cNvPr>
          <p:cNvSpPr txBox="1"/>
          <p:nvPr/>
        </p:nvSpPr>
        <p:spPr>
          <a:xfrm>
            <a:off x="5004048" y="2884874"/>
            <a:ext cx="3262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geometry-induced focusing</a:t>
            </a:r>
            <a:endParaRPr lang="ru-RU" sz="2000" dirty="0"/>
          </a:p>
        </p:txBody>
      </p: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0FD35EFD-CD10-434D-9A07-EFD65FFB427A}"/>
              </a:ext>
            </a:extLst>
          </p:cNvPr>
          <p:cNvCxnSpPr/>
          <p:nvPr/>
        </p:nvCxnSpPr>
        <p:spPr>
          <a:xfrm>
            <a:off x="7884368" y="3246927"/>
            <a:ext cx="504056" cy="8640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4D1D761-F00B-DFC6-4CEC-2FD702EA3D5D}"/>
              </a:ext>
            </a:extLst>
          </p:cNvPr>
          <p:cNvSpPr txBox="1"/>
          <p:nvPr/>
        </p:nvSpPr>
        <p:spPr>
          <a:xfrm>
            <a:off x="351376" y="218808"/>
            <a:ext cx="8441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Geometry-induced attraction of tracers</a:t>
            </a:r>
            <a:endParaRPr lang="ru-RU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112CB4-5DD5-A272-5834-A2A5316814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873" y="3453941"/>
            <a:ext cx="3353052" cy="263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4061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020"/>
          <a:stretch/>
        </p:blipFill>
        <p:spPr>
          <a:xfrm>
            <a:off x="597628" y="1124744"/>
            <a:ext cx="8037223" cy="22868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76" b="-1"/>
          <a:stretch/>
        </p:blipFill>
        <p:spPr>
          <a:xfrm>
            <a:off x="594975" y="4004413"/>
            <a:ext cx="8039877" cy="213393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941311" y="267975"/>
            <a:ext cx="52613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Possible applications in physics of fluid flows</a:t>
            </a:r>
            <a:endParaRPr lang="ru-RU" sz="2000" dirty="0"/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8267E7E0-883A-4B65-8E0E-689FA9B5F9F0}"/>
              </a:ext>
            </a:extLst>
          </p:cNvPr>
          <p:cNvSpPr/>
          <p:nvPr/>
        </p:nvSpPr>
        <p:spPr>
          <a:xfrm>
            <a:off x="1259632" y="3132372"/>
            <a:ext cx="288032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59FCFE-9FBC-4F07-821F-49F4E8FE74F1}"/>
              </a:ext>
            </a:extLst>
          </p:cNvPr>
          <p:cNvSpPr txBox="1"/>
          <p:nvPr/>
        </p:nvSpPr>
        <p:spPr>
          <a:xfrm>
            <a:off x="2106077" y="3035103"/>
            <a:ext cx="19768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almost uniform spot</a:t>
            </a:r>
            <a:endParaRPr lang="ru-RU" sz="1600" dirty="0"/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05E1D237-A435-40EE-A701-EA4B31ACF40A}"/>
              </a:ext>
            </a:extLst>
          </p:cNvPr>
          <p:cNvCxnSpPr>
            <a:cxnSpLocks/>
            <a:stCxn id="4" idx="1"/>
          </p:cNvCxnSpPr>
          <p:nvPr/>
        </p:nvCxnSpPr>
        <p:spPr>
          <a:xfrm flipH="1">
            <a:off x="1619673" y="3204380"/>
            <a:ext cx="48640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Овал 9">
            <a:extLst>
              <a:ext uri="{FF2B5EF4-FFF2-40B4-BE49-F238E27FC236}">
                <a16:creationId xmlns:a16="http://schemas.microsoft.com/office/drawing/2014/main" id="{92CB1A92-7F45-4578-97CE-E1C13168A4F1}"/>
              </a:ext>
            </a:extLst>
          </p:cNvPr>
          <p:cNvSpPr/>
          <p:nvPr/>
        </p:nvSpPr>
        <p:spPr>
          <a:xfrm>
            <a:off x="1259632" y="6117906"/>
            <a:ext cx="288032" cy="144016"/>
          </a:xfrm>
          <a:prstGeom prst="ellipse">
            <a:avLst/>
          </a:prstGeom>
          <a:noFill/>
          <a:ln w="317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D8362D-E48A-4697-8FEE-D764139FB77F}"/>
              </a:ext>
            </a:extLst>
          </p:cNvPr>
          <p:cNvSpPr txBox="1"/>
          <p:nvPr/>
        </p:nvSpPr>
        <p:spPr>
          <a:xfrm>
            <a:off x="2106077" y="6020637"/>
            <a:ext cx="29562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spot with a nonuniform density</a:t>
            </a:r>
            <a:endParaRPr lang="ru-RU" sz="1600" dirty="0"/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120C3883-D9BF-4040-B381-9493980329DB}"/>
              </a:ext>
            </a:extLst>
          </p:cNvPr>
          <p:cNvCxnSpPr>
            <a:cxnSpLocks/>
            <a:stCxn id="11" idx="1"/>
          </p:cNvCxnSpPr>
          <p:nvPr/>
        </p:nvCxnSpPr>
        <p:spPr>
          <a:xfrm flipH="1">
            <a:off x="1619673" y="6189914"/>
            <a:ext cx="48640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Овал 12">
            <a:extLst>
              <a:ext uri="{FF2B5EF4-FFF2-40B4-BE49-F238E27FC236}">
                <a16:creationId xmlns:a16="http://schemas.microsoft.com/office/drawing/2014/main" id="{382EE480-90F2-44DB-B18F-7603AD8F86D4}"/>
              </a:ext>
            </a:extLst>
          </p:cNvPr>
          <p:cNvSpPr/>
          <p:nvPr/>
        </p:nvSpPr>
        <p:spPr>
          <a:xfrm>
            <a:off x="1335740" y="6161786"/>
            <a:ext cx="136595" cy="60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4077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5FD15F2-7F27-D92C-DBC0-41039B87C8FA}"/>
              </a:ext>
            </a:extLst>
          </p:cNvPr>
          <p:cNvSpPr txBox="1"/>
          <p:nvPr/>
        </p:nvSpPr>
        <p:spPr>
          <a:xfrm>
            <a:off x="3864852" y="296064"/>
            <a:ext cx="1486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Literature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B2120A-70ED-16F2-E374-C28B122880FE}"/>
              </a:ext>
            </a:extLst>
          </p:cNvPr>
          <p:cNvSpPr txBox="1"/>
          <p:nvPr/>
        </p:nvSpPr>
        <p:spPr>
          <a:xfrm>
            <a:off x="395536" y="908720"/>
            <a:ext cx="8424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i="1" dirty="0"/>
              <a:t>On fluctuations of stretched random walk above convex voids:</a:t>
            </a:r>
          </a:p>
          <a:p>
            <a:pPr algn="just"/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S. Nechaev, K.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Polovnikov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S.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Shlosman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A.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Valov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and A. Vladimirov, Anomalous 1D fluctuations of a simple 2D random walk in a large deviation regime, Phys. Rev. E, 99 (2019), 012110</a:t>
            </a:r>
          </a:p>
          <a:p>
            <a:pPr marL="342900" indent="-342900" algn="just">
              <a:buFont typeface="+mj-lt"/>
              <a:buAutoNum type="arabicPeriod"/>
            </a:pPr>
            <a:endParaRPr lang="en-US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/>
              <a:t>K. </a:t>
            </a:r>
            <a:r>
              <a:rPr lang="en-US" dirty="0" err="1"/>
              <a:t>Polovnikov</a:t>
            </a:r>
            <a:r>
              <a:rPr lang="en-US" dirty="0"/>
              <a:t>, S. Nechaev, A. </a:t>
            </a:r>
            <a:r>
              <a:rPr lang="en-US" dirty="0" err="1"/>
              <a:t>Grosberg</a:t>
            </a:r>
            <a:r>
              <a:rPr lang="en-US" dirty="0"/>
              <a:t>, Stretching of a Fractal Polymer around a Disc Reveals </a:t>
            </a:r>
            <a:r>
              <a:rPr lang="en-US" dirty="0" err="1"/>
              <a:t>Kardar</a:t>
            </a:r>
            <a:r>
              <a:rPr lang="en-US" dirty="0"/>
              <a:t>-</a:t>
            </a:r>
            <a:r>
              <a:rPr lang="en-US" dirty="0" err="1"/>
              <a:t>Parisi</a:t>
            </a:r>
            <a:r>
              <a:rPr lang="en-US" dirty="0"/>
              <a:t>-Zhang Scaling, Phys. Rev. Lett. 129, 097801 (2022)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ea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Fedotov, S. Nechaev, Three faces of random walks in hyperbolic domain: BKT, Lifshitz tails, and KPZ, https://arxiv.org/abs/2511.18510</a:t>
            </a:r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r>
              <a:rPr lang="en-US" sz="2000" i="1" dirty="0"/>
              <a:t>On fluctuations of tracers in a laminar flow in corrugated channels:</a:t>
            </a:r>
          </a:p>
          <a:p>
            <a:pPr algn="just"/>
            <a:endParaRPr lang="en-US" sz="2000" dirty="0"/>
          </a:p>
          <a:p>
            <a:pPr marL="342900" indent="-342900" algn="just">
              <a:buFont typeface="+mj-lt"/>
              <a:buAutoNum type="arabicPeriod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A.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Valov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Avetisov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S. Nechaev, G.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Oshanin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Field-driven tracer diffusion through curved bottlenecks: Fine structure of first passage events, Phys. Chem. Chem. Phys., 22 (2020), 18414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827567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14020</TotalTime>
  <Words>1458</Words>
  <Application>Microsoft Office PowerPoint</Application>
  <PresentationFormat>Экран (4:3)</PresentationFormat>
  <Paragraphs>193</Paragraphs>
  <Slides>32</Slides>
  <Notes>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Calibri</vt:lpstr>
      <vt:lpstr>Symbol</vt:lpstr>
      <vt:lpstr>Times New Roman</vt:lpstr>
      <vt:lpstr>Оформление по умолчанию</vt:lpstr>
      <vt:lpstr>Equation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SN</dc:creator>
  <cp:lastModifiedBy>Sergei Nechaev</cp:lastModifiedBy>
  <cp:revision>759</cp:revision>
  <dcterms:created xsi:type="dcterms:W3CDTF">2013-11-20T10:35:38Z</dcterms:created>
  <dcterms:modified xsi:type="dcterms:W3CDTF">2026-07-07T22:20:26Z</dcterms:modified>
</cp:coreProperties>
</file>