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notesSlides/notesSlide1.xml" ContentType="application/vnd.openxmlformats-officedocument.presentationml.notesSlide+xml"/>
  <Override PartName="/ppt/ink/ink24.xml" ContentType="application/inkml+xml"/>
  <Override PartName="/ppt/notesSlides/notesSlide2.xml" ContentType="application/vnd.openxmlformats-officedocument.presentationml.notesSlide+xml"/>
  <Override PartName="/ppt/ink/ink25.xml" ContentType="application/inkml+xml"/>
  <Override PartName="/ppt/ink/ink26.xml" ContentType="application/inkml+xml"/>
  <Override PartName="/ppt/ink/ink27.xml" ContentType="application/inkml+xml"/>
  <Override PartName="/ppt/ink/ink28.xml" ContentType="application/inkml+xml"/>
  <Override PartName="/ppt/ink/ink29.xml" ContentType="application/inkml+xml"/>
  <Override PartName="/ppt/ink/ink30.xml" ContentType="application/inkml+xml"/>
  <Override PartName="/ppt/ink/ink31.xml" ContentType="application/inkml+xml"/>
  <Override PartName="/ppt/ink/ink32.xml" ContentType="application/inkml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ink/ink33.xml" ContentType="application/inkml+xml"/>
  <Override PartName="/ppt/ink/ink34.xml" ContentType="application/inkml+xml"/>
  <Override PartName="/ppt/ink/ink35.xml" ContentType="application/inkml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ink/ink36.xml" ContentType="application/inkml+xml"/>
  <Override PartName="/ppt/ink/ink37.xml" ContentType="application/inkml+xml"/>
  <Override PartName="/ppt/ink/ink38.xml" ContentType="application/inkml+xml"/>
  <Override PartName="/ppt/tags/tag1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2.xml" ContentType="application/vnd.openxmlformats-officedocument.presentationml.tags+xml"/>
  <Override PartName="/ppt/notesSlides/notesSlide11.xml" ContentType="application/vnd.openxmlformats-officedocument.presentationml.notesSlide+xml"/>
  <Override PartName="/ppt/tags/tag3.xml" ContentType="application/vnd.openxmlformats-officedocument.presentationml.tags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ink/ink39.xml" ContentType="application/inkml+xml"/>
  <Override PartName="/ppt/ink/ink40.xml" ContentType="application/inkml+xml"/>
  <Override PartName="/ppt/ink/ink41.xml" ContentType="application/inkml+xml"/>
  <Override PartName="/ppt/ink/ink42.xml" ContentType="application/inkml+xml"/>
  <Override PartName="/ppt/ink/ink43.xml" ContentType="application/inkml+xml"/>
  <Override PartName="/ppt/ink/ink44.xml" ContentType="application/inkml+xml"/>
  <Override PartName="/ppt/ink/ink45.xml" ContentType="application/inkml+xml"/>
  <Override PartName="/ppt/ink/ink46.xml" ContentType="application/inkml+xml"/>
  <Override PartName="/ppt/ink/ink47.xml" ContentType="application/inkml+xml"/>
  <Override PartName="/ppt/ink/ink48.xml" ContentType="application/inkml+xml"/>
  <Override PartName="/ppt/ink/ink49.xml" ContentType="application/inkml+xml"/>
  <Override PartName="/ppt/ink/ink50.xml" ContentType="application/inkml+xml"/>
  <Override PartName="/ppt/ink/ink51.xml" ContentType="application/inkml+xml"/>
  <Override PartName="/ppt/ink/ink52.xml" ContentType="application/inkml+xml"/>
  <Override PartName="/ppt/ink/ink53.xml" ContentType="application/inkml+xml"/>
  <Override PartName="/ppt/ink/ink54.xml" ContentType="application/inkml+xml"/>
  <Override PartName="/ppt/notesSlides/notesSlide19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60" r:id="rId2"/>
    <p:sldMasterId id="2147483666" r:id="rId3"/>
  </p:sldMasterIdLst>
  <p:notesMasterIdLst>
    <p:notesMasterId r:id="rId51"/>
  </p:notesMasterIdLst>
  <p:sldIdLst>
    <p:sldId id="256" r:id="rId4"/>
    <p:sldId id="261" r:id="rId5"/>
    <p:sldId id="265" r:id="rId6"/>
    <p:sldId id="272" r:id="rId7"/>
    <p:sldId id="269" r:id="rId8"/>
    <p:sldId id="270" r:id="rId9"/>
    <p:sldId id="968" r:id="rId10"/>
    <p:sldId id="538" r:id="rId11"/>
    <p:sldId id="271" r:id="rId12"/>
    <p:sldId id="263" r:id="rId13"/>
    <p:sldId id="262" r:id="rId14"/>
    <p:sldId id="528" r:id="rId15"/>
    <p:sldId id="518" r:id="rId16"/>
    <p:sldId id="529" r:id="rId17"/>
    <p:sldId id="509" r:id="rId18"/>
    <p:sldId id="967" r:id="rId19"/>
    <p:sldId id="965" r:id="rId20"/>
    <p:sldId id="450" r:id="rId21"/>
    <p:sldId id="451" r:id="rId22"/>
    <p:sldId id="452" r:id="rId23"/>
    <p:sldId id="531" r:id="rId24"/>
    <p:sldId id="532" r:id="rId25"/>
    <p:sldId id="334" r:id="rId26"/>
    <p:sldId id="459" r:id="rId27"/>
    <p:sldId id="473" r:id="rId28"/>
    <p:sldId id="362" r:id="rId29"/>
    <p:sldId id="324" r:id="rId30"/>
    <p:sldId id="365" r:id="rId31"/>
    <p:sldId id="478" r:id="rId32"/>
    <p:sldId id="474" r:id="rId33"/>
    <p:sldId id="475" r:id="rId34"/>
    <p:sldId id="403" r:id="rId35"/>
    <p:sldId id="382" r:id="rId36"/>
    <p:sldId id="966" r:id="rId37"/>
    <p:sldId id="257" r:id="rId38"/>
    <p:sldId id="267" r:id="rId39"/>
    <p:sldId id="258" r:id="rId40"/>
    <p:sldId id="961" r:id="rId41"/>
    <p:sldId id="274" r:id="rId42"/>
    <p:sldId id="962" r:id="rId43"/>
    <p:sldId id="273" r:id="rId44"/>
    <p:sldId id="259" r:id="rId45"/>
    <p:sldId id="530" r:id="rId46"/>
    <p:sldId id="963" r:id="rId47"/>
    <p:sldId id="535" r:id="rId48"/>
    <p:sldId id="537" r:id="rId49"/>
    <p:sldId id="960" r:id="rId50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4996" autoAdjust="0"/>
    <p:restoredTop sz="94660"/>
  </p:normalViewPr>
  <p:slideViewPr>
    <p:cSldViewPr snapToGrid="0">
      <p:cViewPr>
        <p:scale>
          <a:sx n="107" d="100"/>
          <a:sy n="107" d="100"/>
        </p:scale>
        <p:origin x="76" y="2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16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tableStyles" Target="tableStyle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viewProps" Target="viewProps.xml"/><Relationship Id="rId5" Type="http://schemas.openxmlformats.org/officeDocument/2006/relationships/slide" Target="slides/slide2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microsoft.com/office/2016/11/relationships/changesInfo" Target="changesInfos/changesInfo1.xml"/><Relationship Id="rId8" Type="http://schemas.openxmlformats.org/officeDocument/2006/relationships/slide" Target="slides/slide5.xml"/><Relationship Id="rId51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yung-Ki cheoun" userId="0d79760f6203796c" providerId="LiveId" clId="{4FC72847-E3DD-499F-88DF-9B9B4DABB510}"/>
    <pc:docChg chg="custSel addSld delSld modSld">
      <pc:chgData name="Myung-Ki cheoun" userId="0d79760f6203796c" providerId="LiveId" clId="{4FC72847-E3DD-499F-88DF-9B9B4DABB510}" dt="2023-07-07T02:12:05.500" v="185" actId="1076"/>
      <pc:docMkLst>
        <pc:docMk/>
      </pc:docMkLst>
      <pc:sldChg chg="modSp mod">
        <pc:chgData name="Myung-Ki cheoun" userId="0d79760f6203796c" providerId="LiveId" clId="{4FC72847-E3DD-499F-88DF-9B9B4DABB510}" dt="2023-07-06T01:43:16.201" v="50" actId="1076"/>
        <pc:sldMkLst>
          <pc:docMk/>
          <pc:sldMk cId="1832849682" sldId="256"/>
        </pc:sldMkLst>
        <pc:spChg chg="mod">
          <ac:chgData name="Myung-Ki cheoun" userId="0d79760f6203796c" providerId="LiveId" clId="{4FC72847-E3DD-499F-88DF-9B9B4DABB510}" dt="2023-07-06T01:43:02.173" v="48" actId="1076"/>
          <ac:spMkLst>
            <pc:docMk/>
            <pc:sldMk cId="1832849682" sldId="256"/>
            <ac:spMk id="3" creationId="{C9ACFE16-296B-C9CA-F0A9-7532EF331D3A}"/>
          </ac:spMkLst>
        </pc:spChg>
        <pc:spChg chg="mod">
          <ac:chgData name="Myung-Ki cheoun" userId="0d79760f6203796c" providerId="LiveId" clId="{4FC72847-E3DD-499F-88DF-9B9B4DABB510}" dt="2023-07-06T01:43:07.545" v="49" actId="1076"/>
          <ac:spMkLst>
            <pc:docMk/>
            <pc:sldMk cId="1832849682" sldId="256"/>
            <ac:spMk id="7" creationId="{BE80F79B-0889-1056-8A4B-53A1DA68E645}"/>
          </ac:spMkLst>
        </pc:spChg>
        <pc:spChg chg="mod">
          <ac:chgData name="Myung-Ki cheoun" userId="0d79760f6203796c" providerId="LiveId" clId="{4FC72847-E3DD-499F-88DF-9B9B4DABB510}" dt="2023-07-06T01:43:16.201" v="50" actId="1076"/>
          <ac:spMkLst>
            <pc:docMk/>
            <pc:sldMk cId="1832849682" sldId="256"/>
            <ac:spMk id="8" creationId="{209F7BEC-97B5-B0C1-12EE-26368CE67098}"/>
          </ac:spMkLst>
        </pc:spChg>
      </pc:sldChg>
      <pc:sldChg chg="modSp mod">
        <pc:chgData name="Myung-Ki cheoun" userId="0d79760f6203796c" providerId="LiveId" clId="{4FC72847-E3DD-499F-88DF-9B9B4DABB510}" dt="2023-07-06T01:46:59.528" v="160" actId="1076"/>
        <pc:sldMkLst>
          <pc:docMk/>
          <pc:sldMk cId="3901660175" sldId="261"/>
        </pc:sldMkLst>
        <pc:spChg chg="mod">
          <ac:chgData name="Myung-Ki cheoun" userId="0d79760f6203796c" providerId="LiveId" clId="{4FC72847-E3DD-499F-88DF-9B9B4DABB510}" dt="2023-07-06T01:46:59.528" v="160" actId="1076"/>
          <ac:spMkLst>
            <pc:docMk/>
            <pc:sldMk cId="3901660175" sldId="261"/>
            <ac:spMk id="2" creationId="{E65935A8-E92C-FCC8-ED57-45D5EE468397}"/>
          </ac:spMkLst>
        </pc:spChg>
      </pc:sldChg>
      <pc:sldChg chg="mod modShow">
        <pc:chgData name="Myung-Ki cheoun" userId="0d79760f6203796c" providerId="LiveId" clId="{4FC72847-E3DD-499F-88DF-9B9B4DABB510}" dt="2023-07-06T03:24:59.180" v="161" actId="729"/>
        <pc:sldMkLst>
          <pc:docMk/>
          <pc:sldMk cId="2576941248" sldId="265"/>
        </pc:sldMkLst>
      </pc:sldChg>
      <pc:sldChg chg="del">
        <pc:chgData name="Myung-Ki cheoun" userId="0d79760f6203796c" providerId="LiveId" clId="{4FC72847-E3DD-499F-88DF-9B9B4DABB510}" dt="2023-07-06T03:31:28.374" v="165" actId="47"/>
        <pc:sldMkLst>
          <pc:docMk/>
          <pc:sldMk cId="1084410346" sldId="266"/>
        </pc:sldMkLst>
      </pc:sldChg>
      <pc:sldChg chg="del">
        <pc:chgData name="Myung-Ki cheoun" userId="0d79760f6203796c" providerId="LiveId" clId="{4FC72847-E3DD-499F-88DF-9B9B4DABB510}" dt="2023-07-06T03:32:02.219" v="169" actId="47"/>
        <pc:sldMkLst>
          <pc:docMk/>
          <pc:sldMk cId="2898492746" sldId="268"/>
        </pc:sldMkLst>
      </pc:sldChg>
      <pc:sldChg chg="mod modShow">
        <pc:chgData name="Myung-Ki cheoun" userId="0d79760f6203796c" providerId="LiveId" clId="{4FC72847-E3DD-499F-88DF-9B9B4DABB510}" dt="2023-07-06T03:26:49.551" v="162" actId="729"/>
        <pc:sldMkLst>
          <pc:docMk/>
          <pc:sldMk cId="187590685" sldId="269"/>
        </pc:sldMkLst>
      </pc:sldChg>
      <pc:sldChg chg="mod modShow">
        <pc:chgData name="Myung-Ki cheoun" userId="0d79760f6203796c" providerId="LiveId" clId="{4FC72847-E3DD-499F-88DF-9B9B4DABB510}" dt="2023-07-06T03:24:59.180" v="161" actId="729"/>
        <pc:sldMkLst>
          <pc:docMk/>
          <pc:sldMk cId="3928388150" sldId="272"/>
        </pc:sldMkLst>
      </pc:sldChg>
      <pc:sldChg chg="mod modShow">
        <pc:chgData name="Myung-Ki cheoun" userId="0d79760f6203796c" providerId="LiveId" clId="{4FC72847-E3DD-499F-88DF-9B9B4DABB510}" dt="2023-07-06T03:29:58.669" v="163" actId="729"/>
        <pc:sldMkLst>
          <pc:docMk/>
          <pc:sldMk cId="65702526" sldId="274"/>
        </pc:sldMkLst>
      </pc:sldChg>
      <pc:sldChg chg="del">
        <pc:chgData name="Myung-Ki cheoun" userId="0d79760f6203796c" providerId="LiveId" clId="{4FC72847-E3DD-499F-88DF-9B9B4DABB510}" dt="2023-07-06T03:32:42.830" v="171" actId="47"/>
        <pc:sldMkLst>
          <pc:docMk/>
          <pc:sldMk cId="3284995745" sldId="533"/>
        </pc:sldMkLst>
      </pc:sldChg>
      <pc:sldChg chg="del">
        <pc:chgData name="Myung-Ki cheoun" userId="0d79760f6203796c" providerId="LiveId" clId="{4FC72847-E3DD-499F-88DF-9B9B4DABB510}" dt="2023-07-06T03:32:51.170" v="172" actId="47"/>
        <pc:sldMkLst>
          <pc:docMk/>
          <pc:sldMk cId="1088638559" sldId="534"/>
        </pc:sldMkLst>
      </pc:sldChg>
      <pc:sldChg chg="del">
        <pc:chgData name="Myung-Ki cheoun" userId="0d79760f6203796c" providerId="LiveId" clId="{4FC72847-E3DD-499F-88DF-9B9B4DABB510}" dt="2023-07-06T03:32:53.705" v="173" actId="47"/>
        <pc:sldMkLst>
          <pc:docMk/>
          <pc:sldMk cId="168781087" sldId="536"/>
        </pc:sldMkLst>
      </pc:sldChg>
      <pc:sldChg chg="mod modShow">
        <pc:chgData name="Myung-Ki cheoun" userId="0d79760f6203796c" providerId="LiveId" clId="{4FC72847-E3DD-499F-88DF-9B9B4DABB510}" dt="2023-07-06T03:30:10.648" v="164" actId="729"/>
        <pc:sldMkLst>
          <pc:docMk/>
          <pc:sldMk cId="3776619549" sldId="538"/>
        </pc:sldMkLst>
      </pc:sldChg>
      <pc:sldChg chg="addSp delSp modSp mod">
        <pc:chgData name="Myung-Ki cheoun" userId="0d79760f6203796c" providerId="LiveId" clId="{4FC72847-E3DD-499F-88DF-9B9B4DABB510}" dt="2023-07-07T02:12:05.500" v="185" actId="1076"/>
        <pc:sldMkLst>
          <pc:docMk/>
          <pc:sldMk cId="3059293093" sldId="962"/>
        </pc:sldMkLst>
        <pc:picChg chg="mod">
          <ac:chgData name="Myung-Ki cheoun" userId="0d79760f6203796c" providerId="LiveId" clId="{4FC72847-E3DD-499F-88DF-9B9B4DABB510}" dt="2023-07-07T02:11:11.204" v="182" actId="1076"/>
          <ac:picMkLst>
            <pc:docMk/>
            <pc:sldMk cId="3059293093" sldId="962"/>
            <ac:picMk id="5" creationId="{A35639C3-D134-B733-5872-D72AA39B270B}"/>
          </ac:picMkLst>
        </pc:picChg>
        <pc:picChg chg="del">
          <ac:chgData name="Myung-Ki cheoun" userId="0d79760f6203796c" providerId="LiveId" clId="{4FC72847-E3DD-499F-88DF-9B9B4DABB510}" dt="2023-07-07T02:08:16.894" v="174" actId="478"/>
          <ac:picMkLst>
            <pc:docMk/>
            <pc:sldMk cId="3059293093" sldId="962"/>
            <ac:picMk id="6" creationId="{F24D4524-6BEC-44E2-2AB6-6D05C024A96B}"/>
          </ac:picMkLst>
        </pc:picChg>
        <pc:picChg chg="add mod">
          <ac:chgData name="Myung-Ki cheoun" userId="0d79760f6203796c" providerId="LiveId" clId="{4FC72847-E3DD-499F-88DF-9B9B4DABB510}" dt="2023-07-07T02:12:05.500" v="185" actId="1076"/>
          <ac:picMkLst>
            <pc:docMk/>
            <pc:sldMk cId="3059293093" sldId="962"/>
            <ac:picMk id="10" creationId="{85BDC28E-522C-4791-76B3-96E1C001B8E5}"/>
          </ac:picMkLst>
        </pc:picChg>
        <pc:inkChg chg="del">
          <ac:chgData name="Myung-Ki cheoun" userId="0d79760f6203796c" providerId="LiveId" clId="{4FC72847-E3DD-499F-88DF-9B9B4DABB510}" dt="2023-07-07T02:08:19.669" v="175" actId="478"/>
          <ac:inkMkLst>
            <pc:docMk/>
            <pc:sldMk cId="3059293093" sldId="962"/>
            <ac:inkMk id="2" creationId="{72CBC82C-7944-BB25-5116-59E7652C552B}"/>
          </ac:inkMkLst>
        </pc:inkChg>
        <pc:inkChg chg="del">
          <ac:chgData name="Myung-Ki cheoun" userId="0d79760f6203796c" providerId="LiveId" clId="{4FC72847-E3DD-499F-88DF-9B9B4DABB510}" dt="2023-07-07T02:08:21.720" v="176" actId="478"/>
          <ac:inkMkLst>
            <pc:docMk/>
            <pc:sldMk cId="3059293093" sldId="962"/>
            <ac:inkMk id="3" creationId="{F150C508-3068-2579-A53F-EF240003A7A3}"/>
          </ac:inkMkLst>
        </pc:inkChg>
        <pc:cxnChg chg="ord">
          <ac:chgData name="Myung-Ki cheoun" userId="0d79760f6203796c" providerId="LiveId" clId="{4FC72847-E3DD-499F-88DF-9B9B4DABB510}" dt="2023-07-07T02:10:21.124" v="181" actId="166"/>
          <ac:cxnSpMkLst>
            <pc:docMk/>
            <pc:sldMk cId="3059293093" sldId="962"/>
            <ac:cxnSpMk id="8" creationId="{88F5D9B4-6100-0BE4-C7A0-182F60F02F2E}"/>
          </ac:cxnSpMkLst>
        </pc:cxnChg>
      </pc:sldChg>
      <pc:sldChg chg="new del">
        <pc:chgData name="Myung-Ki cheoun" userId="0d79760f6203796c" providerId="LiveId" clId="{4FC72847-E3DD-499F-88DF-9B9B4DABB510}" dt="2023-07-06T03:32:01.549" v="168" actId="47"/>
        <pc:sldMkLst>
          <pc:docMk/>
          <pc:sldMk cId="102037039" sldId="964"/>
        </pc:sldMkLst>
      </pc:sldChg>
      <pc:sldChg chg="add">
        <pc:chgData name="Myung-Ki cheoun" userId="0d79760f6203796c" providerId="LiveId" clId="{4FC72847-E3DD-499F-88DF-9B9B4DABB510}" dt="2023-07-06T03:31:58.877" v="167"/>
        <pc:sldMkLst>
          <pc:docMk/>
          <pc:sldMk cId="3329006510" sldId="965"/>
        </pc:sldMkLst>
      </pc:sldChg>
      <pc:sldChg chg="add">
        <pc:chgData name="Myung-Ki cheoun" userId="0d79760f6203796c" providerId="LiveId" clId="{4FC72847-E3DD-499F-88DF-9B9B4DABB510}" dt="2023-07-06T03:32:39.676" v="170"/>
        <pc:sldMkLst>
          <pc:docMk/>
          <pc:sldMk cId="852044786" sldId="966"/>
        </pc:sldMkLst>
      </pc:sldChg>
    </pc:docChg>
  </pc:docChgLst>
  <pc:docChgLst>
    <pc:chgData name="Myung-Ki cheoun" userId="0d79760f6203796c" providerId="LiveId" clId="{61294806-28C9-414C-9A00-EFFE7E383DCC}"/>
    <pc:docChg chg="modSld">
      <pc:chgData name="Myung-Ki cheoun" userId="0d79760f6203796c" providerId="LiveId" clId="{61294806-28C9-414C-9A00-EFFE7E383DCC}" dt="2023-07-09T23:30:45.285" v="31" actId="729"/>
      <pc:docMkLst>
        <pc:docMk/>
      </pc:docMkLst>
      <pc:sldChg chg="modSp mod">
        <pc:chgData name="Myung-Ki cheoun" userId="0d79760f6203796c" providerId="LiveId" clId="{61294806-28C9-414C-9A00-EFFE7E383DCC}" dt="2023-07-09T23:16:41.371" v="24" actId="6549"/>
        <pc:sldMkLst>
          <pc:docMk/>
          <pc:sldMk cId="1832849682" sldId="256"/>
        </pc:sldMkLst>
        <pc:spChg chg="mod">
          <ac:chgData name="Myung-Ki cheoun" userId="0d79760f6203796c" providerId="LiveId" clId="{61294806-28C9-414C-9A00-EFFE7E383DCC}" dt="2023-07-09T23:16:41.371" v="24" actId="6549"/>
          <ac:spMkLst>
            <pc:docMk/>
            <pc:sldMk cId="1832849682" sldId="256"/>
            <ac:spMk id="3" creationId="{C9ACFE16-296B-C9CA-F0A9-7532EF331D3A}"/>
          </ac:spMkLst>
        </pc:spChg>
      </pc:sldChg>
      <pc:sldChg chg="mod modShow">
        <pc:chgData name="Myung-Ki cheoun" userId="0d79760f6203796c" providerId="LiveId" clId="{61294806-28C9-414C-9A00-EFFE7E383DCC}" dt="2023-07-09T23:28:20.811" v="25" actId="729"/>
        <pc:sldMkLst>
          <pc:docMk/>
          <pc:sldMk cId="168610438" sldId="271"/>
        </pc:sldMkLst>
      </pc:sldChg>
      <pc:sldChg chg="mod modShow">
        <pc:chgData name="Myung-Ki cheoun" userId="0d79760f6203796c" providerId="LiveId" clId="{61294806-28C9-414C-9A00-EFFE7E383DCC}" dt="2023-07-09T23:30:45.285" v="31" actId="729"/>
        <pc:sldMkLst>
          <pc:docMk/>
          <pc:sldMk cId="3952528394" sldId="451"/>
        </pc:sldMkLst>
      </pc:sldChg>
      <pc:sldChg chg="mod modShow">
        <pc:chgData name="Myung-Ki cheoun" userId="0d79760f6203796c" providerId="LiveId" clId="{61294806-28C9-414C-9A00-EFFE7E383DCC}" dt="2023-07-09T23:28:49.880" v="26" actId="729"/>
        <pc:sldMkLst>
          <pc:docMk/>
          <pc:sldMk cId="3016369410" sldId="529"/>
        </pc:sldMkLst>
      </pc:sldChg>
      <pc:sldChg chg="mod modShow">
        <pc:chgData name="Myung-Ki cheoun" userId="0d79760f6203796c" providerId="LiveId" clId="{61294806-28C9-414C-9A00-EFFE7E383DCC}" dt="2023-07-09T23:28:20.811" v="25" actId="729"/>
        <pc:sldMkLst>
          <pc:docMk/>
          <pc:sldMk cId="3776619549" sldId="538"/>
        </pc:sldMkLst>
      </pc:sldChg>
      <pc:sldChg chg="addSp modSp mod">
        <pc:chgData name="Myung-Ki cheoun" userId="0d79760f6203796c" providerId="LiveId" clId="{61294806-28C9-414C-9A00-EFFE7E383DCC}" dt="2023-07-09T23:29:49.149" v="30" actId="207"/>
        <pc:sldMkLst>
          <pc:docMk/>
          <pc:sldMk cId="3329006510" sldId="965"/>
        </pc:sldMkLst>
        <pc:spChg chg="add mod">
          <ac:chgData name="Myung-Ki cheoun" userId="0d79760f6203796c" providerId="LiveId" clId="{61294806-28C9-414C-9A00-EFFE7E383DCC}" dt="2023-07-09T23:29:49.149" v="30" actId="207"/>
          <ac:spMkLst>
            <pc:docMk/>
            <pc:sldMk cId="3329006510" sldId="965"/>
            <ac:spMk id="4" creationId="{47412D77-A7E4-8A29-D199-25AB0AA52549}"/>
          </ac:spMkLst>
        </pc:spChg>
      </pc:sld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4-04T23:48:44.183"/>
    </inkml:context>
    <inkml:brush xml:id="br0">
      <inkml:brushProperty name="width" value="0.05" units="cm"/>
      <inkml:brushProperty name="height" value="0.05" units="cm"/>
      <inkml:brushProperty name="color" value="#FF0066"/>
    </inkml:brush>
  </inkml:definitions>
  <inkml:trace contextRef="#ctx0" brushRef="#br0">580 439 24575,'-1'0'0,"-1"1"0,1-1 0,-1 0 0,1 0 0,-1 1 0,1-1 0,-1 1 0,1-1 0,-1 1 0,1-1 0,0 1 0,0 0 0,-1 0 0,1 0 0,0 0 0,0 0 0,0 0 0,-2 2 0,-22 25 0,20-20 0,-27 29 0,19-19 0,-1-1 0,-1-1 0,0 0 0,-1-2 0,-31 24 0,30-27 0,-1-1 0,0-1 0,0-1 0,-1 0 0,-28 8 0,43-15 0,-1 0 0,1 0 0,0 0 0,-1 0 0,1-1 0,0 1 0,-1-1 0,1-1 0,-1 1 0,1 0 0,0-1 0,-1 0 0,1 0 0,0 0 0,0-1 0,0 1 0,0-1 0,0 0 0,0 0 0,0 0 0,0-1 0,1 1 0,-1-1 0,1 0 0,0 0 0,0 0 0,0-1 0,0 1 0,0-1 0,-3-6 0,-15-31 0,2 0 0,3-1 0,-19-66 0,28 68 0,1 0 0,2-1 0,3 1 0,2-47 0,0 17 0,-1 66 0,1 0 0,-1 0 0,0-1 0,1 1 0,0 0 0,0 0 0,1 0 0,-1 0 0,1 0 0,-1 0 0,1 0 0,1 1 0,-1-1 0,0 1 0,1-1 0,0 1 0,0 0 0,0 0 0,0 0 0,0 0 0,0 1 0,1-1 0,-1 1 0,1 0 0,0 0 0,0 0 0,0 1 0,0-1 0,0 1 0,0 0 0,7-1 0,13-2 0,0 1 0,1 1 0,-1 1 0,34 3 0,-26-1 0,48-1 0,-48-2 0,0 2 0,-1 1 0,63 11 0,-86-9 0,0 0 0,0 0 0,0 1 0,0 0 0,-1 1 0,0 0 0,0 0 0,0 0 0,0 1 0,-1 0 0,0 1 0,0-1 0,-1 1 0,0 0 0,0 0 0,0 1 0,-1-1 0,6 17 0,-2-6 0,-2 0 0,0 0 0,-1 1 0,-1 0 0,-1 0 0,-1 0 0,1 31 0,-3-39 0,-1 0 0,0 0 0,-1 0 0,0 0 0,-1 0 0,0 0 0,-8 19 0,9-25 0,-1 0 0,1-1 0,-1 1 0,0-1 0,-1 0 0,1 0 0,-1 0 0,0 0 0,1-1 0,-2 1 0,1-1 0,0 0 0,-1 0 0,1-1 0,-1 1 0,0-1 0,0 0 0,-8 2 0,13-4 0,0 0 0,0 0 0,0 0 0,1 0 0,-1 0 0,0 0 0,0 0 0,0 0 0,0 0 0,0 0 0,0 0 0,0 1 0,0-1 0,0 0 0,0 0 0,0 0 0,0 0 0,1 0 0,-1 0 0,0 0 0,0 0 0,0 0 0,0 1 0,0-1 0,0 0 0,0 0 0,0 0 0,0 0 0,0 0 0,0 0 0,0 0 0,0 0 0,0 1 0,0-1 0,0 0 0,0 0 0,0 0 0,0 0 0,0 0 0,-1 0 0,1 0 0,0 0 0,0 0 0,0 1 0,0-1 0,0 0 0,0 0 0,0 0 0,0 0 0,0 0 0,0 0 0,0 0 0,0 0 0,0 0 0,-1 0 0,1 0 0,0 0 0,18 7 0,37 5 0,-45-10 0,790 223 0,-511-136 0,-112-27 0,268 136 0,-406-179 0,217 125 0,19 8 0,-196-120 0,129 34 0,17 7 0,-114-33 0,174 41 0,10-23 0,-230-42 0,0 4 0,64 28 0,70 22 0,-84-42 0,-59-15 0,1 1 0,66 29 0,-121-42 0,-1 0 0,1 0 0,0 0 0,-1-1 0,1 1 0,0 0 0,0-1 0,-1 1 0,1-1 0,0 1 0,0-1 0,0 0 0,0 0 0,0 0 0,-1 0 0,1 0 0,0 0 0,0 0 0,0-1 0,0 1 0,2-2 0,-3 0 0,-1 1 0,1-1 0,-1 0 0,0 0 0,1 0 0,-1 0 0,0 0 0,0 1 0,0-1 0,0 0 0,0 0 0,-1 0 0,1 0 0,-1 0 0,1 1 0,-1-1 0,0 0 0,1 0 0,-1 1 0,0-1 0,-2-2 0,-10-22 0,-1 0 0,-2 0 0,0 2 0,-2 0 0,-35-38 0,46 55 0,-1 0 0,0 0 0,0 1 0,-1 0 0,-11-6 0,19 11 0,-1 0 0,1 0 0,-1 0 0,1 0 0,-1 1 0,1-1 0,-1 1 0,0-1 0,1 1 0,-1 0 0,0-1 0,1 1 0,-1 0 0,0 0 0,1 0 0,-1 0 0,0 0 0,1 1 0,-1-1 0,1 1 0,-1-1 0,0 1 0,1-1 0,-1 1 0,1 0 0,-1 0 0,1-1 0,0 1 0,-1 0 0,1 1 0,0-1 0,-1 0 0,1 0 0,0 0 0,0 1 0,0-1 0,0 1 0,1-1 0,-2 3 0,-5 11 0,1 1 0,1 1 0,1-1 0,0 1 0,1 0 0,-1 29 0,6 112 0,1-73 0,-9 45 0,6-129 0,0-1 0,0 0 0,0 0 0,0 1 0,0-1 0,0 0 0,0 0 0,0 0 0,0 1 0,0-1 0,0 0 0,0 0 0,0 1 0,0-1 0,0 0 0,0 0 0,0 0 0,0 1 0,0-1 0,0 0 0,0 0 0,0 1 0,1-1 0,-1 0 0,0 0 0,0 0 0,0 0 0,0 1 0,0-1 0,1 0 0,-1 0 0,0 0 0,0 0 0,0 0 0,1 0 0,-1 1 0,0-1 0,0 0 0,0 0 0,1 0 0,-1 0 0,0 0 0,0 0 0,1 0 0,12-6 0,11-13 0,39-52 0,-46 50 0,1 0 0,0 2 0,1 0 0,2 1 0,0 1 0,25-16 0,-28 24-108,-13 7 18,0-1 0,0 1 0,0-1 1,-1 0-1,1 0 0,-1 0 0,1 0 0,-1-1 1,0 0-1,0 0 0,-1 0 0,1 0 1,3-6-1,-1-9-6736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3-18T06:54:27.448"/>
    </inkml:context>
    <inkml:brush xml:id="br0">
      <inkml:brushProperty name="width" value="0.05" units="cm"/>
      <inkml:brushProperty name="height" value="0.05" units="cm"/>
      <inkml:brushProperty name="color" value="#FF0066"/>
    </inkml:brush>
  </inkml:definitions>
  <inkml:trace contextRef="#ctx0" brushRef="#br0">601 932 24575,'-120'2'0,"-129"-4"0,240 1 0,1-1 0,-1 1 0,1-1 0,-1-1 0,1 0 0,0 0 0,0 0 0,0-1 0,1-1 0,-1 1 0,1-1 0,0 0 0,-12-12 0,8 6 0,0-1 0,1 0 0,0-1 0,1 0 0,1 0 0,-13-26 0,16 23 0,0-1 0,1 0 0,1 0 0,0-1 0,1 1 0,1-29 0,-2-10 0,2 42 0,0 0 0,0 0 0,2 0 0,2-23 0,-2 32 0,0 0 0,1 0 0,0 0 0,0 0 0,0 0 0,0 1 0,1-1 0,-1 1 0,1-1 0,0 1 0,1 0 0,-1 0 0,1 1 0,0-1 0,8-5 0,52-33 0,80-38 0,-44 26 0,-55 28 0,146-76 0,-161 88 0,1 2 0,0 1 0,1 1 0,47-8 0,-45 14 0,60 3 0,14-2 0,36-8 0,200 11 0,-311 2 0,49 7 0,-72-7 0,-1 0 0,0 1 0,0-1 0,0 2 0,0-1 0,0 2 0,-1-1 0,0 1 0,15 11 0,-17-11 0,0 0 0,0 1 0,-1-1 0,0 1 0,0 0 0,-1 1 0,0-1 0,0 1 0,0-1 0,-1 1 0,0 0 0,0 1 0,-1-1 0,0 0 0,0 1 0,-1-1 0,0 1 0,0 0 0,-1-1 0,0 14 0,1 32 0,0-24 0,0-1 0,-2 0 0,-8 49 0,5-65 0,0 0 0,-1 0 0,0 0 0,-1 0 0,-1-1 0,0 0 0,0 0 0,-1-1 0,0 0 0,-18 17 0,1-4 0,-2-1 0,-54 34 0,59-44 0,-1-2 0,0 0 0,0-1 0,-38 8 0,-32 13 0,-125 62 0,131-52 0,-50 18 0,118-52 0,0 0 0,-1-2 0,1 0 0,-1-2 0,-34 1 0,-91-4-1365,130 1-5461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3-18T06:54:31.103"/>
    </inkml:context>
    <inkml:brush xml:id="br0">
      <inkml:brushProperty name="width" value="0.05" units="cm"/>
      <inkml:brushProperty name="height" value="0.05" units="cm"/>
      <inkml:brushProperty name="color" value="#FF0066"/>
    </inkml:brush>
  </inkml:definitions>
  <inkml:trace contextRef="#ctx0" brushRef="#br0">624 755 24575,'-1'0'0,"1"-1"0,-1 0 0,0 0 0,0 0 0,1 1 0,-1-1 0,0 0 0,0 1 0,0-1 0,1 1 0,-1-1 0,0 1 0,0-1 0,0 1 0,0 0 0,0-1 0,0 1 0,0 0 0,0 0 0,0 0 0,0 0 0,0 0 0,0 0 0,0 0 0,-2 0 0,-27 0 0,-62 13 0,63-7 0,0-2 0,0-1 0,-56-2 0,76-2 0,0 0 0,0-1 0,0 0 0,0 0 0,1-1 0,-1 0 0,1 0 0,-1-1 0,1-1 0,0 1 0,1-1 0,-1 0 0,1-1 0,0 0 0,0 0 0,-11-14 0,-4-6 0,2-1 0,1-1 0,1-1 0,1-1 0,1 0 0,-19-57 0,33 80 0,0 0 0,0-1 0,1 1 0,0-1 0,1 1 0,-1-1 0,2 1 0,-1-1 0,1 1 0,0-1 0,0 1 0,1-1 0,0 1 0,0 0 0,1 0 0,0 0 0,0 0 0,1 1 0,0-1 0,0 1 0,0 0 0,1 0 0,9-10 0,3 1 0,0 1 0,1 0 0,0 1 0,1 1 0,1 1 0,37-16 0,-31 17 0,0 2 0,1 1 0,0 2 0,0 0 0,40-1 0,25-5 0,383-69 0,-425 72 0,0 2 0,1 3 0,0 1 0,-1 3 0,1 2 0,93 17 0,-124-16 0,-1 2 0,0 0 0,0 1 0,-1 1 0,29 16 0,-39-19 0,0 0 0,0 1 0,0 1 0,-1-1 0,0 1 0,0 0 0,0 1 0,-1 0 0,0 0 0,-1 0 0,0 1 0,0-1 0,4 13 0,4 15 0,-2 1 0,13 72 0,-21-89 0,-1 1 0,-1 0 0,-1-1 0,-1 1 0,0 0 0,-2 0 0,-5 23 0,5-37 0,1 0 0,-1 0 0,0 0 0,-1 0 0,1-1 0,-1 1 0,-1-1 0,1 0 0,-1 0 0,0 0 0,-1-1 0,1 0 0,-1 0 0,0 0 0,0-1 0,0 0 0,-14 7 0,-7 1 0,0-2 0,-1-1 0,-40 9 0,11-4 0,5 1 0,0-3 0,-1-2 0,0-2 0,-98 1 0,83-9 0,-92-14 0,-23-4-1365,169 15-5461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3-18T08:05:31.849"/>
    </inkml:context>
    <inkml:brush xml:id="br0">
      <inkml:brushProperty name="width" value="0.05" units="cm"/>
      <inkml:brushProperty name="height" value="0.05" units="cm"/>
      <inkml:brushProperty name="color" value="#FF0066"/>
    </inkml:brush>
  </inkml:definitions>
  <inkml:trace contextRef="#ctx0" brushRef="#br0">1783 2182 24575,'-4'9'0,"0"-1"0,0 0 0,-1 0 0,0 0 0,0-1 0,-1 0 0,0 0 0,0 0 0,-1-1 0,-7 7 0,-80 54 0,84-61 0,-36 23 0,0-2 0,-2-2 0,-1-3 0,-1-1 0,-1-3 0,-90 20 0,49-13 0,69-17 0,1-2 0,-1 0 0,0-1 0,-46 2 0,48-7 0,0-1 0,0-1 0,0-1 0,0 0 0,0-2 0,-25-9 0,15 1 0,-1-1 0,2-2 0,-31-20 0,22 11 0,2-1 0,1-1 0,-44-45 0,62 53 0,0-2 0,1 0 0,1-1 0,1 0 0,2-2 0,-23-48 0,-50-123 0,40 95 0,4-2 0,-32-120 0,65 186 0,1 0 0,2 0 0,2-1 0,1 1 0,2-1 0,2 0 0,1 1 0,2-1 0,1 1 0,2 0 0,2 0 0,1 1 0,26-62 0,-5 28 0,4 1 0,81-119 0,-81 145 0,1 2 0,2 2 0,2 2 0,1 1 0,49-31 0,-34 30 0,2 3 0,0 3 0,75-28 0,-19 15 0,1 4 0,162-31 0,-244 64 0,1 3 0,45 0 0,-43 3 0,64-9 0,5-5 0,1 6 0,161 6 0,-123 4 0,-135-2 0,1 1 0,-1 1 0,0-1 0,1 2 0,-1-1 0,0 1 0,-1 0 0,1 1 0,0 0 0,-1 0 0,0 1 0,0 0 0,0 1 0,-1 0 0,0 0 0,0 0 0,0 1 0,8 10 0,8 15 0,0 0 0,-2 1 0,19 43 0,-1-4 0,-27-51 0,-1 2 0,-1 0 0,-2 0 0,0 0 0,7 34 0,11 125 0,-19-121 0,2 59 0,-9 154 0,-3-111 0,2-139 0,-1 0 0,-1-1 0,-1 0 0,-1 0 0,-2 0 0,0 0 0,-15 32 0,2-14 0,-2 0 0,-52 72 0,49-83 0,-2-1 0,-1-1 0,-1-1 0,-1-2 0,-41 27 0,47-38 0,0 0 0,-37 14 0,-12 5 0,0 3 0,45-23 0,1 0 0,0 2 0,-44 33 0,-19 26-1365,68-59-5461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3-14T06:31:04.706"/>
    </inkml:context>
    <inkml:brush xml:id="br0">
      <inkml:brushProperty name="width" value="0.05" units="cm"/>
      <inkml:brushProperty name="height" value="0.05" units="cm"/>
      <inkml:brushProperty name="color" value="#FF0066"/>
    </inkml:brush>
  </inkml:definitions>
  <inkml:trace contextRef="#ctx0" brushRef="#br0">1 1 24575,'0'3'0,"0"7"0,0 5 0,0 6 0,0 3 0,3 0 0,1-1 0,0-2 0,2 0 0,0-2 0,-1 0 0,-1 2 0,2 1 0,2 0 0,1-1 0,1-1 0,-1 2 0,-1-2-8191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3-14T06:31:06.886"/>
    </inkml:context>
    <inkml:brush xml:id="br0">
      <inkml:brushProperty name="width" value="0.05" units="cm"/>
      <inkml:brushProperty name="height" value="0.05" units="cm"/>
      <inkml:brushProperty name="color" value="#FF0066"/>
    </inkml:brush>
  </inkml:definitions>
  <inkml:trace contextRef="#ctx0" brushRef="#br0">1 49 24575,'0'14'0,"0"1"0,1-1 0,0 1 0,1-1 0,7 23 0,-7-31 0,0-1 0,1 1 0,0 0 0,0-1 0,1 0 0,-1 0 0,1 0 0,0 0 0,1-1 0,-1 1 0,1-1 0,0 0 0,0 0 0,0-1 0,9 5 0,2 2 0,-11-7 0,1 1 0,-1-1 0,1-1 0,-1 1 0,1-1 0,0 0 0,10 3 0,-14-5 0,-1-1 0,1 1 0,0 0 0,-1 0 0,1-1 0,0 1 0,-1-1 0,1 1 0,-1-1 0,1 0 0,-1 0 0,1 0 0,-1 0 0,1 0 0,-1 0 0,0 0 0,0 0 0,1 0 0,-1-1 0,0 1 0,0 0 0,0-1 0,0 1 0,-1-1 0,1 1 0,0-1 0,-1 1 0,1-1 0,-1 0 0,1 1 0,-1-1 0,0 0 0,1-2 0,1-3 0,-1 1 0,1-1 0,-1 0 0,0 0 0,-1 0 0,0 0 0,0 1 0,0-1 0,-1 0 0,0 0 0,0 0 0,-1 1 0,0-1 0,0 0 0,-1 1 0,1 0 0,-1-1 0,-1 1 0,1 0 0,-1 1 0,0-1 0,0 1 0,-1 0 0,0 0 0,1 0 0,-2 0 0,1 1 0,-11-7 0,8 5-195,-1-1 0,0 2 0,0-1 0,0 1 0,-1 1 0,-18-6 0,7 4-6631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3-14T06:31:09.465"/>
    </inkml:context>
    <inkml:brush xml:id="br0">
      <inkml:brushProperty name="width" value="0.05" units="cm"/>
      <inkml:brushProperty name="height" value="0.05" units="cm"/>
      <inkml:brushProperty name="color" value="#FF0066"/>
    </inkml:brush>
  </inkml:definitions>
  <inkml:trace contextRef="#ctx0" brushRef="#br0">57 4 24575,'-2'1'0,"-1"-1"0,1 0 0,0 1 0,-1 0 0,1-1 0,0 1 0,0 0 0,0 0 0,-1 1 0,1-1 0,0 0 0,0 1 0,0-1 0,1 1 0,-1-1 0,0 1 0,1 0 0,-1 0 0,1 0 0,-1 0 0,1 0 0,0 0 0,0 0 0,0 0 0,0 0 0,0 1 0,1-1 0,-1 0 0,0 1 0,1-1 0,0 3 0,-3 12 0,1 0 0,1 0 0,1 22 0,1-25 0,-2 3 0,1-9 0,0-1 0,0 1 0,1 0 0,0 0 0,0-1 0,3 12 0,-3-17 0,0 1 0,1-1 0,-1 0 0,0 0 0,1 0 0,-1 0 0,1 0 0,0-1 0,-1 1 0,1 0 0,0-1 0,0 1 0,0-1 0,0 0 0,0 1 0,1-1 0,-1 0 0,0 0 0,1-1 0,-1 1 0,0 0 0,1-1 0,-1 0 0,5 1 0,0 0 0,0 0 0,0-1 0,0 1 0,0-2 0,0 1 0,0-1 0,0 0 0,0 0 0,0-1 0,0 0 0,9-4 0,-12 4 0,-1 0 0,1-1 0,-1 1 0,0-1 0,0 0 0,0 0 0,0 0 0,-1 0 0,1-1 0,-1 1 0,0-1 0,0 1 0,0-1 0,0 0 0,-1 0 0,0 0 0,1 0 0,-1 0 0,-1 0 0,2-7 0,-1 4 0,0 0 0,0 0 0,-1-1 0,0 1 0,0 0 0,-1-1 0,0 1 0,-3-14 0,2 17 0,0 0 0,0 0 0,0 0 0,0 0 0,-1 1 0,1-1 0,-1 1 0,0-1 0,0 1 0,-1 0 0,1 0 0,0 1 0,-1-1 0,0 1 0,-6-4 0,-58-38-1365,57 34-5461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4-03T01:45:29.165"/>
    </inkml:context>
    <inkml:brush xml:id="br0">
      <inkml:brushProperty name="width" value="0.05" units="cm"/>
      <inkml:brushProperty name="height" value="0.05" units="cm"/>
      <inkml:brushProperty name="color" value="#FF0066"/>
    </inkml:brush>
  </inkml:definitions>
  <inkml:trace contextRef="#ctx0" brushRef="#br0">0 215 24575,'14'0'0,"-1"1"0,1 1 0,-1 0 0,0 0 0,1 1 0,-1 1 0,-1 0 0,1 1 0,0 0 0,-1 1 0,20 13 0,-8-5 0,24 15 0,84 37 0,-130-65 0,0 0 0,0 0 0,0 0 0,0 0 0,0 0 0,0 0 0,1-1 0,-1 1 0,0-1 0,0 0 0,0 1 0,1-1 0,-1 0 0,0 0 0,0-1 0,0 1 0,1 0 0,-1-1 0,0 1 0,0-1 0,0 0 0,0 0 0,0 0 0,0 0 0,0 0 0,0 0 0,0 0 0,0-1 0,-1 1 0,1 0 0,0-1 0,1-2 0,0-2 0,0 0 0,-1-1 0,1 0 0,-2 1 0,1-1 0,0 0 0,-1 0 0,0-14 0,7-61-36,4-103-1293,-12 161-5497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4-03T01:45:32.561"/>
    </inkml:context>
    <inkml:brush xml:id="br0">
      <inkml:brushProperty name="width" value="0.05" units="cm"/>
      <inkml:brushProperty name="height" value="0.05" units="cm"/>
      <inkml:brushProperty name="color" value="#FF0066"/>
    </inkml:brush>
  </inkml:definitions>
  <inkml:trace contextRef="#ctx0" brushRef="#br0">1 111 24575,'1'6'0,"1"0"0,0 0 0,1 1 0,-1-1 0,1-1 0,0 1 0,1 0 0,0-1 0,-1 0 0,1 1 0,1-1 0,-1-1 0,7 6 0,14 19 0,-24-28 0,-1 0 0,1 0 0,0 0 0,0 0 0,0 0 0,0 0 0,0-1 0,0 1 0,0 0 0,0 0 0,0-1 0,0 1 0,0 0 0,0-1 0,0 0 0,1 1 0,-1-1 0,0 1 0,0-1 0,1 0 0,-1 0 0,0 0 0,1 0 0,-1 0 0,0 0 0,0 0 0,2-1 0,1 0 0,-1 0 0,0-1 0,0 1 0,0-1 0,1 0 0,-2 0 0,1 0 0,0 0 0,0-1 0,2-2 0,9-10 0,-1-1 0,19-32 0,-27 40 0,20-38 41,-19 35-322,0-1 0,0 1-1,1 0 1,10-11 0,-6 10-6545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4-03T01:45:43.891"/>
    </inkml:context>
    <inkml:brush xml:id="br0">
      <inkml:brushProperty name="width" value="0.05" units="cm"/>
      <inkml:brushProperty name="height" value="0.05" units="cm"/>
      <inkml:brushProperty name="color" value="#FF0066"/>
    </inkml:brush>
  </inkml:definitions>
  <inkml:trace contextRef="#ctx0" brushRef="#br0">652 815 24575,'-51'1'0,"1"-3"0,0-1 0,-81-17 0,103 13 0,0-2 0,1-1 0,0-1 0,1-2 0,0 0 0,1-2 0,0-1 0,1-1 0,-34-31 0,51 41 0,0-1 0,0-1 0,1 1 0,0-1 0,0 0 0,1-1 0,1 1 0,-1-1 0,2 0 0,-1 0 0,1 0 0,1 0 0,-2-15 0,0-13 0,1-1 0,4-50 0,1 38 0,-2 43 0,1-1 0,1 1 0,-1-1 0,1 1 0,1-1 0,0 1 0,0 0 0,1 0 0,-1 0 0,2 1 0,-1-1 0,1 1 0,0 0 0,1 0 0,0 1 0,0 0 0,13-11 0,-1 3 0,0 1 0,1 1 0,1 0 0,0 1 0,34-12 0,-29 14 0,1 2 0,-1 0 0,1 2 0,0 1 0,28-1 0,134 5 0,-80 3 0,-66-5 0,-24 1 0,-1 1 0,35 3 0,-47-3 0,0 1 0,-1 0 0,1 1 0,0-1 0,-1 1 0,1 0 0,-1 0 0,0 0 0,0 1 0,0-1 0,0 1 0,0 0 0,0 0 0,-1 1 0,5 4 0,1 5 0,0 0 0,-1 1 0,-1 0 0,0 1 0,0-1 0,-2 1 0,0 0 0,-1 1 0,0-1 0,1 17 0,11 26 0,-13-50 0,1 1 0,-2 0 0,1 0 0,-1 0 0,-1 0 0,0 0 0,0 0 0,0 0 0,-1 0 0,-1 1 0,0-1 0,0 0 0,-4 15 0,-1-10 0,0 0 0,-1-1 0,-1 1 0,0-1 0,-1-1 0,-13 16 0,-68 64 0,81-84 0,-1-1 0,0 0 0,-17 10 0,19-13 0,0 0 0,1 0 0,-1 1 0,1 1 0,0-1 0,1 1 0,-1 0 0,-8 12 0,10-11-170,1 0-1,-1 0 0,1 0 1,1 0-1,0 1 0,0 0 1,-3 10-1,4-4-6655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4-03T01:45:48.043"/>
    </inkml:context>
    <inkml:brush xml:id="br0">
      <inkml:brushProperty name="width" value="0.05" units="cm"/>
      <inkml:brushProperty name="height" value="0.05" units="cm"/>
      <inkml:brushProperty name="color" value="#FF0066"/>
    </inkml:brush>
  </inkml:definitions>
  <inkml:trace contextRef="#ctx0" brushRef="#br0">598 1261 24575,'-1'-2'0,"0"0"0,0 1 0,0-1 0,0 0 0,0 0 0,-1 1 0,1-1 0,0 1 0,-1-1 0,0 1 0,1-1 0,-1 1 0,0 0 0,1 0 0,-1 0 0,0 0 0,-3-1 0,-35-15 0,-155-40 0,128 37 0,43 15 0,0-2 0,1-1 0,-1 0 0,1-2 0,1-1 0,0 0 0,-32-24 0,49 31 0,1-1 0,0 0 0,0 0 0,0-1 0,1 1 0,0-1 0,0 0 0,0 0 0,1 0 0,0 0 0,0 0 0,0-1 0,1 1 0,-1-8 0,-1-16 0,1-52 0,2 65 0,-2-105 0,8-165 0,-3 264 0,1 0 0,1 0 0,2 1 0,0 0 0,1 0 0,1 0 0,1 1 0,1 1 0,0 0 0,2 0 0,0 1 0,2 1 0,0 0 0,1 1 0,26-22 0,-33 31 0,0 1 0,0 0 0,1 0 0,0 1 0,1 0 0,-1 1 0,1 0 0,19-5 0,-23 9 0,0 0 0,0 0 0,0 0 0,0 1 0,1 0 0,-1 1 0,0 0 0,0 0 0,0 0 0,0 1 0,0 0 0,-1 0 0,1 1 0,0 0 0,9 5 0,29 22 0,-1 3 0,-1 1 0,-2 2 0,62 69 0,-85-82 0,0 1 0,-2 1 0,-1 1 0,21 50 0,-13-30 0,-15-26 0,0 0 0,-1 0 0,-1 1 0,-1 0 0,0 0 0,-2 0 0,-1 1 0,0-1 0,-2 1 0,0-1 0,-2 1 0,0-1 0,-10 40 0,4-37 0,-2 0 0,0 0 0,-2-2 0,0 1 0,-2-1 0,0-1 0,-33 36 0,-30 47 0,73-95-39,0 0-1,0 0 0,0 1 1,1-1-1,-3 16 0,2-7-1087,0-3-5699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4-03T01:46:08.151"/>
    </inkml:context>
    <inkml:brush xml:id="br0">
      <inkml:brushProperty name="width" value="0.05" units="cm"/>
      <inkml:brushProperty name="height" value="0.05" units="cm"/>
      <inkml:brushProperty name="color" value="#FF0066"/>
    </inkml:brush>
  </inkml:definitions>
  <inkml:trace contextRef="#ctx0" brushRef="#br0">0 110 24575,'19'21'0,"-1"1"0,23 39 0,-10-15 0,-17-27 0,0 0 0,-2 0 0,0 1 0,-2 1 0,0 0 0,-1 0 0,-1 1 0,-2 0 0,9 41 0,-15-57 0,1 0 0,0 0 0,1-1 0,-1 1 0,1 0 0,0-1 0,1 1 0,4 8 0,-6-14 0,-1 1 0,1 0 0,0 0 0,0 0 0,-1 0 0,1-1 0,0 1 0,0 0 0,0-1 0,0 1 0,0 0 0,0-1 0,0 0 0,0 1 0,0-1 0,0 1 0,0-1 0,0 0 0,0 0 0,1 0 0,0 0 0,0 0 0,0-1 0,0 1 0,-1-1 0,1 1 0,0-1 0,0 0 0,-1 0 0,1 0 0,-1 0 0,1 0 0,-1 0 0,1 0 0,-1-1 0,0 1 0,2-2 0,19-23 0,27-40 0,3-6 0,-13 26-116,36-48-509,156-148 1,-214 227-6202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4-03T01:46:10.323"/>
    </inkml:context>
    <inkml:brush xml:id="br0">
      <inkml:brushProperty name="width" value="0.05" units="cm"/>
      <inkml:brushProperty name="height" value="0.05" units="cm"/>
      <inkml:brushProperty name="color" value="#FF0066"/>
    </inkml:brush>
  </inkml:definitions>
  <inkml:trace contextRef="#ctx0" brushRef="#br0">0 352 24575,'2'9'0,"0"-1"0,0 0 0,1 1 0,0-1 0,1 0 0,7 14 0,-2-6 0,5 17 0,-5-13 0,0 0 0,15 21 0,-24-40 0,0-1 0,1 1 0,-1 0 0,1-1 0,-1 1 0,0 0 0,1-1 0,-1 1 0,1-1 0,0 1 0,-1-1 0,1 1 0,-1-1 0,1 1 0,0-1 0,-1 0 0,1 1 0,0-1 0,0 0 0,-1 1 0,1-1 0,0 0 0,0 0 0,-1 0 0,1 0 0,0 0 0,0 0 0,0 0 0,-1 0 0,1 0 0,0 0 0,0 0 0,-1 0 0,1-1 0,0 1 0,0 0 0,-1-1 0,1 1 0,0 0 0,-1-1 0,1 1 0,0-1 0,-1 1 0,1-1 0,-1 1 0,1-1 0,-1 1 0,1-1 0,-1 0 0,1 1 0,-1-1 0,0 0 0,1 1 0,-1-1 0,0 0 0,1 0 0,-1 0 0,21-53 0,-19 46 0,3-9 0,0 0 0,1 0 0,1 0 0,1 1 0,1 0 0,0 0 0,0 1 0,2 0 0,0 1 0,1 0 0,0 1 0,19-16 0,274-226-1365,-282 238-5461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4-04T09:36:21.555"/>
    </inkml:context>
    <inkml:brush xml:id="br0">
      <inkml:brushProperty name="width" value="0.3" units="cm"/>
      <inkml:brushProperty name="height" value="0.6" units="cm"/>
      <inkml:brushProperty name="color" value="#00FDFF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1,'1316'0,"-1157"9,9 0,-30-11,197 4,-227 7,42 0,558-9,-693 0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4-04T09:36:44.135"/>
    </inkml:context>
    <inkml:brush xml:id="br0">
      <inkml:brushProperty name="width" value="0.3" units="cm"/>
      <inkml:brushProperty name="height" value="0.6" units="cm"/>
      <inkml:brushProperty name="color" value="#00FDFF"/>
      <inkml:brushProperty name="tip" value="rectangle"/>
      <inkml:brushProperty name="rasterOp" value="maskPen"/>
      <inkml:brushProperty name="ignorePressure" value="1"/>
    </inkml:brush>
  </inkml:definitions>
  <inkml:trace contextRef="#ctx0" brushRef="#br0">1 0,'604'0,"-384"20,-211-21,-6 1,0 0,0-1,1 1,-1 0,0 1,1-1,-1 0,0 1,0 0,0 0,0 0,6 2,-58 9,-98 15,115-23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3-18T09:53:44.589"/>
    </inkml:context>
    <inkml:brush xml:id="br0">
      <inkml:brushProperty name="width" value="0.05" units="cm"/>
      <inkml:brushProperty name="height" value="0.05" units="cm"/>
      <inkml:brushProperty name="color" value="#FF0066"/>
    </inkml:brush>
  </inkml:definitions>
  <inkml:trace contextRef="#ctx0" brushRef="#br0">654 740 24575,'-118'2'0,"44"1"0,-1-4 0,-78-10 0,142 8 0,0 0 0,1 0 0,-1-1 0,1 0 0,-1-1 0,1 0 0,1 0 0,-1-1 0,1-1 0,0 0 0,0 0 0,1 0 0,0-1 0,0 0 0,1-1 0,0 0 0,0 0 0,1 0 0,1-1 0,-1 0 0,2 0 0,-7-17 0,3 4 0,1-1 0,1 0 0,0 0 0,2 0 0,1 0 0,1-1 0,1 0 0,2 1 0,4-37 0,-3 53 0,0 1 0,1-1 0,0 0 0,1 1 0,0-1 0,0 1 0,0 0 0,1 0 0,0 1 0,0-1 0,1 1 0,0 0 0,0 1 0,0 0 0,1-1 0,7-3 0,14-10 0,2 2 0,45-21 0,-51 28 0,1 0 0,-1 2 0,1 1 0,0 1 0,1 1 0,0 1 0,0 1 0,0 1 0,26 2 0,292-18 0,-154 4 0,-178 13 0,1 0 0,0 2 0,0-1 0,0 1 0,-1 1 0,1 0 0,-1 1 0,1 1 0,12 4 0,-19-4 0,1-1 0,-1 1 0,0 0 0,0 0 0,-1 1 0,1 0 0,-1 0 0,0 0 0,-1 1 0,1-1 0,-1 1 0,0 0 0,0 1 0,-1-1 0,0 1 0,0-1 0,3 11 0,2 15 0,-2 1 0,-1-1 0,-1 1 0,-2-1 0,-1 1 0,-8 64 0,6-91 0,0 1 0,-1-1 0,0 0 0,0 1 0,0-1 0,-1 0 0,0 0 0,0-1 0,-1 1 0,0-1 0,0 0 0,0 1 0,0-2 0,-1 1 0,0 0 0,0-1 0,0 0 0,0 0 0,-1-1 0,1 1 0,-11 3 0,-13 6 0,-1-1 0,0-1 0,-38 7 0,36-10 0,-279 101 0,269-97-1365,21-8-5461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3-18T09:53:58.335"/>
    </inkml:context>
    <inkml:brush xml:id="br0">
      <inkml:brushProperty name="width" value="0.05" units="cm"/>
      <inkml:brushProperty name="height" value="0.05" units="cm"/>
      <inkml:brushProperty name="color" value="#FF0066"/>
    </inkml:brush>
  </inkml:definitions>
  <inkml:trace contextRef="#ctx0" brushRef="#br0">1869 2 24575,'-1'0'0,"1"0"0,-1 0 0,1-1 0,-1 1 0,0 0 0,1 0 0,-1 0 0,0 0 0,1 0 0,-1 0 0,1 0 0,-1 0 0,0 0 0,1 0 0,-1 0 0,0 1 0,1-1 0,-1 0 0,1 0 0,-1 0 0,1 1 0,-1-1 0,1 0 0,-1 1 0,1-1 0,-1 1 0,1-1 0,-1 0 0,1 1 0,-1-1 0,1 1 0,0-1 0,-1 1 0,1-1 0,0 1 0,-1 0 0,1-1 0,0 1 0,0-1 0,0 1 0,-1 0 0,1 0 0,-15 34 0,14-33 0,-105 331 0,-4 7 0,-110 238-320,-113 320-300,-230 1079 1190,447-1252-191,51-276-388,-42 306 9,66 8 0,35-12 0,-2-127 0,10-597 0,1-1 0,1 1 0,1-1 0,11 32 0,-6-22 0,6 47 0,-13-52 0,2 0 0,0 0 0,3 0 0,0-1 0,2 0 0,22 47 0,-31-76 0,-1-1 0,1 1 0,-1-1 0,1 1 0,-1 0 0,1-1 0,-1 1 0,1 0 0,-1-1 0,0 1 0,1 0 0,-1-1 0,0 1 0,0 0 0,0 0 0,1-1 0,-1 1 0,0 0 0,0 0 0,0 0 0,0-1 0,0 1 0,0 0 0,0 0 0,-1-1 0,1 1 0,0 0 0,-1 1 0,-18-9 0,-27-27 0,-7-17 0,2-2 0,-56-76 0,106 128 0,0 0 0,0 0 0,0 0 0,0 0 0,0-1 0,0 1 0,0 0 0,1 0 0,-1 0 0,0-1 0,1 1 0,-1 0 0,1-1 0,-1 1 0,1-1 0,0 1 0,-1-1 0,1 1 0,0 0 0,0-1 0,0 1 0,0-1 0,0 1 0,0-1 0,1 1 0,-1-1 0,0 1 0,1 0 0,-1-1 0,1 1 0,0 0 0,-1-1 0,1 1 0,1-1 0,1-1 0,1 1 0,-1 0 0,1 0 0,0 0 0,-1 1 0,1-1 0,0 1 0,0 0 0,0 0 0,0 0 0,0 1 0,4-1 0,66-4 0,104 7 0,-70 0 0,-106-2 0,1 0 0,-1 0 0,0 0 0,1 0 0,-1 0 0,0 0 0,1 1 0,-1-1 0,0 1 0,0-1 0,1 1 0,-1 0 0,0 0 0,0 0 0,0 0 0,0 0 0,3 3 0,-5-2 0,0-1 0,1 1 0,-1-1 0,0 1 0,0 0 0,0-1 0,0 1 0,-1 0 0,1-1 0,0 1 0,-1 0 0,1-1 0,-1 1 0,1-1 0,-1 1 0,0-1 0,1 1 0,-1-1 0,0 0 0,0 1 0,0-1 0,0 0 0,0 0 0,-1 1 0,-1 0 0,-33 39 0,24-28 0,0 0 0,0 1 0,2 0 0,0 1 0,-12 22 0,-4 9 71,19-36-430,0 1 0,1 0 0,-7 19 0,8-15-6467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3-18T09:54:11.096"/>
    </inkml:context>
    <inkml:brush xml:id="br0">
      <inkml:brushProperty name="width" value="0.05" units="cm"/>
      <inkml:brushProperty name="height" value="0.05" units="cm"/>
      <inkml:brushProperty name="color" value="#FF0066"/>
    </inkml:brush>
  </inkml:definitions>
  <inkml:trace contextRef="#ctx0" brushRef="#br0">6053 9210 24575,'-8'-10'0,"1"0"0,-1 0 0,-1 0 0,0 1 0,0 1 0,-1 0 0,0 0 0,0 1 0,-1 0 0,-16-8 0,-1-2 0,-491-282 0,287 171 0,-576-343 0,43-69 0,298 144 0,-44-36 0,167 140 0,12-16 0,-312-375 0,298 232 0,265 325 0,-84-178 0,49 59 0,-105-325 0,30 44 0,152 436 0,-34-89 0,64 151 0,1-1 0,2 1 0,1-1 0,-3-47 0,3-50 0,-7-362 0,13 436 0,2 0 0,2-1 0,3 2 0,2-1 0,2 1 0,2 1 0,3 0 0,1 1 0,3 1 0,2 1 0,28-44 0,-13 27 0,-23 37 0,1 0 0,1 2 0,1 0 0,34-36 0,163-116 0,-164 139 0,-2-5 0,-2-2 0,-2-1 0,65-89 0,-3 5 0,-11 8 0,-68 84 0,1 0 0,2 2 0,55-49 0,-27 33 0,47-36 0,-92 77 0,1 2 0,0 0 0,0 0 0,1 2 0,29-10 0,-20 8 0,-1-1 0,-1-1 0,41-26 0,4-2 0,-67 39 0,1 0 0,-1-1 0,1 0 0,-1 1 0,0-1 0,0 0 0,1 1 0,-1-1 0,0 0 0,0 0 0,0 0 0,0 0 0,0 0 0,0-1 0,0 1 0,0 0 0,0 0 0,-1 0 0,1-1 0,0 1 0,-1 0 0,1-1 0,-1 1 0,0-1 0,1-1 0,-2 1 0,1 0 0,-1 0 0,0 1 0,1-1 0,-1 0 0,0 1 0,0-1 0,0 1 0,0-1 0,-1 1 0,1 0 0,0-1 0,-1 1 0,1 0 0,-1 0 0,1 0 0,-2-1 0,-11-6 0,0 1 0,0 0 0,-23-7 0,31 12 0,-95-28 0,93 28 0,-1 0 0,0 0 0,0 1 0,0 1 0,0 0 0,0 0 0,0 0 0,1 1 0,-15 4 0,21-4 0,-1 0 0,1 0 0,0 0 0,0 0 0,1 1 0,-1-1 0,0 1 0,0-1 0,1 1 0,-1 0 0,1-1 0,-1 1 0,1 0 0,0 0 0,0 0 0,0 0 0,0 1 0,0-1 0,0 0 0,0 0 0,1 0 0,-1 1 0,1-1 0,0 0 0,-1 1 0,1-1 0,0 0 0,1 1 0,-1-1 0,0 0 0,1 1 0,-1-1 0,2 4 0,3 12 0,0 0 0,1 0 0,11 21 0,-8-16 0,94 219 0,-102-238 0,1-1 0,-1 1 0,1-1 0,-1 0 0,1 1 0,0-1 0,0 0 0,1 0 0,-1 0 0,6 5 0,-8-8 0,0 0 0,1 0 0,-1 1 0,0-1 0,1 0 0,-1 0 0,1 0 0,-1 0 0,1 0 0,-1 1 0,0-1 0,1 0 0,-1 0 0,1 0 0,-1 0 0,1 0 0,-1 0 0,0 0 0,1-1 0,-1 1 0,1 0 0,-1 0 0,0 0 0,1 0 0,-1 0 0,1-1 0,-1 1 0,0 0 0,1 0 0,-1-1 0,0 1 0,1-1 0,10-25 0,13-57 0,-16 63 0,-2 0 0,-1 0 0,0 0 0,3-34 0,-8 39-170,2 0-1,-1 0 0,2 0 1,0 1-1,1-1 0,0 1 1,9-19-1,-5 17-6655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4-03T01:46:42.849"/>
    </inkml:context>
    <inkml:brush xml:id="br0">
      <inkml:brushProperty name="width" value="0.05" units="cm"/>
      <inkml:brushProperty name="height" value="0.05" units="cm"/>
      <inkml:brushProperty name="color" value="#FF0066"/>
    </inkml:brush>
  </inkml:definitions>
  <inkml:trace contextRef="#ctx0" brushRef="#br0">1523 1323 24575,'-651'-14'0,"374"9"0,259 3 0,-1-1 0,-29-9 0,-19-4 0,42 11 0,0-1 0,0-2 0,1 0 0,0-1 0,1-2 0,0 0 0,0-2 0,1 0 0,1-2 0,0 0 0,1-1 0,1-1 0,1-1 0,0 0 0,1-2 0,1 0 0,-14-24 0,22 29 0,1 0 0,1 0 0,0-1 0,1 0 0,0 0 0,1-1 0,1 1 0,1-1 0,1 0 0,0 0 0,1 1 0,0-1 0,2 0 0,0 0 0,5-20 0,-2 23 0,0 0 0,1 0 0,0 0 0,1 1 0,1-1 0,0 2 0,14-18 0,75-78 0,-95 106 0,37-36 0,3 1 0,0 2 0,2 3 0,2 1 0,0 2 0,2 2 0,2 2 0,0 3 0,57-18 0,-2 6 0,17-7 0,243-47 0,-341 84 0,0 2 0,1 0 0,-1 1 0,1 2 0,-1 0 0,0 2 0,1 1 0,-1 0 0,-1 2 0,1 1 0,-1 1 0,0 1 0,28 15 0,242 155 0,-283-172 0,-1 1 0,1 1 0,-1-1 0,-1 1 0,0 1 0,0 0 0,-1 0 0,0 0 0,0 1 0,-1 0 0,-1 0 0,7 19 0,-4-7 0,-1 1 0,-1 1 0,0-1 0,-2 1 0,1 31 0,-4-41 0,0 0 0,-1 0 0,0 0 0,-1-1 0,-1 1 0,-1 0 0,0-1 0,0 0 0,-1 1 0,-1-1 0,-1-1 0,0 1 0,-10 15 0,12-23 0,-17 29 0,-1-2 0,-2 0 0,-39 41 0,-1-7 0,38-37 0,-2-2 0,0-1 0,-42 30 0,30-30-341,2 1 0,1 2-1,-36 38 1,54-48-6485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4-03T03:03:38.779"/>
    </inkml:context>
    <inkml:brush xml:id="br0">
      <inkml:brushProperty name="width" value="0.05" units="cm"/>
      <inkml:brushProperty name="height" value="0.05" units="cm"/>
      <inkml:brushProperty name="color" value="#FF0066"/>
    </inkml:brush>
  </inkml:definitions>
  <inkml:trace contextRef="#ctx0" brushRef="#br0">1 1 24575,'0'0'-8191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4-04T23:49:54.811"/>
    </inkml:context>
    <inkml:brush xml:id="br0">
      <inkml:brushProperty name="width" value="0.05" units="cm"/>
      <inkml:brushProperty name="height" value="0.05" units="cm"/>
      <inkml:brushProperty name="color" value="#FF0066"/>
    </inkml:brush>
  </inkml:definitions>
  <inkml:trace contextRef="#ctx0" brushRef="#br0">3067 3480 24575,'-1188'0'0,"1149"-2"0,1-1 0,0-2 0,1-1 0,-1-3 0,1 0 0,-44-19 0,-208-106 0,140 60 0,-116-61 0,217 105 0,2-1 0,1-2 0,-55-52 0,-169-192 0,227 226 0,2-1 0,2-2 0,-57-111 0,69 110 0,3-1 0,2 0 0,2-2 0,4 0 0,1-1 0,4-1 0,1 0 0,4 0 0,2-66 0,4 92 0,1-1 0,2 0 0,2 1 0,1 0 0,1 1 0,15-36 0,-13 44 0,1 0 0,2 2 0,0-1 0,2 2 0,0-1 0,2 2 0,0 1 0,30-28 0,2 6 0,2 2 0,2 2 0,1 2 0,68-32 0,244-96 0,-287 131 0,811-327 0,-779 316 0,337-94 0,-319 103 0,52-10 0,2 7 0,224-17 0,98 47 0,-305 11 0,114 9 0,562 95 0,-755-86 0,632 136 0,-643-125 0,40 10 0,-2 7 0,158 76 0,-273-109 0,0 2 0,-2 1 0,33 26 0,-49-33 0,-1 1 0,-1 0 0,-1 1 0,0 0 0,0 1 0,-2 0 0,0 1 0,9 19 0,0 6 0,-2 1 0,-2 0 0,-1 0 0,-3 2 0,-1 0 0,-3 0 0,-1 0 0,-2 1 0,-3 0 0,-1 0 0,-9 70 0,1-82 0,-1 0 0,-1 0 0,-1-1 0,-2-1 0,-2 0 0,-1 0 0,-1-2 0,-1 0 0,-2-1 0,0-1 0,-40 40 0,2-11 0,-3-2 0,-1-3 0,-125 77 0,-390 239 0,512-330 0,-2-3 0,-142 49 0,-154 20 0,101-31 0,-205 92 0,414-146 0,-67 13 0,5-2 0,81-19 0,-45 15 0,-144 24 0,170-38 0,-1 2 0,1 3 0,-81 36 0,73-28 0,-71 40 0,45-21 0,-16 12 0,49-28 0,39-19 0,0 0 0,0-1 0,-21 6 0,28-10 3,1 0 0,-1 0-1,1 1 1,0 0 0,0 0-1,1 1 1,-1 0 0,-7 7 0,-14 10-1393,11-10-5436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4-04T23:49:59.939"/>
    </inkml:context>
    <inkml:brush xml:id="br0">
      <inkml:brushProperty name="width" value="0.05" units="cm"/>
      <inkml:brushProperty name="height" value="0.05" units="cm"/>
      <inkml:brushProperty name="color" value="#FF0066"/>
    </inkml:brush>
  </inkml:definitions>
  <inkml:trace contextRef="#ctx0" brushRef="#br0">2703 3033 24575,'-3'8'0,"-1"-1"0,0 0 0,0 0 0,0 0 0,-1 0 0,0-1 0,0 1 0,-1-1 0,-8 7 0,-61 44 0,67-51 0,-58 36 0,-1-3 0,-3-3 0,0-4 0,-2-2 0,-147 40 0,98-43 0,-1-4 0,-246 13 0,305-34 0,-79-8 0,115 3 0,0-1 0,0-2 0,0-1 0,1-1 0,-35-15 0,-1-6 0,0-3 0,2-3 0,1-2 0,2-3 0,2-2 0,2-3 0,2-2 0,-84-100 0,93 97 0,2-3 0,3 0 0,2-3 0,2-1 0,3-1 0,3-1 0,-30-94 0,31 65 0,5-1 0,3-1 0,5-1 0,-4-131 0,19 191 0,1 1 0,1-1 0,2 1 0,1 0 0,2 0 0,0 1 0,2 0 0,1 1 0,2 0 0,21-34 0,5 2 0,3 3 0,1 0 0,70-65 0,-23 36 0,3 5 0,200-131 0,236-99 0,-345 207 0,387-188 0,-504 264 0,2 3 0,0 4 0,2 2 0,0 4 0,1 2 0,123-4 0,695 24 0,-588 2 0,0 14 0,392 79 0,-628-87 0,-1 2 0,0 3 0,76 35 0,-115-42 0,-1 1 0,0 1 0,-1 1 0,0 1 0,-2 1 0,0 2 0,-1 0 0,0 1 0,33 45 0,-31-31 0,-1 1 0,-2 1 0,-2 1 0,-1 1 0,-2 1 0,-2 0 0,-1 1 0,-2 0 0,-2 1 0,-2 0 0,-2 0 0,0 54 0,-3-32 0,-2 107 0,-1-147 0,-1-1 0,-2 0 0,0 0 0,-1 0 0,-10 24 0,9-33 0,-1 0 0,-1-1 0,0 0 0,-1 0 0,0-1 0,-1-1 0,0 1 0,-1-1 0,0-1 0,-1 0 0,-23 15 0,-13 5 0,-98 43 0,57-30 0,-119 78 0,6-2 0,163-99 0,-1-2 0,-1-1 0,-54 14 0,-23 6 0,1 5 0,2 5 0,-153 87 0,215-109 0,-103 33 0,-10 4 0,100-33 0,31-15 0,0 2 0,1 1 0,-41 28 0,25-12 0,-100 46 0,75-41 0,7-4 0,31-16 0,0 1 0,1 2 0,1 1 0,-38 32 0,60-45 19,0 0-1,0-1 0,-1 0 1,0-1-1,-1 0 1,-23 7-1,22-9-267,0 1 0,1 1 0,-1 0 0,1 1 0,-15 12 0,17-10-6577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4-04T23:50:38.744"/>
    </inkml:context>
    <inkml:brush xml:id="br0">
      <inkml:brushProperty name="width" value="0.05" units="cm"/>
      <inkml:brushProperty name="height" value="0.05" units="cm"/>
      <inkml:brushProperty name="color" value="#FF0066"/>
    </inkml:brush>
  </inkml:definitions>
  <inkml:trace contextRef="#ctx0" brushRef="#br0">1 756 24575,'2'14'0,"0"0"0,2 1 0,-1-2 0,2 1 0,0 0 0,0-1 0,9 14 0,0 5 0,6 14 0,9 21 0,23 81 0,-44-93 0,-8-46 0,1 0 0,0 1 0,0-1 0,1 0 0,5 13 0,-7-21 0,0-1 0,0 1 0,1-1 0,-1 1 0,0-1 0,0 1 0,1-1 0,-1 1 0,0-1 0,1 0 0,-1 1 0,0-1 0,1 1 0,-1-1 0,1 0 0,-1 1 0,1-1 0,-1 0 0,0 0 0,1 1 0,-1-1 0,1 0 0,-1 0 0,1 0 0,-1 0 0,1 1 0,0-1 0,-1 0 0,1 0 0,-1 0 0,1 0 0,-1 0 0,1 0 0,-1 0 0,1-1 0,-1 1 0,1 0 0,-1 0 0,1 0 0,-1 0 0,1-1 0,-1 1 0,1 0 0,-1-1 0,1 1 0,-1 0 0,0-1 0,1 1 0,-1 0 0,1-1 0,-1 1 0,0-1 0,1 1 0,-1-1 0,23-30 0,-21 27 0,161-280 0,-49 79 0,-63 119 0,4 3 0,68-78 0,-82 115 0,2 1 0,2 2 0,1 2 0,76-50 0,107-70-1365,-207 143-5461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4-03T02:15:13.431"/>
    </inkml:context>
    <inkml:brush xml:id="br0">
      <inkml:brushProperty name="width" value="0.05" units="cm"/>
      <inkml:brushProperty name="height" value="0.05" units="cm"/>
      <inkml:brushProperty name="color" value="#FF0066"/>
    </inkml:brush>
  </inkml:definitions>
  <inkml:trace contextRef="#ctx0" brushRef="#br0">0 1 24575,'0'0'-8191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4-03T01:51:36.428"/>
    </inkml:context>
    <inkml:brush xml:id="br0">
      <inkml:brushProperty name="width" value="0.05" units="cm"/>
      <inkml:brushProperty name="height" value="0.05" units="cm"/>
      <inkml:brushProperty name="color" value="#FF0066"/>
    </inkml:brush>
  </inkml:definitions>
  <inkml:trace contextRef="#ctx0" brushRef="#br0">415 76 24575,'-1'-3'0,"1"0"0,-1 0 0,1 0 0,-1 0 0,0 1 0,0-1 0,-1 0 0,1 0 0,0 1 0,-1-1 0,0 0 0,1 1 0,-1 0 0,0-1 0,-1 1 0,1 0 0,0 0 0,0 0 0,-1 0 0,1 1 0,-1-1 0,0 1 0,1-1 0,-1 1 0,0 0 0,0 0 0,0 0 0,-6 0 0,-5-3 0,-1 1 0,0 1 0,0 0 0,-20 1 0,-6 0 0,15 0 0,1 2 0,-35 3 0,57-3 0,-1 1 0,0-1 0,1 1 0,-1 0 0,1 0 0,0 1 0,0-1 0,-1 0 0,2 1 0,-1 0 0,0 0 0,0 0 0,1 0 0,0 0 0,-1 0 0,1 1 0,0-1 0,1 1 0,-1-1 0,1 1 0,0 0 0,-1 0 0,0 6 0,-1 4 0,0 1 0,1-1 0,0 1 0,1-1 0,1 18 0,1-29 0,0 1 0,-1-1 0,1 1 0,0-1 0,1 1 0,-1-1 0,1 0 0,-1 1 0,1-1 0,0 0 0,0 0 0,0 0 0,1 0 0,-1-1 0,1 1 0,-1-1 0,1 1 0,5 2 0,6 4 0,1 0 0,29 12 0,5 4 0,-12-1 0,-16-12 0,-1 0 0,-1 2 0,0 0 0,-1 1 0,17 19 0,-32-29 0,0 0 0,-1 1 0,1-1 0,-1 1 0,0 0 0,-1 0 0,1 0 0,-1 0 0,0 0 0,-1 0 0,1 0 0,-2 9 0,1-2 0,-1 0 0,0-1 0,-1 1 0,0 0 0,-5 12 0,2-15 0,0 0 0,0 0 0,-1-1 0,0 1 0,-1-1 0,0-1 0,-1 1 0,1-1 0,-2 0 0,1-1 0,-1 0 0,0 0 0,0-1 0,-1 0 0,0-1 0,-20 8 0,25-10 0,-1-1 0,0 0 0,-1 0 0,1 0 0,0-1 0,0 0 0,-1 0 0,1-1 0,-1 0 0,1 0 0,0 0 0,-1-1 0,1 1 0,0-2 0,-1 1 0,1-1 0,0 0 0,0 0 0,0-1 0,0 1 0,1-1 0,-1-1 0,1 1 0,0-1 0,-1 0 0,2 0 0,-1 0 0,0-1 0,1 0 0,-6-7 0,5 4-170,1 0-1,-1 0 0,1 0 1,1-1-1,0 1 0,0-1 1,-3-17-1,2 4-6655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4-03T01:51:39.062"/>
    </inkml:context>
    <inkml:brush xml:id="br0">
      <inkml:brushProperty name="width" value="0.05" units="cm"/>
      <inkml:brushProperty name="height" value="0.05" units="cm"/>
      <inkml:brushProperty name="color" value="#FF0066"/>
    </inkml:brush>
  </inkml:definitions>
  <inkml:trace contextRef="#ctx0" brushRef="#br0">1 105 24575,'0'-4'0,"0"0"0,0 0 0,1 0 0,-1 0 0,1 1 0,0-1 0,0 0 0,0 0 0,1 1 0,-1-1 0,1 1 0,0-1 0,0 1 0,0-1 0,0 1 0,1 0 0,-1 0 0,1 0 0,0 1 0,0-1 0,0 1 0,0-1 0,0 1 0,1 0 0,-1 0 0,1 1 0,-1-1 0,1 1 0,0-1 0,-1 1 0,1 0 0,0 0 0,0 1 0,0-1 0,0 1 0,0 0 0,-1 0 0,9 1 0,-9 0 0,0-1 0,0 0 0,-1 1 0,1 0 0,0 0 0,0 0 0,0 0 0,-1 0 0,1 0 0,-1 1 0,1-1 0,-1 1 0,1 0 0,-1 0 0,0 0 0,0 0 0,0 0 0,0 0 0,0 0 0,-1 1 0,1-1 0,-1 1 0,1-1 0,-1 1 0,0 0 0,0-1 0,1 6 0,3 9 0,-1 0 0,-1 1 0,1 29 0,1-3 0,2-16 0,-3-27 0,-3-17 0,8-82 0,-7 89 0,-1-1 0,1 1 0,1 0 0,0 1 0,0-1 0,1 0 0,0 1 0,8-12 0,-10 17-4,-1 1-1,1-1 1,0 1-1,0 0 1,0 0-1,1 0 1,-1 0 0,0 0-1,1 1 1,0-1-1,-1 1 1,1-1-1,0 1 1,-1 0-1,1 0 1,0 0-1,6-1 1,-7 3 15,0-1 0,1 0 0,-1 0 0,1 1 0,-1 0 1,0-1-1,1 1 0,-1 0 0,0 0 0,0 0 0,0 0 0,0 1 0,0-1 1,0 1-1,0-1 0,0 1 0,2 2 0,2 3-135,-1-1 0,0 1 1,-1 0-1,0 1 0,0-1 0,0 1 1,-1 0-1,0 0 0,-1 0 0,1 0 1,0 10-1,-1-1-6702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4-03T01:51:53.458"/>
    </inkml:context>
    <inkml:brush xml:id="br0">
      <inkml:brushProperty name="width" value="0.05" units="cm"/>
      <inkml:brushProperty name="height" value="0.05" units="cm"/>
      <inkml:brushProperty name="color" value="#FF0066"/>
    </inkml:brush>
  </inkml:definitions>
  <inkml:trace contextRef="#ctx0" brushRef="#br0">8258 9 24575,'0'0'0,"0"-1"0,0 1 0,-1-1 0,1 1 0,0-1 0,0 1 0,-1-1 0,1 1 0,0 0 0,-1-1 0,1 1 0,0-1 0,-1 1 0,1 0 0,-1 0 0,1-1 0,0 1 0,-1 0 0,1 0 0,-1-1 0,1 1 0,-1 0 0,1 0 0,-1 0 0,1 0 0,-1 0 0,1 0 0,-1-1 0,1 1 0,-1 1 0,1-1 0,-1 0 0,1 0 0,-1 0 0,1 0 0,-1 0 0,1 0 0,-1 0 0,1 1 0,-1-1 0,-23 7 0,-186 102 0,162-79 0,-2-3 0,-1-2 0,-1-2 0,-105 31 0,122-49 0,0-2 0,0-1 0,0-1 0,-38-5 0,-7 1 0,-2024-1 0,1119 6 0,-2142-2 0,2989 3 0,-270 41 0,333-34 0,45-7 0,0 1 0,-52 16 0,9-1 0,50-14 0,-1 1 0,-43 19 0,63-23 0,1 0 0,0 0 0,0 0 0,0 1 0,1-1 0,-1 1 0,0 0 0,1 0 0,0 0 0,0 0 0,0 0 0,0 0 0,0 1 0,0-1 0,1 1 0,0-1 0,0 1 0,0-1 0,0 1 0,0 0 0,1 4 0,-2 11 0,2 0 0,0 0 0,3 20 0,-1-5 0,-1-7 0,0-1 0,2 1 0,1-1 0,1 0 0,12 37 0,-14-54 0,4 11 0,0-1 0,1 1 0,1-1 0,19 28 0,-180-244 0,69 84 0,82 113 0,1-1 0,-1 0 0,0 1 0,1-1 0,-1 0 0,1 1 0,-1-1 0,1 0 0,0 0 0,-1 0 0,1 1 0,0-1 0,0 0 0,-1 0 0,1 0 0,0 0 0,0 1 0,0-1 0,0 0 0,0 0 0,0 0 0,0 0 0,1 0 0,-1 0 0,0 1 0,0-1 0,1 0 0,-1 0 0,1-1 0,0 1 0,1 0 0,-1-1 0,1 1 0,0 0 0,-1 0 0,1 1 0,0-1 0,-1 0 0,1 1 0,0-1 0,0 1 0,0-1 0,2 1 0,70-1 0,-65 1 0,46 3 0,-3 0 0,0-2 0,74-9 0,-94-1 0,-28 7 0,1 0 0,-1 1 0,1-1 0,0 1 0,-1 0 0,1 1 0,8-1 0,-13 1 0,1 0 0,0 0 0,-1 1 0,1-1 0,-1 0 0,1 1 0,-1-1 0,1 1 0,-1-1 0,1 1 0,-1-1 0,0 1 0,1-1 0,-1 1 0,1-1 0,-1 1 0,0-1 0,0 1 0,1 0 0,-1-1 0,0 1 0,0-1 0,0 1 0,0 0 0,1-1 0,-1 1 0,0 0 0,0-1 0,0 1 0,-1 0 0,1-1 0,0 1 0,0 0 0,0-1 0,0 1 0,-1-1 0,1 1 0,0 0 0,0-1 0,-1 1 0,1-1 0,0 1 0,-1-1 0,1 1 0,-1 0 0,-16 28 0,-15 17 0,0-1 0,1 2 0,-42 89 0,29-43-1365,38-77-5461</inkml:trace>
</inkml:ink>
</file>

<file path=ppt/ink/ink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4-03T01:51:59.335"/>
    </inkml:context>
    <inkml:brush xml:id="br0">
      <inkml:brushProperty name="width" value="0.05" units="cm"/>
      <inkml:brushProperty name="height" value="0.05" units="cm"/>
      <inkml:brushProperty name="color" value="#FF0066"/>
    </inkml:brush>
  </inkml:definitions>
  <inkml:trace contextRef="#ctx0" brushRef="#br0">9423 0 24575,'-2'58'0,"-2"0"0,-3-1 0,-3 1 0,-2-2 0,-25 72 0,-8-5 0,-74 140 0,62-149 0,-4-3 0,-6-3 0,-4-2 0,-5-4 0,-4-3 0,-5-4 0,-146 128 0,210-205 0,-514 412 0,401-333 0,-5-6 0,-172 84 0,-427 147 0,194-92 0,304-122 0,-1544 662 0,1238-591 0,-11-36 0,-494 147 0,682-183 0,-187 89 0,455-158 0,49-17 0,2 1 0,-61 37 0,92-48 0,1 1 0,1 1 0,0 0 0,1 1 0,1 1 0,0 0 0,1 1 0,-24 35 0,29-32 0,0 0 0,-7 24 0,-3 4 0,-70 162 0,77-165 0,10-35 0,0 0 0,0 0 0,-1-1 0,0 1 0,0-1 0,-1 0 0,0 0 0,0 0 0,-9 11 0,12-18 0,0 0 0,0-1 0,-1 1 0,1 0 0,0 0 0,0-1 0,0 1 0,-1 0 0,1-1 0,0 1 0,-1-1 0,1 0 0,0 1 0,-1-1 0,1 0 0,0 0 0,-1 0 0,1 0 0,-1 0 0,1 0 0,0 0 0,-1-1 0,-1 1 0,-1-2 0,0 1 0,1-1 0,-1 0 0,0 0 0,0 0 0,1-1 0,-6-4 0,-4-5 0,2 0 0,-19-24 0,-2-10 0,-37-73 0,39 66 0,30 52 0,-1 1 0,1-1 0,0 0 0,-1 0 0,1 1 0,0-1 0,-1 0 0,1 0 0,0 1 0,0-1 0,-1 0 0,1 0 0,0 0 0,0 1 0,0-1 0,0 0 0,0 0 0,0 0 0,1 1 0,-1-1 0,0 0 0,0 0 0,0 1 0,1-1 0,-1 0 0,0 0 0,2 0 0,20-10 0,41 8 0,-53 4 0,149-2 0,138 6 0,-295-5 0,-1-1 0,1 1 0,-1 0 0,1 0 0,-1 1 0,1-1 0,-1 0 0,1 0 0,-1 1 0,1-1 0,-1 1 0,1 0 0,-1-1 0,0 1 0,1 0 0,-1 0 0,0-1 0,1 1 0,-1 0 0,0 0 0,0 1 0,0-1 0,0 0 0,0 0 0,1 2 0,-2-1 0,0 0 0,0 0 0,0 0 0,0 0 0,0 0 0,0 0 0,-1 0 0,1-1 0,0 1 0,-1 0 0,0 0 0,1 0 0,-1 0 0,0-1 0,0 1 0,0 0 0,-2 1 0,-7 11 0,-2 0 0,0-1 0,-18 17 0,23-24 0,-28 25 0,-1-2 0,-2-1 0,-1-2 0,-54 28 0,79-46-1365,3 0-5461</inkml:trace>
</inkml:ink>
</file>

<file path=ppt/ink/ink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4-03T01:52:12.225"/>
    </inkml:context>
    <inkml:brush xml:id="br0">
      <inkml:brushProperty name="width" value="0.05" units="cm"/>
      <inkml:brushProperty name="height" value="0.05" units="cm"/>
      <inkml:brushProperty name="color" value="#FF0066"/>
    </inkml:brush>
  </inkml:definitions>
  <inkml:trace contextRef="#ctx0" brushRef="#br0">3 1900 24575,'-3'-169'0,"10"-222"0,-2 350 0,1-1 0,2 1 0,2 1 0,2-1 0,1 2 0,2 0 0,2 0 0,1 2 0,2 0 0,2 1 0,1 1 0,2 1 0,1 1 0,2 2 0,1 1 0,1 1 0,1 1 0,2 2 0,1 1 0,0 1 0,45-21 0,578-255 0,-459 226 0,295-69 0,-401 124 0,1 5 0,113-3 0,190 24 0,-347-3 0,0 4 0,0 1 0,-1 2 0,0 2 0,-1 3 0,-1 1 0,0 3 0,-2 1 0,0 3 0,80 57 0,239 197 0,-280-205 0,-5 3 0,84 104 0,584 864 0,-443-565 0,-224-339 0,92 229 0,-139-279 0,-4 2 0,17 103 0,15 193 0,-5-30 0,36 160 0,-33 7 0,-56-468 0,3-1 0,2 1 0,3-1 0,25 85 0,43 153 0,-57-199 0,46 129 0,134 334 0,-195-539 0,-1 1 0,-1 0 0,-1 0 0,-1 1 0,0 36 0,0-21 0,-1-23 0,2 0 0,0 0 0,0 0 0,1 0 0,11 22 0,6 22 0,-14-36 0,39 164 0,-36-139 0,22 60 0,1 7 0,-23-69 0,2-1 0,2 0 0,1-1 0,26 48 0,-29-67 0,-1 0 0,-1 1 0,-1 0 0,-1 1 0,-1 0 0,5 38 0,-12-62 0,0-1 0,0 0 0,1 0 0,-1 0 0,0 0 0,0 0 0,0 1 0,0-1 0,0 0 0,0 0 0,0 0 0,0 0 0,0 1 0,0-1 0,0 0 0,0 0 0,0 0 0,0 0 0,0 1 0,0-1 0,0 0 0,0 0 0,0 0 0,0 0 0,0 1 0,0-1 0,0 0 0,0 0 0,0 0 0,0 0 0,0 1 0,0-1 0,0 0 0,-1 0 0,1 0 0,0 0 0,0 0 0,0 0 0,0 1 0,0-1 0,0 0 0,-1 0 0,1 0 0,0 0 0,0 0 0,0 0 0,0 0 0,-1 0 0,1 0 0,0 0 0,0 0 0,0 0 0,0 0 0,-1 0 0,1 0 0,0 0 0,0 0 0,0 0 0,0 0 0,-1 0 0,1 0 0,0 0 0,0 0 0,0 0 0,-1 0 0,-13-14 0,-13-23 0,-193-369 0,161 297 0,37 72 0,1-2 0,3 0 0,-18-53 0,26 68 0,8 20 0,-1-1 0,1 0 0,0 1 0,1-1 0,-1 0 0,1 0 0,0 0 0,0 0 0,0 0 0,1 0 0,0-9 0,4 11 0,-1 0 0,1 0 0,0 1 0,0-1 0,1 1 0,-1 0 0,0 0 0,1 0 0,-1 0 0,1 1 0,9-2 0,3-2 0,215-66 0,-217 66 0,0 1 0,1 0 0,-1 2 0,1-1 0,-1 2 0,32 1 0,-46 0 0,1 1 0,-1 0 0,1-1 0,-1 1 0,0 0 0,0 0 0,0 0 0,1 0 0,-1 0 0,0 1 0,0-1 0,0 0 0,-1 0 0,1 1 0,0-1 0,0 0 0,-1 1 0,1-1 0,0 1 0,-1-1 0,0 1 0,1-1 0,-1 1 0,0-1 0,0 1 0,0-1 0,0 3 0,0 52 0,-1-43 0,2 170 0,-5 100 0,-15-161 0,1-17 0,5-33-1365,11-57-5461</inkml:trace>
</inkml:ink>
</file>

<file path=ppt/ink/ink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4-03T01:57:49.326"/>
    </inkml:context>
    <inkml:brush xml:id="br0">
      <inkml:brushProperty name="width" value="0.05" units="cm"/>
      <inkml:brushProperty name="height" value="0.05" units="cm"/>
      <inkml:brushProperty name="color" value="#FF0066"/>
    </inkml:brush>
  </inkml:definitions>
  <inkml:trace contextRef="#ctx0" brushRef="#br0">0 1 24575</inkml:trace>
</inkml:ink>
</file>

<file path=ppt/ink/ink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4-03T02:03:12.875"/>
    </inkml:context>
    <inkml:brush xml:id="br0">
      <inkml:brushProperty name="width" value="0.05" units="cm"/>
      <inkml:brushProperty name="height" value="0.05" units="cm"/>
      <inkml:brushProperty name="color" value="#FF0066"/>
    </inkml:brush>
  </inkml:definitions>
  <inkml:trace contextRef="#ctx0" brushRef="#br0">19 0 24575,'-3'0'0,"-1"6"0,0 12 0,1 8 0,1 9 0,0 11 0,2 7 0,-1 3 0,1 5 0,0-2 0,1-2 0,-1-4 0,0-9 0,0-8 0,0-4 0,0-5 0,3-1 0,1-4-8191</inkml:trace>
</inkml:ink>
</file>

<file path=ppt/ink/ink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4-03T02:03:15.482"/>
    </inkml:context>
    <inkml:brush xml:id="br0">
      <inkml:brushProperty name="width" value="0.05" units="cm"/>
      <inkml:brushProperty name="height" value="0.05" units="cm"/>
      <inkml:brushProperty name="color" value="#FF0066"/>
    </inkml:brush>
  </inkml:definitions>
  <inkml:trace contextRef="#ctx0" brushRef="#br0">283 0 24575,'-4'2'0,"-1"0"0,0 0 0,1 0 0,-1 0 0,1 1 0,-1 0 0,1 0 0,0 0 0,-5 6 0,-14 8 0,-34 12 0,-34 21 0,85-47 0,1 1 0,-1 0 0,1 0 0,0 1 0,0-1 0,1 1 0,0 0 0,0 1 0,0-1 0,0 1 0,1-1 0,-4 8 0,7-11 0,0 1 0,-1-1 0,1 1 0,0-1 0,0 0 0,0 1 0,1-1 0,-1 1 0,1-1 0,-1 0 0,1 1 0,0-1 0,0 0 0,0 0 0,0 1 0,0-1 0,0 0 0,0 0 0,1 0 0,-1 0 0,1 0 0,0-1 0,0 1 0,-1 0 0,1-1 0,0 0 0,0 1 0,0-1 0,1 0 0,3 2 0,11 6 0,0 0 0,34 10 0,-37-14 0,36 16 0,-1 2 0,-1 3 0,-2 1 0,0 3 0,54 46 0,-73-51-1365,-17-13-5461</inkml:trace>
</inkml:ink>
</file>

<file path=ppt/ink/ink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4-05T00:35:54.105"/>
    </inkml:context>
    <inkml:brush xml:id="br0">
      <inkml:brushProperty name="width" value="0.05" units="cm"/>
      <inkml:brushProperty name="height" value="0.05" units="cm"/>
      <inkml:brushProperty name="color" value="#FF0066"/>
    </inkml:brush>
  </inkml:definitions>
  <inkml:trace contextRef="#ctx0" brushRef="#br0">0 226 24575,'3'25'0,"1"-1"0,1 0 0,2 0 0,0 0 0,1-1 0,1 0 0,21 36 0,-30-57 0,1-1 0,-1 0 0,1 1 0,-1-1 0,1 1 0,-1-1 0,1 0 0,0 0 0,-1 1 0,1-1 0,0 0 0,0 0 0,0 0 0,0 0 0,0 0 0,0 0 0,0 0 0,1 0 0,-1 0 0,0-1 0,0 1 0,1 0 0,-1-1 0,1 1 0,-1-1 0,3 1 0,-2-3 0,1 0 0,-1 1 0,0-1 0,0-1 0,0 1 0,0 0 0,0 0 0,0-1 0,0 1 0,-1-1 0,0 0 0,1 1 0,1-6 0,123-286 0,-69 165-1365,-51 110-5461</inkml:trace>
</inkml:ink>
</file>

<file path=ppt/ink/ink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4-05T00:35:56.155"/>
    </inkml:context>
    <inkml:brush xml:id="br0">
      <inkml:brushProperty name="width" value="0.05" units="cm"/>
      <inkml:brushProperty name="height" value="0.05" units="cm"/>
      <inkml:brushProperty name="color" value="#FF0066"/>
    </inkml:brush>
  </inkml:definitions>
  <inkml:trace contextRef="#ctx0" brushRef="#br0">1 498 24575,'0'14'0,"0"0"0,2-1 0,-1 1 0,2-1 0,0 1 0,0-1 0,2 0 0,-1 0 0,2 0 0,8 15 0,-14-28 0,1 1 0,-1 0 0,1 0 0,0-1 0,-1 1 0,1-1 0,0 1 0,0-1 0,-1 1 0,1-1 0,0 1 0,0-1 0,0 1 0,0-1 0,0 0 0,-1 0 0,1 1 0,0-1 0,0 0 0,0 0 0,0 0 0,0 0 0,0 0 0,0 0 0,0 0 0,0 0 0,0-1 0,0 1 0,-1 0 0,1 0 0,0-1 0,0 1 0,0-1 0,0 1 0,-1-1 0,1 1 0,0-1 0,0 1 0,-1-1 0,1 0 0,0 1 0,-1-1 0,1 0 0,-1 1 0,1-1 0,-1 0 0,1 0 0,0-1 0,27-48 0,-25 44 0,86-213 0,-23 53 0,-37 101-14,26-66-1337,-49 113-5475</inkml:trace>
</inkml:ink>
</file>

<file path=ppt/ink/ink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4-05T00:35:58.087"/>
    </inkml:context>
    <inkml:brush xml:id="br0">
      <inkml:brushProperty name="width" value="0.05" units="cm"/>
      <inkml:brushProperty name="height" value="0.05" units="cm"/>
      <inkml:brushProperty name="color" value="#FF0066"/>
    </inkml:brush>
  </inkml:definitions>
  <inkml:trace contextRef="#ctx0" brushRef="#br0">0 648 24575,'2'0'0,"1"0"0,-1 1 0,0-1 0,0 1 0,0 0 0,0 0 0,0 0 0,0 0 0,0 0 0,-1 0 0,1 0 0,0 1 0,-1-1 0,1 1 0,0-1 0,-1 1 0,3 3 0,22 36 0,-18-28 0,20 35 0,-17-27 0,29 39 0,-39-59 0,-1-1 0,1 1 0,-1 0 0,1 0 0,0 0 0,-1-1 0,1 1 0,0 0 0,0-1 0,-1 1 0,1-1 0,0 1 0,0-1 0,0 1 0,0-1 0,0 1 0,0-1 0,0 0 0,0 0 0,0 1 0,-1-1 0,1 0 0,0 0 0,0 0 0,0 0 0,2 0 0,-1-1 0,-1 0 0,0 0 0,1 0 0,-1 0 0,0 0 0,0 0 0,1 0 0,-1 0 0,0-1 0,0 1 0,0 0 0,-1-1 0,1 1 0,0-1 0,0-1 0,5-10 0,-2 0 0,0-1 0,3-15 0,-5 18 0,24-86 0,3 1 0,4 1 0,73-144 0,-90 209-119,94-161-1127,-99 176-5580</inkml:trace>
</inkml:ink>
</file>

<file path=ppt/ink/ink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4-05T00:38:23.953"/>
    </inkml:context>
    <inkml:brush xml:id="br0">
      <inkml:brushProperty name="width" value="0.05" units="cm"/>
      <inkml:brushProperty name="height" value="0.05" units="cm"/>
      <inkml:brushProperty name="color" value="#FF0066"/>
    </inkml:brush>
  </inkml:definitions>
  <inkml:trace contextRef="#ctx0" brushRef="#br0">1785 2615 24575,'-90'-5'0,"1"-4"0,-125-28 0,121 19 0,-289-61 0,252 51 0,69 17 0,0-3 0,-80-30 0,126 36 0,0 1 0,0-2 0,1 0 0,0-1 0,1-1 0,0 0 0,1 0 0,-16-19 0,-79-113 0,97 129 0,-25-38 0,2-1 0,2-2 0,3-1 0,2-1 0,3-1 0,2-1 0,3-1 0,3 0 0,2-2 0,3 1 0,-3-65 0,11 35 0,4 1 0,4 0 0,4 0 0,25-107 0,-20 139 0,2 1 0,3 0 0,2 1 0,3 1 0,2 2 0,2 0 0,48-64 0,-75 113 0,0 0 0,1 0 0,0 1 0,-1-1 0,1 1 0,1-1 0,-1 1 0,0 0 0,1 0 0,-1 0 0,1 1 0,0-1 0,0 1 0,0 0 0,0 0 0,1 0 0,-1 1 0,0-1 0,1 1 0,-1 0 0,1 0 0,0 1 0,7-1 0,74-3 0,142-24 0,85-38 0,7 0 0,-146 39 0,0 8 0,215 3 0,300 19 0,-620 2 0,-1 2 0,0 3 0,88 26 0,192 75 0,-338-108 0,53 22 0,-1 2 0,-1 4 0,91 59 0,-125-68 0,0 1 0,-1 1 0,-2 1 0,0 2 0,-2 0 0,-1 2 0,21 37 0,-25-37 0,-1 1 0,-2 1 0,-1 0 0,9 35 0,27 132 0,-48-192 0,13 74 0,-5 1 0,-2 0 0,-5 0 0,-9 108 0,4-161 0,-2 1 0,0-1 0,-2 0 0,-1-1 0,-1 0 0,-15 31 0,-88 149 0,87-165 0,10-18 0,-1-1 0,-1 0 0,-2-1 0,0-1 0,-1-1 0,-1-1 0,-40 29 0,-12-1 0,-92 46 0,118-69 0,26-13 0,0 0 0,0-2 0,0-1 0,-1-1 0,-1 0 0,1-2 0,-1 0 0,0-2 0,-38 1 0,-429 11 0,425-15 0,0 2 0,-118 21 0,-218 70 0,369-85 0,-117 35 0,131-37 0,1 0 0,0 0 0,1 1 0,-30 18 0,33-18-1365,2-2-5461</inkml:trace>
</inkml:ink>
</file>

<file path=ppt/ink/ink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4-05T00:38:26.174"/>
    </inkml:context>
    <inkml:brush xml:id="br0">
      <inkml:brushProperty name="width" value="0.05" units="cm"/>
      <inkml:brushProperty name="height" value="0.05" units="cm"/>
      <inkml:brushProperty name="color" value="#FF0066"/>
    </inkml:brush>
  </inkml:definitions>
  <inkml:trace contextRef="#ctx0" brushRef="#br0">1 722 24575,'46'50'0,"-2"3"0,66 100 0,-79-107 0,-23-33 0,-1-1 0,0 1 0,8 24 0,-15-37 0,0 1 0,0-1 0,0 0 0,0 1 0,0-1 0,0 1 0,1-1 0,-1 0 0,0 1 0,0-1 0,0 1 0,1-1 0,-1 0 0,0 1 0,1-1 0,-1 0 0,0 1 0,1-1 0,-1 0 0,0 0 0,1 1 0,-1-1 0,0 0 0,1 0 0,-1 0 0,1 1 0,-1-1 0,0 0 0,1 0 0,-1 0 0,1 0 0,-1 0 0,1 0 0,-1 0 0,0 0 0,1 0 0,-1 0 0,1 0 0,-1 0 0,1 0 0,-1 0 0,0-1 0,1 1 0,-1 0 0,1 0 0,-1 0 0,0-1 0,1 1 0,-1 0 0,0 0 0,1-1 0,-1 1 0,0 0 0,1-1 0,-1 1 0,0 0 0,0-1 0,1 1 0,-1-1 0,0 1 0,0 0 0,0-1 0,0 1 0,1-1 0,-1 1 0,0-1 0,18-35 0,-16 31 0,17-42 0,-2-1 0,20-97 0,2-107 0,-11 65 0,-13 76-27,-10 65-308,2 1 1,2 0-1,18-56 1,-15 71-6492</inkml:trace>
</inkml:ink>
</file>

<file path=ppt/ink/ink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4-05T00:38:29.560"/>
    </inkml:context>
    <inkml:brush xml:id="br0">
      <inkml:brushProperty name="width" value="0.05" units="cm"/>
      <inkml:brushProperty name="height" value="0.05" units="cm"/>
      <inkml:brushProperty name="color" value="#FF0066"/>
    </inkml:brush>
  </inkml:definitions>
  <inkml:trace contextRef="#ctx0" brushRef="#br0">1 2 24575,'176'-2'0,"185"5"0,-164 13 0,128 4 0,699-21 0,-984 3 0,78 15 0,-76-10 0,72 4 0,-59-11 0,0 3 0,84 15 0,-95-11 0,80 2 0,-75-7 0,53 9 0,3 3 0,0-5 0,212-10 0,-144-12 0,198-39 0,-326 46 0,0 2 0,47 3 0,32-3 0,-19-1 0,-64 4 0,1-2 0,0-1 0,75-19 0,-101 19-227,1 1-1,0 1 1,-1 0-1,1 1 1,22 1-1,-24 1-6598</inkml:trace>
</inkml:ink>
</file>

<file path=ppt/ink/ink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4-03T02:59:22.930"/>
    </inkml:context>
    <inkml:brush xml:id="br0">
      <inkml:brushProperty name="width" value="0.05" units="cm"/>
      <inkml:brushProperty name="height" value="0.05" units="cm"/>
      <inkml:brushProperty name="color" value="#FF0066"/>
    </inkml:brush>
  </inkml:definitions>
  <inkml:trace contextRef="#ctx0" brushRef="#br0">595 1174 24575,'-42'1'0,"0"-1"0,-77-7 0,104 4 0,0 0 0,0-1 0,0-1 0,0 0 0,0-1 0,1 0 0,0-1 0,-19-13 0,2-1 0,0-1 0,-51-50 0,74 64 0,0-1 0,1-1 0,0 1 0,0-1 0,1-1 0,0 1 0,1-1 0,0 0 0,1 0 0,0-1 0,0 1 0,2-1 0,-3-14 0,1-10 0,-5-32 0,4 0 0,4-116 0,3 164 0,0 1 0,1 0 0,1 0 0,1 0 0,0 0 0,2 1 0,0 0 0,1 0 0,1 0 0,0 1 0,1 1 0,1 0 0,1 0 0,16-17 0,-12 17 0,0 0 0,1 0 0,1 2 0,0 0 0,1 1 0,0 1 0,1 1 0,1 0 0,-1 2 0,2 0 0,-1 2 0,1 0 0,0 1 0,41-4 0,-55 9 0,63-9 0,-1 4 0,1 3 0,114 9 0,-156-2 0,-1 3 0,0 0 0,-1 1 0,1 2 0,44 23 0,-56-24 0,1 0 0,-2 1 0,1 0 0,-1 2 0,-1-1 0,0 2 0,-1 0 0,0 1 0,21 29 0,-16-8 0,-1 0 0,17 53 0,-11-29 0,-16-41 0,0 0 0,-1 1 0,-1 0 0,-1 0 0,-1 0 0,0 1 0,-1-1 0,-2 1 0,0 0 0,-1-1 0,0 1 0,-2-1 0,0 0 0,-2 0 0,0 0 0,-1 0 0,0 0 0,-2-1 0,0-1 0,-1 1 0,-1-1 0,-1-1 0,0 0 0,-1 0 0,-16 15 0,10-13 0,-2-2 0,0 0 0,-1-1 0,0-1 0,-28 13 0,-121 47 0,141-63 0,0-2 0,0-1 0,-1-1 0,0-1 0,-46 2 0,64-7-227,0 0-1,0 1 1,0 0-1,0 1 1,-15 6-1,5 1-6598</inkml:trace>
</inkml:ink>
</file>

<file path=ppt/ink/ink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4-03T02:59:27.014"/>
    </inkml:context>
    <inkml:brush xml:id="br0">
      <inkml:brushProperty name="width" value="0.05" units="cm"/>
      <inkml:brushProperty name="height" value="0.05" units="cm"/>
      <inkml:brushProperty name="color" value="#FF0066"/>
    </inkml:brush>
  </inkml:definitions>
  <inkml:trace contextRef="#ctx0" brushRef="#br0">436 956 24575,'-12'-9'0,"0"0"0,0 1 0,-1 0 0,0 1 0,-1 0 0,0 1 0,-18-6 0,15 7 0,1-1 0,0-1 0,1-1 0,0 0 0,-20-15 0,21 10 0,-1-1 0,2-1 0,0 0 0,0-1 0,2 0 0,0-1 0,1-1 0,-12-26 0,4 1 0,2-1 0,-15-69 0,27 97 0,1 0 0,1-1 0,0 1 0,1-1 0,1 0 0,1 1 0,0-1 0,1 1 0,7-29 0,-7 38 0,0 0 0,1 0 0,0 1 0,0-1 0,0 1 0,1-1 0,0 1 0,1 0 0,-1 0 0,1 1 0,0 0 0,0-1 0,1 2 0,0-1 0,0 1 0,0 0 0,0 0 0,0 0 0,1 1 0,0 0 0,0 0 0,0 1 0,0 0 0,9-2 0,233-67 0,-27 6 0,-204 61 0,1 0 0,0 2 0,1 0 0,-1 1 0,0 1 0,1 1 0,-1 0 0,0 2 0,23 5 0,-33-5 0,-1 0 0,1 0 0,-1 0 0,0 1 0,0 0 0,-1 1 0,1 0 0,-1 0 0,0 1 0,0-1 0,-1 1 0,0 1 0,0-1 0,0 1 0,-1 0 0,0 1 0,0-1 0,-1 1 0,0 0 0,0 0 0,-1 0 0,3 10 0,1 17 0,-1 1 0,-2 0 0,-1 0 0,-2 0 0,-5 52 0,2-1 0,1-80 0,0 0 0,-1-1 0,0 0 0,1 1 0,-2-1 0,1 0 0,-1 0 0,0 0 0,0 0 0,-1-1 0,0 1 0,0-1 0,0 0 0,-6 5 0,-12 13 0,-40 30 0,52-44 0,-4 2 0,-1 0 0,0-1 0,0 0 0,-1-1 0,0-1 0,-29 10 0,22-8 0,0 2 0,1 0 0,0 1 0,1 1 0,-33 30 0,-7 3 0,45-35-1365,4-1-5461</inkml:trace>
</inkml:ink>
</file>

<file path=ppt/ink/ink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4-03T02:59:32.517"/>
    </inkml:context>
    <inkml:brush xml:id="br0">
      <inkml:brushProperty name="width" value="0.05" units="cm"/>
      <inkml:brushProperty name="height" value="0.05" units="cm"/>
      <inkml:brushProperty name="color" value="#FF0066"/>
    </inkml:brush>
  </inkml:definitions>
  <inkml:trace contextRef="#ctx0" brushRef="#br0">488 832 24575,'-1'1'0,"0"0"0,0 0 0,1 0 0,-1 0 0,0 0 0,0 0 0,0 0 0,0 0 0,0 0 0,-1-1 0,1 1 0,0 0 0,0-1 0,0 1 0,-1-1 0,1 1 0,0-1 0,0 0 0,-1 1 0,1-1 0,0 0 0,-1 0 0,1 0 0,-3 0 0,-35 2 0,17-3 0,1 0 0,0-2 0,0 0 0,1-1 0,-1-2 0,1 0 0,0-1 0,0-1 0,1 0 0,0-2 0,-20-13 0,28 15 0,0 0 0,0 0 0,1-1 0,1-1 0,0 1 0,0-2 0,1 1 0,0-1 0,0 0 0,2-1 0,-1 0 0,1 0 0,1 0 0,0-1 0,1 0 0,1 0 0,0 0 0,-2-21 0,0-13 0,-2-16 0,3 0 0,4-64 0,0 121 0,1 0 0,1 0 0,-1 0 0,1 1 0,0-1 0,0 0 0,1 1 0,0 0 0,0-1 0,0 1 0,0 0 0,1 1 0,0-1 0,0 1 0,0-1 0,0 1 0,10-6 0,6-4 0,1 1 0,0 1 0,26-10 0,0-1 0,-25 13 0,0 1 0,1 0 0,0 2 0,1 1 0,-1 0 0,1 2 0,30-1 0,176 4 0,-107 4 0,-112-2 0,1 0 0,-1 1 0,0 0 0,0 0 0,0 1 0,0 1 0,0 0 0,-1 0 0,1 1 0,-1 1 0,0-1 0,-1 2 0,0-1 0,0 1 0,0 1 0,-1-1 0,0 2 0,0-1 0,12 18 0,0 5 0,0 0 0,-2 2 0,-2 0 0,23 64 0,-36-88 0,-1-1 0,0 1 0,0-1 0,-1 1 0,0 0 0,0 0 0,-1 0 0,0-1 0,-1 1 0,0 0 0,0 0 0,-1-1 0,0 1 0,-1-1 0,0 1 0,0-1 0,-5 9 0,0-3 0,-1 0 0,0-1 0,-1 1 0,0-2 0,-1 0 0,0 0 0,-1-1 0,-20 14 0,-24 6 0,10-8 0,14-3 0,-1-2 0,-1-1 0,-40 15 0,-6 1 0,51-20 0,-43 14 0,21-11-1365,30-8-5461</inkml:trace>
</inkml:ink>
</file>

<file path=ppt/ink/ink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4-03T02:59:37.684"/>
    </inkml:context>
    <inkml:brush xml:id="br0">
      <inkml:brushProperty name="width" value="0.05" units="cm"/>
      <inkml:brushProperty name="height" value="0.05" units="cm"/>
      <inkml:brushProperty name="color" value="#FF0066"/>
    </inkml:brush>
  </inkml:definitions>
  <inkml:trace contextRef="#ctx0" brushRef="#br0">1 0 24575,'3'28'0,"1"-1"0,2 1 0,0-1 0,2 0 0,1-1 0,24 50 0,-7-16 0,-26-59 0,0 0 0,0 0 0,0 0 0,1-1 0,-1 1 0,0 0 0,1 0 0,-1-1 0,0 1 0,1 0 0,-1 0 0,1-1 0,-1 1 0,1 0 0,0-1 0,-1 1 0,1-1 0,0 1 0,-1-1 0,1 1 0,0-1 0,0 1 0,-1-1 0,1 0 0,0 1 0,0-1 0,1 0 0,-1 0 0,0-1 0,0 1 0,0-1 0,0 1 0,0-1 0,0 0 0,0 1 0,0-1 0,0 0 0,0 0 0,0 0 0,-1 0 0,1 1 0,0-1 0,-1 0 0,1-1 0,0 0 0,25-59 0,-23 50 0,40-79-1365,-29 66-5461</inkml:trace>
</inkml:ink>
</file>

<file path=ppt/ink/ink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4-03T02:59:40.016"/>
    </inkml:context>
    <inkml:brush xml:id="br0">
      <inkml:brushProperty name="width" value="0.05" units="cm"/>
      <inkml:brushProperty name="height" value="0.05" units="cm"/>
      <inkml:brushProperty name="color" value="#FF0066"/>
    </inkml:brush>
  </inkml:definitions>
  <inkml:trace contextRef="#ctx0" brushRef="#br0">0 1 24575,'1'0'0,"0"0"0,-1 0 0,1 1 0,0-1 0,-1 0 0,1 1 0,0-1 0,-1 0 0,1 1 0,0-1 0,-1 1 0,1-1 0,-1 1 0,1-1 0,-1 1 0,1 0 0,-1-1 0,0 1 0,1-1 0,-1 1 0,0 0 0,1 0 0,-1-1 0,0 1 0,0 0 0,1-1 0,-1 3 0,4 25 0,-3-16 0,48 183 0,-49-194 0,0 1 0,0 0 0,0 0 0,0-1 0,1 1 0,-1 0 0,1 0 0,0-1 0,-1 1 0,1-1 0,0 1 0,0 0 0,0-1 0,0 0 0,0 1 0,0-1 0,0 0 0,1 1 0,-1-1 0,0 0 0,1 0 0,-1 0 0,1 0 0,-1 0 0,1 0 0,0-1 0,-1 1 0,1 0 0,0-1 0,-1 1 0,1-1 0,0 0 0,0 0 0,2 0 0,0-1 0,1 0 0,-1-1 0,0 1 0,0-1 0,0 0 0,0-1 0,-1 1 0,1 0 0,-1-1 0,1 0 0,-1 0 0,0 0 0,4-5 0,117-156-330,-100 129-705,-11 17-5791</inkml:trace>
</inkml:ink>
</file>

<file path=ppt/ink/ink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4-03T02:59:41.973"/>
    </inkml:context>
    <inkml:brush xml:id="br0">
      <inkml:brushProperty name="width" value="0.05" units="cm"/>
      <inkml:brushProperty name="height" value="0.05" units="cm"/>
      <inkml:brushProperty name="color" value="#FF0066"/>
    </inkml:brush>
  </inkml:definitions>
  <inkml:trace contextRef="#ctx0" brushRef="#br0">0 86 24575,'15'15'0,"-1"1"0,-1 1 0,0 0 0,-1 1 0,10 21 0,39 99 0,-38-81 0,-21-52 0,0 0 0,0-1 0,1 1 0,-1 0 0,1-1 0,5 7 0,-7-10 0,0-1 0,0 1 0,0 0 0,-1-1 0,1 1 0,0-1 0,0 1 0,0-1 0,0 0 0,0 1 0,0-1 0,0 0 0,0 0 0,0 0 0,0 1 0,0-1 0,0 0 0,0 0 0,0-1 0,0 1 0,0 0 0,0 0 0,0 0 0,0-1 0,0 1 0,0 0 0,0-1 0,0 1 0,0-1 0,-1 1 0,1-1 0,0 1 0,0-1 0,0 0 0,-1 1 0,1-1 0,0 0 0,-1 0 0,1 0 0,0 1 0,0-3 0,10-13 0,0-1 0,-1 0 0,0-1 0,-2-1 0,0 1 0,7-26 0,6-12 0,5-26 20,-21 64-251,0 0 0,1 0 0,0 1 1,2 0-1,18-31 0,-17 37-6595</inkml:trace>
</inkml:ink>
</file>

<file path=ppt/ink/ink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4-04T09:42:05.379"/>
    </inkml:context>
    <inkml:brush xml:id="br0">
      <inkml:brushProperty name="width" value="0.3" units="cm"/>
      <inkml:brushProperty name="height" value="0.6" units="cm"/>
      <inkml:brushProperty name="color" value="#00FDFF"/>
      <inkml:brushProperty name="tip" value="rectangle"/>
      <inkml:brushProperty name="rasterOp" value="maskPen"/>
      <inkml:brushProperty name="ignorePressure" value="1"/>
    </inkml:brush>
  </inkml:definitions>
  <inkml:trace contextRef="#ctx0" brushRef="#br0">0 1,'6'0,"6"0,6 0,6 0,6 0,0 0,-2 0,-2 0,-3 3,-2 1,-1 0,-2-1,3-1,0-1,1 0,-2-1,-3 0</inkml:trace>
</inkml:ink>
</file>

<file path=ppt/ink/ink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4-04T09:42:06.966"/>
    </inkml:context>
    <inkml:brush xml:id="br0">
      <inkml:brushProperty name="width" value="0.3" units="cm"/>
      <inkml:brushProperty name="height" value="0.6" units="cm"/>
      <inkml:brushProperty name="color" value="#00FDFF"/>
      <inkml:brushProperty name="tip" value="rectangle"/>
      <inkml:brushProperty name="rasterOp" value="maskPen"/>
      <inkml:brushProperty name="ignorePressure" value="1"/>
    </inkml:brush>
  </inkml:definitions>
  <inkml:trace contextRef="#ctx0" brushRef="#br0">1 33,'3'0,"7"0,5 0,6 0,3 0,0 0,-1 0,-1 0,1 0,1 0,1 0,4 0,-1-6,-2-2,-2 0,-2 2,-6 1</inkml:trace>
</inkml:ink>
</file>

<file path=ppt/ink/ink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4-04T09:42:08.747"/>
    </inkml:context>
    <inkml:brush xml:id="br0">
      <inkml:brushProperty name="width" value="0.3" units="cm"/>
      <inkml:brushProperty name="height" value="0.6" units="cm"/>
      <inkml:brushProperty name="color" value="#00FDFF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1,'3'0,"4"0,4 0,3 0,5 0,3 0,7 0,4 0,3 0,1 0,-2 0,-5 0,-3 0,-4 0,-3 0,-1 0,-2 0,-3 0</inkml:trace>
</inkml:ink>
</file>

<file path=ppt/ink/ink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4-04T09:42:10.404"/>
    </inkml:context>
    <inkml:brush xml:id="br0">
      <inkml:brushProperty name="width" value="0.3" units="cm"/>
      <inkml:brushProperty name="height" value="0.6" units="cm"/>
      <inkml:brushProperty name="color" value="#00FDFF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1,'418'0,"-402"0</inkml:trace>
</inkml:ink>
</file>

<file path=ppt/ink/ink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4-04T09:42:12.389"/>
    </inkml:context>
    <inkml:brush xml:id="br0">
      <inkml:brushProperty name="width" value="0.3" units="cm"/>
      <inkml:brushProperty name="height" value="0.6" units="cm"/>
      <inkml:brushProperty name="color" value="#00FDFF"/>
      <inkml:brushProperty name="tip" value="rectangle"/>
      <inkml:brushProperty name="rasterOp" value="maskPen"/>
      <inkml:brushProperty name="ignorePressure" value="1"/>
    </inkml:brush>
  </inkml:definitions>
  <inkml:trace contextRef="#ctx0" brushRef="#br0">0 19,'1'-1,"-1"0,1 0,0 0,-1 0,1 0,0 0,0 0,-1 0,1 1,0-1,0 0,0 0,0 1,0-1,0 1,0-1,0 1,0-1,0 1,0 0,0-1,1 1,-1 0,0 0,0 0,0 0,2 0,38-2,-36 2,449 1,-418 3,-28-2,-1-1,0-1,0 1,1-1,9-1,2-3</inkml:trace>
</inkml:ink>
</file>

<file path=ppt/ink/ink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4-04T09:42:13.938"/>
    </inkml:context>
    <inkml:brush xml:id="br0">
      <inkml:brushProperty name="width" value="0.3" units="cm"/>
      <inkml:brushProperty name="height" value="0.6" units="cm"/>
      <inkml:brushProperty name="color" value="#00FDFF"/>
      <inkml:brushProperty name="tip" value="rectangle"/>
      <inkml:brushProperty name="rasterOp" value="maskPen"/>
      <inkml:brushProperty name="ignorePressure" value="1"/>
    </inkml:brush>
  </inkml:definitions>
  <inkml:trace contextRef="#ctx0" brushRef="#br0">0 1,'6'0,"6"0,3 0,2 0,2 0,0 0,0 0,0 0,0 0,-1 0,1 0,-4 0</inkml:trace>
</inkml:ink>
</file>

<file path=ppt/ink/ink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4-04T09:42:27.823"/>
    </inkml:context>
    <inkml:brush xml:id="br0">
      <inkml:brushProperty name="width" value="0.3" units="cm"/>
      <inkml:brushProperty name="height" value="0.6" units="cm"/>
      <inkml:brushProperty name="color" value="#00FDFF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1,'6'0,"5"0,4 0,2 0,2 0,0 0,0 0,1 0,-2 0,1 0,-4 0</inkml:trace>
</inkml:ink>
</file>

<file path=ppt/ink/ink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4-04T09:42:29.646"/>
    </inkml:context>
    <inkml:brush xml:id="br0">
      <inkml:brushProperty name="width" value="0.3" units="cm"/>
      <inkml:brushProperty name="height" value="0.6" units="cm"/>
      <inkml:brushProperty name="color" value="#00FDFF"/>
      <inkml:brushProperty name="tip" value="rectangle"/>
      <inkml:brushProperty name="rasterOp" value="maskPen"/>
      <inkml:brushProperty name="ignorePressure" value="1"/>
    </inkml:brush>
  </inkml:definitions>
  <inkml:trace contextRef="#ctx0" brushRef="#br0">0 1,'3'0,"8"0,7 0,7 0,5 0,2 0,0 0,-2 0,1 0,-6 0</inkml:trace>
</inkml:ink>
</file>

<file path=ppt/ink/ink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4-04T11:51:20.800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1,'0'0</inkml:trace>
</inkml:ink>
</file>

<file path=ppt/ink/ink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4-04T12:00:04.050"/>
    </inkml:context>
    <inkml:brush xml:id="br0">
      <inkml:brushProperty name="width" value="0.05" units="cm"/>
      <inkml:brushProperty name="height" value="0.05" units="cm"/>
      <inkml:brushProperty name="color" value="#FF0066"/>
    </inkml:brush>
  </inkml:definitions>
  <inkml:trace contextRef="#ctx0" brushRef="#br0">1 57 24575,'2455'0'0,"-2420"-2"0,-1-1 0,45-10 0,-45 6 0,0 2 0,47-2 0,251-8 0,13 11 0,-185 7 0,377-3-1365,-522 0-5461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FF3F45-927E-4C7B-9C3C-DBE4F7D9E34B}" type="datetimeFigureOut">
              <a:rPr lang="ko-KR" altLang="en-US" smtClean="0"/>
              <a:t>2023-07-10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68B689-C4DF-4054-8931-3EF6B6246C0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487937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17B951-F341-48B9-8E92-2EAADFC76CC2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65819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17B951-F341-48B9-8E92-2EAADFC76CC2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637037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17B951-F341-48B9-8E92-2EAADFC76CC2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957502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sz="14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17B951-F341-48B9-8E92-2EAADFC76CC2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485641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79768" y="4777958"/>
            <a:ext cx="5438140" cy="4391094"/>
          </a:xfrm>
        </p:spPr>
        <p:txBody>
          <a:bodyPr/>
          <a:lstStyle/>
          <a:p>
            <a:pPr algn="l"/>
            <a:endParaRPr lang="en-US" altLang="zh-CN" sz="10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17B951-F341-48B9-8E92-2EAADFC76CC2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31603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18B1CED-5302-467D-B0EE-EEDAD077C7A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等线" panose="02010600030101010101" pitchFamily="2" charset="-122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690990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17B951-F341-48B9-8E92-2EAADFC76CC2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237638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17B951-F341-48B9-8E92-2EAADFC76CC2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204334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l">
              <a:buNone/>
            </a:pPr>
            <a:endParaRPr lang="ko-KR" altLang="en-US" sz="1400" dirty="0">
              <a:latin typeface="Comic Sans MS" panose="030F0702030302020204" pitchFamily="66" charset="0"/>
              <a:cs typeface="Arial" panose="020B0604020202020204" pitchFamily="34" charset="0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17B951-F341-48B9-8E92-2EAADFC76CC2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589576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슬라이드 노트 개체 틀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endParaRPr lang="ko-KR" altLang="en-US" dirty="0"/>
              </a:p>
            </p:txBody>
          </p:sp>
        </mc:Choice>
        <mc:Fallback xmlns="">
          <p:sp>
            <p:nvSpPr>
              <p:cNvPr id="3" name="슬라이드 노트 개체 틀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pPr marL="0" indent="0" algn="l">
                  <a:buFont typeface="Wingdings" panose="05000000000000000000" pitchFamily="2" charset="2"/>
                  <a:buNone/>
                </a:pPr>
                <a:r>
                  <a:rPr lang="en-US" altLang="ko-KR" sz="1400" dirty="0" smtClean="0">
                    <a:latin typeface="Comic Sans MS" panose="030F0702030302020204" pitchFamily="66" charset="0"/>
                    <a:cs typeface="Arial" panose="020B0604020202020204" pitchFamily="34" charset="0"/>
                  </a:rPr>
                  <a:t>This slide shows two-neutron</a:t>
                </a:r>
                <a:r>
                  <a:rPr lang="en-US" altLang="ko-KR" sz="1400" baseline="0" dirty="0" smtClean="0">
                    <a:latin typeface="Comic Sans MS" panose="030F0702030302020204" pitchFamily="66" charset="0"/>
                    <a:cs typeface="Arial" panose="020B0604020202020204" pitchFamily="34" charset="0"/>
                  </a:rPr>
                  <a:t> separation energies , neutron fermi </a:t>
                </a:r>
                <a:r>
                  <a:rPr lang="en-US" altLang="ko-KR" sz="1400" dirty="0" smtClean="0">
                    <a:latin typeface="Comic Sans MS" panose="030F0702030302020204" pitchFamily="66" charset="0"/>
                    <a:cs typeface="Arial" panose="020B0604020202020204" pitchFamily="34" charset="0"/>
                  </a:rPr>
                  <a:t>surface energies and quadrupole</a:t>
                </a:r>
                <a:r>
                  <a:rPr lang="en-US" altLang="ko-KR" sz="1400" baseline="0" dirty="0" smtClean="0">
                    <a:latin typeface="Comic Sans MS" panose="030F0702030302020204" pitchFamily="66" charset="0"/>
                    <a:cs typeface="Arial" panose="020B0604020202020204" pitchFamily="34" charset="0"/>
                  </a:rPr>
                  <a:t> deformations </a:t>
                </a:r>
                <a:r>
                  <a:rPr lang="en-US" altLang="ko-KR" sz="1400" dirty="0" smtClean="0">
                    <a:latin typeface="Comic Sans MS" panose="030F0702030302020204" pitchFamily="66" charset="0"/>
                    <a:cs typeface="Arial" panose="020B0604020202020204" pitchFamily="34" charset="0"/>
                  </a:rPr>
                  <a:t>of Lead, Polonium and Radium isotopes.</a:t>
                </a:r>
              </a:p>
              <a:p>
                <a:pPr marL="0" indent="0" algn="l">
                  <a:buFont typeface="Wingdings" panose="05000000000000000000" pitchFamily="2" charset="2"/>
                  <a:buNone/>
                </a:pPr>
                <a:r>
                  <a:rPr lang="en-US" altLang="ko-KR" sz="1400" dirty="0" smtClean="0">
                    <a:latin typeface="Comic Sans MS" panose="030F0702030302020204" pitchFamily="66" charset="0"/>
                    <a:cs typeface="Arial" panose="020B0604020202020204" pitchFamily="34" charset="0"/>
                  </a:rPr>
                  <a:t>S</a:t>
                </a:r>
                <a:r>
                  <a:rPr lang="en-US" altLang="ko-KR" sz="1400" baseline="-25000" dirty="0" smtClean="0">
                    <a:latin typeface="Comic Sans MS" panose="030F0702030302020204" pitchFamily="66" charset="0"/>
                    <a:cs typeface="Arial" panose="020B0604020202020204" pitchFamily="34" charset="0"/>
                  </a:rPr>
                  <a:t>2n</a:t>
                </a:r>
                <a:r>
                  <a:rPr lang="en-US" altLang="ko-KR" sz="1400" dirty="0" smtClean="0">
                    <a:latin typeface="Comic Sans MS" panose="030F0702030302020204" pitchFamily="66" charset="0"/>
                    <a:cs typeface="Arial" panose="020B0604020202020204" pitchFamily="34" charset="0"/>
                  </a:rPr>
                  <a:t> </a:t>
                </a:r>
                <a:r>
                  <a:rPr lang="en-US" altLang="ko-KR" sz="1400" dirty="0">
                    <a:latin typeface="Comic Sans MS" panose="030F0702030302020204" pitchFamily="66" charset="0"/>
                    <a:cs typeface="Arial" panose="020B0604020202020204" pitchFamily="34" charset="0"/>
                  </a:rPr>
                  <a:t>and </a:t>
                </a:r>
                <a:r>
                  <a:rPr lang="en-US" altLang="ko-KR" sz="1400" b="0" i="0" smtClean="0">
                    <a:latin typeface="Cambria Math" panose="02040503050406030204" pitchFamily="18" charset="0"/>
                    <a:cs typeface="Arial" panose="020B0604020202020204" pitchFamily="34" charset="0"/>
                  </a:rPr>
                  <a:t>𝜆</a:t>
                </a:r>
                <a:r>
                  <a:rPr lang="en-US" altLang="ko-KR" sz="1400" baseline="-25000" dirty="0">
                    <a:latin typeface="Comic Sans MS" panose="030F0702030302020204" pitchFamily="66" charset="0"/>
                    <a:cs typeface="Arial" panose="020B0604020202020204" pitchFamily="34" charset="0"/>
                  </a:rPr>
                  <a:t>n</a:t>
                </a:r>
                <a:r>
                  <a:rPr lang="en-US" altLang="ko-KR" sz="1400" dirty="0">
                    <a:latin typeface="Comic Sans MS" panose="030F0702030302020204" pitchFamily="66" charset="0"/>
                    <a:cs typeface="Arial" panose="020B0604020202020204" pitchFamily="34" charset="0"/>
                  </a:rPr>
                  <a:t> have a strong relationship with quadrupole </a:t>
                </a:r>
                <a:r>
                  <a:rPr lang="en-US" altLang="ko-KR" sz="1400" dirty="0" smtClean="0">
                    <a:latin typeface="Comic Sans MS" panose="030F0702030302020204" pitchFamily="66" charset="0"/>
                    <a:cs typeface="Arial" panose="020B0604020202020204" pitchFamily="34" charset="0"/>
                  </a:rPr>
                  <a:t>deformation.</a:t>
                </a:r>
              </a:p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Wingdings" panose="05000000000000000000" pitchFamily="2" charset="2"/>
                  <a:buNone/>
                  <a:tabLst/>
                  <a:defRPr/>
                </a:pPr>
                <a:r>
                  <a:rPr lang="en-US" altLang="ko-KR" sz="1400" dirty="0">
                    <a:latin typeface="Comic Sans MS" panose="030F0702030302020204" pitchFamily="66" charset="0"/>
                    <a:cs typeface="Arial" panose="020B0604020202020204" pitchFamily="34" charset="0"/>
                  </a:rPr>
                  <a:t>Quadrupole deformation plays a role to determine bound or unbound </a:t>
                </a:r>
                <a:r>
                  <a:rPr lang="en-US" altLang="ko-KR" sz="1400" dirty="0" smtClean="0">
                    <a:latin typeface="Comic Sans MS" panose="030F0702030302020204" pitchFamily="66" charset="0"/>
                    <a:cs typeface="Arial" panose="020B0604020202020204" pitchFamily="34" charset="0"/>
                  </a:rPr>
                  <a:t>nuclei in Polonium isotopes</a:t>
                </a:r>
                <a:r>
                  <a:rPr lang="en-US" altLang="ko-KR" sz="1400" dirty="0" smtClean="0">
                    <a:latin typeface="Comic Sans MS" panose="030F0702030302020204" pitchFamily="66" charset="0"/>
                    <a:cs typeface="Arial" panose="020B0604020202020204" pitchFamily="34" charset="0"/>
                  </a:rPr>
                  <a:t>.</a:t>
                </a:r>
                <a:endParaRPr lang="en-US" altLang="ko-KR" sz="1200" dirty="0" smtClean="0">
                  <a:latin typeface="Comic Sans MS" panose="030F0702030302020204" pitchFamily="66" charset="0"/>
                  <a:cs typeface="Arial" panose="020B0604020202020204" pitchFamily="34" charset="0"/>
                </a:endParaRPr>
              </a:p>
              <a:p>
                <a:endParaRPr lang="ko-KR" altLang="en-US" dirty="0"/>
              </a:p>
            </p:txBody>
          </p:sp>
        </mc:Fallback>
      </mc:AlternateContent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17B951-F341-48B9-8E92-2EAADFC76CC2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1652350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17B951-F341-48B9-8E92-2EAADFC76CC2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28937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sz="1400" b="0" i="0" u="none" strike="noStrike" kern="1200" baseline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17B951-F341-48B9-8E92-2EAADFC76CC2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110391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17B951-F341-48B9-8E92-2EAADFC76CC2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579119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sz="1400" dirty="0">
              <a:latin typeface="Comic Sans MS" panose="030F0702030302020204" pitchFamily="66" charset="0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17B951-F341-48B9-8E92-2EAADFC76CC2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886313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sz="1400" b="0" i="0" u="none" strike="noStrike" kern="1200" baseline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17B951-F341-48B9-8E92-2EAADFC76CC2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020982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sz="14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17B951-F341-48B9-8E92-2EAADFC76CC2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3274034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sz="1400" b="0" i="0" u="none" strike="noStrike" kern="1200" baseline="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17B951-F341-48B9-8E92-2EAADFC76CC2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3157632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17B951-F341-48B9-8E92-2EAADFC76CC2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2715714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marL="0" marR="0" lvl="0" indent="0" algn="l" defTabSz="45667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marL="0" marR="0" lvl="0" indent="0" algn="r" defTabSz="45667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2FFCA4C-D143-4C8C-8C83-E85C9C238D78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45667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47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114434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EC690FE-5427-BF1A-81AA-52BF64DB5D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4559B4E6-087B-7AAD-3780-019E2721506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176FB5F-05FC-BDD1-FD5C-2B1C32AA1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5BBA1-002F-44DB-97B7-C8439F59D18B}" type="datetime1">
              <a:rPr lang="ko-KR" altLang="en-US" smtClean="0"/>
              <a:t>2023-07-10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AFCED5B-9268-C521-2450-181EF57D4C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14th APCTP-BLTP JINR Joint Workshop, July 2023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0D20324-829D-B8DA-BEE6-9A855AD0C8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747D0-C316-486B-AE77-0AC555B89D0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13763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1FBABEE-81CA-8BFB-1A15-C4D989A1FA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AF0FB0D-D8D7-7D0E-8C88-6347FD9A5A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0187FEE-3BF2-DE8E-79D3-8E01433B76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00A55-162A-431E-8EC9-9C1793F2D45C}" type="datetime1">
              <a:rPr lang="ko-KR" altLang="en-US" smtClean="0"/>
              <a:t>2023-07-10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63C5EAB-D046-37C0-1CDA-7CD27D2A87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14th APCTP-BLTP JINR Joint Workshop, July 2023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4CC0C9D-F086-F83F-2770-F78BFFC145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747D0-C316-486B-AE77-0AC555B89D0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883947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E33D15A-2542-C43E-C59E-4B8595C113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9DC2BB3-99B9-005C-2217-3AF1A655D6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7DC07D8-7B06-D72C-4457-9462629B0C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A6A6F-8111-48F7-A8B5-9E79E6DFE525}" type="datetime1">
              <a:rPr lang="ko-KR" altLang="en-US" smtClean="0"/>
              <a:t>2023-07-10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10C25EF-9E5E-3108-8F65-D170998260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14th APCTP-BLTP JINR Joint Workshop, July 2023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75269BF-A818-2D0F-5F98-951BA0EE00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747D0-C316-486B-AE77-0AC555B89D0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303122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A13B56-2ECD-48E0-7BB2-B904346E9A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AE0D0DF-C26F-2ABE-09DD-3AC23427FE1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68DD343-284D-9602-2FD2-D9F6F8B06E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5D5C25B-F18F-A639-6495-39EB0C1042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36827-EBA1-43CE-B106-399FDD5E583A}" type="datetime1">
              <a:rPr lang="ko-KR" altLang="en-US" smtClean="0"/>
              <a:t>2023-07-10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3B8B0A0-B293-07BB-74F2-C8A9AB59E1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14th APCTP-BLTP JINR Joint Workshop, July 2023</a:t>
            </a:r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38FB2114-6256-D4F6-6C87-62BB42E645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747D0-C316-486B-AE77-0AC555B89D0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7598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1383D58-8E3A-8764-D6A0-3503CA0AF9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73CB782-CE2F-A1F5-E7B0-A5BF5A24E0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4912ED74-36C6-108C-EFB0-32BEA6D881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9A00B1F2-97CF-7117-46AD-986184C9E67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8806E861-9BE2-9C27-5701-C72BFFC29CA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E17F3E62-8A56-3309-DA46-1271302429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D3155-EAAB-4140-A3B2-352F7370AD1F}" type="datetime1">
              <a:rPr lang="ko-KR" altLang="en-US" smtClean="0"/>
              <a:t>2023-07-10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1D55F28E-950A-01C7-8E03-902A880C9A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14th APCTP-BLTP JINR Joint Workshop, July 2023</a:t>
            </a:r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6FB94845-F003-2169-BB22-757224027F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747D0-C316-486B-AE77-0AC555B89D0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84035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562BC03-AF0B-3933-22CB-35C53817EB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CE214B88-BC9E-95B1-6065-DCBB079BC3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3E276-0376-4295-A7D5-01EE9D8B94B2}" type="datetime1">
              <a:rPr lang="ko-KR" altLang="en-US" smtClean="0"/>
              <a:t>2023-07-10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9E2E7FA8-8C04-5278-443D-1856D3830F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14th APCTP-BLTP JINR Joint Workshop, July 2023</a:t>
            </a:r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E1151B7E-07A8-FFC6-FD62-061C4F2C61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747D0-C316-486B-AE77-0AC555B89D0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23330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D9ADBF7B-B274-6FA9-1D6F-7664DEBD62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B3783-2AB4-41C8-9FF4-E25DA943FFC3}" type="datetime1">
              <a:rPr lang="ko-KR" altLang="en-US" smtClean="0"/>
              <a:t>2023-07-10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84D0EE49-F825-03B6-87C2-FC4410888A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14th APCTP-BLTP JINR Joint Workshop, July 2023</a:t>
            </a:r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0EECC1D-D8AC-BA40-4907-890A192B78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747D0-C316-486B-AE77-0AC555B89D0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3832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5707B1D-FEF2-FCC3-B561-4A80152FAE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C7FAFD1-E719-9ED4-AD14-23A632135D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F6C64A2C-4F5A-2AD5-BC28-29A3F106FF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DFE0B67-2F29-34A9-4C10-DFBEFED2F5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F8360-2B92-476A-9FB1-BA3F1F72243F}" type="datetime1">
              <a:rPr lang="ko-KR" altLang="en-US" smtClean="0"/>
              <a:t>2023-07-10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491AC86A-4F0E-6190-D7E9-48726080F5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14th APCTP-BLTP JINR Joint Workshop, July 2023</a:t>
            </a:r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9350F833-A3C9-4E3B-4ED4-8F52C55872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747D0-C316-486B-AE77-0AC555B89D0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80912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C16D7EA-37D6-6541-D812-1B54FD489F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10B6A99A-EA88-35CD-F551-FC553485FA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3F3D3F20-DC67-0FF6-47D0-FC152619FF2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8BED4DB-7D9D-2CD1-9561-29E457C804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D311E-04D3-4C90-BDD8-8B96AA7F9BB1}" type="datetime1">
              <a:rPr lang="ko-KR" altLang="en-US" smtClean="0"/>
              <a:t>2023-07-10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610275A-A56F-6C31-C553-FF690E12DE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14th APCTP-BLTP JINR Joint Workshop, July 2023</a:t>
            </a:r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65A9A02-6C86-2CCF-A037-CFD6A0445C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747D0-C316-486B-AE77-0AC555B89D0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96834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AD5474C-B2B2-A510-9EF3-FB96F650F6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BCA1E3AA-91D1-7801-783E-C0DA5F4F3B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EC008A3-ED91-84DC-87D4-B0259D4F46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CB161-A69A-4629-8DAE-165041B18B59}" type="datetime1">
              <a:rPr lang="ko-KR" altLang="en-US" smtClean="0"/>
              <a:t>2023-07-10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E5CB821-6C52-BF7C-F335-FC21739952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14th APCTP-BLTP JINR Joint Workshop, July 2023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2860306-B156-5285-C627-AB5A20E65D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747D0-C316-486B-AE77-0AC555B89D0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0311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7DA6FC83-9EDD-6607-9438-D0208D31352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669DDD06-52B0-2F1C-FD1D-B9F132F668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DEA278B-49A9-187D-26B2-6741D7B95D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E0A27-A2D0-4670-AE7F-2BD782428DCA}" type="datetime1">
              <a:rPr lang="ko-KR" altLang="en-US" smtClean="0"/>
              <a:t>2023-07-10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EC674E1-7107-3170-2C5D-9802AC79D0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14th APCTP-BLTP JINR Joint Workshop, July 2023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68D6A69-F494-A1EF-8BA5-D062F9F2C4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747D0-C316-486B-AE77-0AC555B89D0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224338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E2EBDB67-ADFA-412D-A679-2F2404F5A437}"/>
              </a:ext>
            </a:extLst>
          </p:cNvPr>
          <p:cNvSpPr/>
          <p:nvPr/>
        </p:nvSpPr>
        <p:spPr>
          <a:xfrm>
            <a:off x="0" y="0"/>
            <a:ext cx="12192000" cy="3600000"/>
          </a:xfrm>
          <a:prstGeom prst="rect">
            <a:avLst/>
          </a:prstGeom>
          <a:gradFill flip="none" rotWithShape="1">
            <a:gsLst>
              <a:gs pos="50000">
                <a:schemeClr val="tx2">
                  <a:lumMod val="50000"/>
                </a:schemeClr>
              </a:gs>
              <a:gs pos="100000">
                <a:schemeClr val="tx2">
                  <a:lumMod val="50000"/>
                  <a:alpha val="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13" dirty="0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31824C11-937D-429F-8F98-EE56BE14F6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3375" b="1">
                <a:solidFill>
                  <a:schemeClr val="bg1"/>
                </a:solidFill>
                <a:latin typeface="Arial Nova" panose="020B0504020202020204" pitchFamily="34" charset="0"/>
              </a:defRPr>
            </a:lvl1pPr>
          </a:lstStyle>
          <a:p>
            <a:r>
              <a:rPr lang="ko-KR" altLang="en-US"/>
              <a:t>마스터 제목 스타일 편집</a:t>
            </a:r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96BBF728-FED7-4E49-8196-00C5D2F32C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804445"/>
            <a:ext cx="9144000" cy="1655762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56" indent="0" algn="ctr">
              <a:buNone/>
              <a:defRPr sz="1125"/>
            </a:lvl2pPr>
            <a:lvl3pPr marL="514312" indent="0" algn="ctr">
              <a:buNone/>
              <a:defRPr sz="1013"/>
            </a:lvl3pPr>
            <a:lvl4pPr marL="771468" indent="0" algn="ctr">
              <a:buNone/>
              <a:defRPr sz="900"/>
            </a:lvl4pPr>
            <a:lvl5pPr marL="1028624" indent="0" algn="ctr">
              <a:buNone/>
              <a:defRPr sz="900"/>
            </a:lvl5pPr>
            <a:lvl6pPr marL="1285780" indent="0" algn="ctr">
              <a:buNone/>
              <a:defRPr sz="900"/>
            </a:lvl6pPr>
            <a:lvl7pPr marL="1542935" indent="0" algn="ctr">
              <a:buNone/>
              <a:defRPr sz="900"/>
            </a:lvl7pPr>
            <a:lvl8pPr marL="1800090" indent="0" algn="ctr">
              <a:buNone/>
              <a:defRPr sz="900"/>
            </a:lvl8pPr>
            <a:lvl9pPr marL="2057246" indent="0" algn="ctr">
              <a:buNone/>
              <a:defRPr sz="900"/>
            </a:lvl9pPr>
          </a:lstStyle>
          <a:p>
            <a:r>
              <a:rPr lang="ko-KR" altLang="en-US"/>
              <a:t>클릭하여 마스터 부제목 스타일 편집</a:t>
            </a:r>
            <a:endParaRPr lang="ko-KR" altLang="en-US" dirty="0"/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700C1D9-AA05-499C-8AA7-5287FA4BF0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6DFEA-9592-41C1-9530-4415F635D225}" type="datetime1">
              <a:rPr lang="ko-KR" altLang="en-US" smtClean="0"/>
              <a:t>2023-07-10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B69AE85-B3FE-425B-8826-8C076C8636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14th APCTP-BLTP JINR Joint Workshop, July 2023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E7431B8-6371-4CAE-B4DB-6E5B940F5D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A1211-3CD8-4B32-90E8-21F85917C7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852102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97FF15D-74FE-4CC4-9B32-4BCE1EE51B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50"/>
            <a:ext cx="10515600" cy="2852737"/>
          </a:xfrm>
        </p:spPr>
        <p:txBody>
          <a:bodyPr anchor="b"/>
          <a:lstStyle>
            <a:lvl1pPr>
              <a:defRPr sz="3375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2F5D160-0BFA-4E65-B543-533B30419D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75"/>
            <a:ext cx="10515600" cy="1500187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1pPr>
            <a:lvl2pPr marL="257156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2pPr>
            <a:lvl3pPr marL="514312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3pPr>
            <a:lvl4pPr marL="771468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4pPr>
            <a:lvl5pPr marL="1028624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5pPr>
            <a:lvl6pPr marL="128578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6pPr>
            <a:lvl7pPr marL="154293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7pPr>
            <a:lvl8pPr marL="180009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8pPr>
            <a:lvl9pPr marL="2057246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81F17AF-A5FD-4EE7-8BA8-17F41DF966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7DF5D-846E-4A1C-AF0B-7917C1D6C94B}" type="datetime1">
              <a:rPr lang="ko-KR" altLang="en-US" smtClean="0"/>
              <a:t>2023-07-10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824D865-EA68-48B5-8DF6-C21C1EB473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14th APCTP-BLTP JINR Joint Workshop, July 2023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DF05B0E-53B5-4C27-9E6D-1F03E7E017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A1211-3CD8-4B32-90E8-21F85917C7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55207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905EEEC-1FC5-494C-A0E2-709F414E18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8369" y="0"/>
            <a:ext cx="9891187" cy="762450"/>
          </a:xfrm>
        </p:spPr>
        <p:txBody>
          <a:bodyPr>
            <a:normAutofit/>
          </a:bodyPr>
          <a:lstStyle>
            <a:lvl1pPr>
              <a:defRPr sz="2250" b="1">
                <a:solidFill>
                  <a:schemeClr val="accent5"/>
                </a:solidFill>
                <a:effectLst>
                  <a:outerShdw dist="25400" dir="5400000" algn="t" rotWithShape="0">
                    <a:prstClr val="black">
                      <a:alpha val="30000"/>
                    </a:prstClr>
                  </a:outerShdw>
                </a:effectLst>
                <a:latin typeface="Arial Nova" panose="020B0504020202020204" pitchFamily="34" charset="0"/>
              </a:defRPr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57F677A8-9ACA-4ED5-A97E-97B5BAC433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04A6D-FD5D-4D23-A514-2CB7A31D5C5D}" type="datetime1">
              <a:rPr lang="ko-KR" altLang="en-US" smtClean="0"/>
              <a:t>2023-07-10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697AA144-6A8A-4F30-BDDF-C3EE59FCD7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14th APCTP-BLTP JINR Joint Workshop, July 2023</a:t>
            </a:r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4C86C14C-45FF-4E84-9B43-E1BCFE413E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A1211-3CD8-4B32-90E8-21F85917C7E1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2099D132-70FA-41E5-B4A4-3774817D9251}"/>
              </a:ext>
            </a:extLst>
          </p:cNvPr>
          <p:cNvSpPr/>
          <p:nvPr/>
        </p:nvSpPr>
        <p:spPr>
          <a:xfrm>
            <a:off x="0" y="720000"/>
            <a:ext cx="12192000" cy="72000"/>
          </a:xfrm>
          <a:prstGeom prst="rect">
            <a:avLst/>
          </a:prstGeom>
          <a:gradFill flip="none" rotWithShape="1">
            <a:gsLst>
              <a:gs pos="50000">
                <a:schemeClr val="tx2">
                  <a:lumMod val="50000"/>
                </a:schemeClr>
              </a:gs>
              <a:gs pos="100000">
                <a:schemeClr val="tx2">
                  <a:lumMod val="50000"/>
                  <a:alpha val="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13" dirty="0"/>
          </a:p>
        </p:txBody>
      </p:sp>
    </p:spTree>
    <p:extLst>
      <p:ext uri="{BB962C8B-B14F-4D97-AF65-F5344CB8AC3E}">
        <p14:creationId xmlns:p14="http://schemas.microsoft.com/office/powerpoint/2010/main" val="12618863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A54DC55C-742A-41F0-BC3F-DA3958BC2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566A5-B309-4805-A567-3B96D9361A3D}" type="datetime1">
              <a:rPr lang="ko-KR" altLang="en-US" smtClean="0"/>
              <a:t>2023-07-10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97C47D3F-2CC3-48F1-8950-4F43948559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14th APCTP-BLTP JINR Joint Workshop, July 2023</a:t>
            </a:r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3FAA90C-5F14-483A-BE8F-D869D71747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A1211-3CD8-4B32-90E8-21F85917C7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468187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50DDA-288F-4ED0-9985-A41E7F3DFCA9}" type="datetime1">
              <a:rPr lang="ko-KR" altLang="en-US" smtClean="0"/>
              <a:t>2023-07-10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14th APCTP-BLTP JINR Joint Workshop, July 2023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CE2B9-F5FF-4494-AA63-68F0317FCD4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499544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4"/>
            <a:ext cx="9144001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1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897" indent="0" algn="ctr">
              <a:buNone/>
              <a:defRPr sz="1500"/>
            </a:lvl2pPr>
            <a:lvl3pPr marL="685793" indent="0" algn="ctr">
              <a:buNone/>
              <a:defRPr sz="1350"/>
            </a:lvl3pPr>
            <a:lvl4pPr marL="1028690" indent="0" algn="ctr">
              <a:buNone/>
              <a:defRPr sz="1200"/>
            </a:lvl4pPr>
            <a:lvl5pPr marL="1371588" indent="0" algn="ctr">
              <a:buNone/>
              <a:defRPr sz="1200"/>
            </a:lvl5pPr>
            <a:lvl6pPr marL="1714484" indent="0" algn="ctr">
              <a:buNone/>
              <a:defRPr sz="1200"/>
            </a:lvl6pPr>
            <a:lvl7pPr marL="2057381" indent="0" algn="ctr">
              <a:buNone/>
              <a:defRPr sz="1200"/>
            </a:lvl7pPr>
            <a:lvl8pPr marL="2400278" indent="0" algn="ctr">
              <a:buNone/>
              <a:defRPr sz="1200"/>
            </a:lvl8pPr>
            <a:lvl9pPr marL="2743174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5E264-70A9-4F1A-8166-DD94C4C6882D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t>2023-07-10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>
                <a:solidFill>
                  <a:prstClr val="black">
                    <a:tint val="75000"/>
                  </a:prstClr>
                </a:solidFill>
              </a:rPr>
              <a:t>14th APCTP-BLTP JINR Joint Workshop, July 2023</a:t>
            </a: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3A437-3C97-4ED3-9375-59B5237DAA5C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568305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5E1A6-A22F-4FD0-B4FD-3222FFA6BCC0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t>2023-07-10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>
                <a:solidFill>
                  <a:prstClr val="black">
                    <a:tint val="75000"/>
                  </a:prstClr>
                </a:solidFill>
              </a:rPr>
              <a:t>14th APCTP-BLTP JINR Joint Workshop, July 2023</a:t>
            </a: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3A437-3C97-4ED3-9375-59B5237DAA5C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638678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89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793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69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58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48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381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27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17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2D770-2376-433A-AC46-E7EB23990336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t>2023-07-10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>
                <a:solidFill>
                  <a:prstClr val="black">
                    <a:tint val="75000"/>
                  </a:prstClr>
                </a:solidFill>
              </a:rPr>
              <a:t>14th APCTP-BLTP JINR Joint Workshop, July 2023</a:t>
            </a: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3A437-3C97-4ED3-9375-59B5237DAA5C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10275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1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E3876-8AEE-480E-B832-6B5A97063ED6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t>2023-07-10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>
                <a:solidFill>
                  <a:prstClr val="black">
                    <a:tint val="75000"/>
                  </a:prstClr>
                </a:solidFill>
              </a:rPr>
              <a:t>14th APCTP-BLTP JINR Joint Workshop, July 2023</a:t>
            </a: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3A437-3C97-4ED3-9375-59B5237DAA5C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284918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365126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7" indent="0">
              <a:buNone/>
              <a:defRPr sz="1500" b="1"/>
            </a:lvl2pPr>
            <a:lvl3pPr marL="685793" indent="0">
              <a:buNone/>
              <a:defRPr sz="1350" b="1"/>
            </a:lvl3pPr>
            <a:lvl4pPr marL="1028690" indent="0">
              <a:buNone/>
              <a:defRPr sz="1200" b="1"/>
            </a:lvl4pPr>
            <a:lvl5pPr marL="1371588" indent="0">
              <a:buNone/>
              <a:defRPr sz="1200" b="1"/>
            </a:lvl5pPr>
            <a:lvl6pPr marL="1714484" indent="0">
              <a:buNone/>
              <a:defRPr sz="1200" b="1"/>
            </a:lvl6pPr>
            <a:lvl7pPr marL="2057381" indent="0">
              <a:buNone/>
              <a:defRPr sz="1200" b="1"/>
            </a:lvl7pPr>
            <a:lvl8pPr marL="2400278" indent="0">
              <a:buNone/>
              <a:defRPr sz="1200" b="1"/>
            </a:lvl8pPr>
            <a:lvl9pPr marL="2743174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199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7" indent="0">
              <a:buNone/>
              <a:defRPr sz="1500" b="1"/>
            </a:lvl2pPr>
            <a:lvl3pPr marL="685793" indent="0">
              <a:buNone/>
              <a:defRPr sz="1350" b="1"/>
            </a:lvl3pPr>
            <a:lvl4pPr marL="1028690" indent="0">
              <a:buNone/>
              <a:defRPr sz="1200" b="1"/>
            </a:lvl4pPr>
            <a:lvl5pPr marL="1371588" indent="0">
              <a:buNone/>
              <a:defRPr sz="1200" b="1"/>
            </a:lvl5pPr>
            <a:lvl6pPr marL="1714484" indent="0">
              <a:buNone/>
              <a:defRPr sz="1200" b="1"/>
            </a:lvl6pPr>
            <a:lvl7pPr marL="2057381" indent="0">
              <a:buNone/>
              <a:defRPr sz="1200" b="1"/>
            </a:lvl7pPr>
            <a:lvl8pPr marL="2400278" indent="0">
              <a:buNone/>
              <a:defRPr sz="1200" b="1"/>
            </a:lvl8pPr>
            <a:lvl9pPr marL="2743174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199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3C2BB-1D9B-4DAE-911F-F92FA2CE971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t>2023-07-10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>
                <a:solidFill>
                  <a:prstClr val="black">
                    <a:tint val="75000"/>
                  </a:prstClr>
                </a:solidFill>
              </a:rPr>
              <a:t>14th APCTP-BLTP JINR Joint Workshop, July 2023</a:t>
            </a: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3A437-3C97-4ED3-9375-59B5237DAA5C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180323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F8F9D-007A-4CE9-ADF2-D0F63F57A5F5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t>2023-07-10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>
                <a:solidFill>
                  <a:prstClr val="black">
                    <a:tint val="75000"/>
                  </a:prstClr>
                </a:solidFill>
              </a:rPr>
              <a:t>14th APCTP-BLTP JINR Joint Workshop, July 2023</a:t>
            </a: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3A437-3C97-4ED3-9375-59B5237DAA5C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143313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F5AE8-BDC7-4280-8C6D-B9BBA230402C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t>2023-07-10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>
                <a:solidFill>
                  <a:prstClr val="black">
                    <a:tint val="75000"/>
                  </a:prstClr>
                </a:solidFill>
              </a:rPr>
              <a:t>14th APCTP-BLTP JINR Joint Workshop, July 2023</a:t>
            </a: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3A437-3C97-4ED3-9375-59B5237DAA5C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911615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897" indent="0">
              <a:buNone/>
              <a:defRPr sz="1050"/>
            </a:lvl2pPr>
            <a:lvl3pPr marL="685793" indent="0">
              <a:buNone/>
              <a:defRPr sz="900"/>
            </a:lvl3pPr>
            <a:lvl4pPr marL="1028690" indent="0">
              <a:buNone/>
              <a:defRPr sz="750"/>
            </a:lvl4pPr>
            <a:lvl5pPr marL="1371588" indent="0">
              <a:buNone/>
              <a:defRPr sz="750"/>
            </a:lvl5pPr>
            <a:lvl6pPr marL="1714484" indent="0">
              <a:buNone/>
              <a:defRPr sz="750"/>
            </a:lvl6pPr>
            <a:lvl7pPr marL="2057381" indent="0">
              <a:buNone/>
              <a:defRPr sz="750"/>
            </a:lvl7pPr>
            <a:lvl8pPr marL="2400278" indent="0">
              <a:buNone/>
              <a:defRPr sz="750"/>
            </a:lvl8pPr>
            <a:lvl9pPr marL="2743174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D3B6-06DB-472F-B911-86488A9987E8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t>2023-07-10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>
                <a:solidFill>
                  <a:prstClr val="black">
                    <a:tint val="75000"/>
                  </a:prstClr>
                </a:solidFill>
              </a:rPr>
              <a:t>14th APCTP-BLTP JINR Joint Workshop, July 2023</a:t>
            </a: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3A437-3C97-4ED3-9375-59B5237DAA5C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970243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897" indent="0">
              <a:buNone/>
              <a:defRPr sz="2100"/>
            </a:lvl2pPr>
            <a:lvl3pPr marL="685793" indent="0">
              <a:buNone/>
              <a:defRPr sz="1800"/>
            </a:lvl3pPr>
            <a:lvl4pPr marL="1028690" indent="0">
              <a:buNone/>
              <a:defRPr sz="1500"/>
            </a:lvl4pPr>
            <a:lvl5pPr marL="1371588" indent="0">
              <a:buNone/>
              <a:defRPr sz="1500"/>
            </a:lvl5pPr>
            <a:lvl6pPr marL="1714484" indent="0">
              <a:buNone/>
              <a:defRPr sz="1500"/>
            </a:lvl6pPr>
            <a:lvl7pPr marL="2057381" indent="0">
              <a:buNone/>
              <a:defRPr sz="1500"/>
            </a:lvl7pPr>
            <a:lvl8pPr marL="2400278" indent="0">
              <a:buNone/>
              <a:defRPr sz="1500"/>
            </a:lvl8pPr>
            <a:lvl9pPr marL="2743174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897" indent="0">
              <a:buNone/>
              <a:defRPr sz="1050"/>
            </a:lvl2pPr>
            <a:lvl3pPr marL="685793" indent="0">
              <a:buNone/>
              <a:defRPr sz="900"/>
            </a:lvl3pPr>
            <a:lvl4pPr marL="1028690" indent="0">
              <a:buNone/>
              <a:defRPr sz="750"/>
            </a:lvl4pPr>
            <a:lvl5pPr marL="1371588" indent="0">
              <a:buNone/>
              <a:defRPr sz="750"/>
            </a:lvl5pPr>
            <a:lvl6pPr marL="1714484" indent="0">
              <a:buNone/>
              <a:defRPr sz="750"/>
            </a:lvl6pPr>
            <a:lvl7pPr marL="2057381" indent="0">
              <a:buNone/>
              <a:defRPr sz="750"/>
            </a:lvl7pPr>
            <a:lvl8pPr marL="2400278" indent="0">
              <a:buNone/>
              <a:defRPr sz="750"/>
            </a:lvl8pPr>
            <a:lvl9pPr marL="2743174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48767-6A7A-4690-AAD0-916976CCD3C9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t>2023-07-10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>
                <a:solidFill>
                  <a:prstClr val="black">
                    <a:tint val="75000"/>
                  </a:prstClr>
                </a:solidFill>
              </a:rPr>
              <a:t>14th APCTP-BLTP JINR Joint Workshop, July 2023</a:t>
            </a: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3A437-3C97-4ED3-9375-59B5237DAA5C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910091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94194-C4AB-4110-87E5-6F30ABC643B9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t>2023-07-10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>
                <a:solidFill>
                  <a:prstClr val="black">
                    <a:tint val="75000"/>
                  </a:prstClr>
                </a:solidFill>
              </a:rPr>
              <a:t>14th APCTP-BLTP JINR Joint Workshop, July 2023</a:t>
            </a: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3A437-3C97-4ED3-9375-59B5237DAA5C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961567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C2D0F-3B4E-476E-A806-B29CF87BF7AD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t>2023-07-10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>
                <a:solidFill>
                  <a:prstClr val="black">
                    <a:tint val="75000"/>
                  </a:prstClr>
                </a:solidFill>
              </a:rPr>
              <a:t>14th APCTP-BLTP JINR Joint Workshop, July 2023</a:t>
            </a: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3A437-3C97-4ED3-9375-59B5237DAA5C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4626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9716BDF8-3170-F450-6CFC-1B73DDA06A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1370A6A-14FF-5565-9BA4-87DB755008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5EF944C-5B40-182D-97D5-A716888FEA2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C14B14-B91B-4603-A78A-EF83FD7F92D5}" type="datetime1">
              <a:rPr lang="ko-KR" altLang="en-US" smtClean="0"/>
              <a:t>2023-07-10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4C672B0-40FB-3C47-12DE-178666E569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ko-KR"/>
              <a:t>14th APCTP-BLTP JINR Joint Workshop, July 2023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3E60302-5EB5-1E0D-DF6D-BB11E5956A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1747D0-C316-486B-AE77-0AC555B89D0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435737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1DFA3132-CF6C-400C-A786-5D8453697F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00717AC-4892-4902-A92E-08B444170A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9CD8095-A3AE-43AC-A080-3E4FC66A5A3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0" y="64928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CA2E9086-8FD1-42A5-BC9B-0C5C0DC630BE}" type="datetime1">
              <a:rPr lang="ko-KR" altLang="en-US" smtClean="0"/>
              <a:t>2023-07-10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7BA7947-2BF0-441B-8119-B9FF13CF0C9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492886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altLang="ko-KR"/>
              <a:t>14th APCTP-BLTP JINR Joint Workshop, July 2023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6C1096F-DA8D-4244-8D47-AB6088ED49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448800" y="64928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7DA1211-3CD8-4B32-90E8-21F85917C7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92403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hf sldNum="0" hdr="0" dt="0"/>
  <p:txStyles>
    <p:titleStyle>
      <a:lvl1pPr algn="l" defTabSz="514312" rtl="0" eaLnBrk="1" latinLnBrk="1" hangingPunct="1">
        <a:lnSpc>
          <a:spcPct val="90000"/>
        </a:lnSpc>
        <a:spcBef>
          <a:spcPct val="0"/>
        </a:spcBef>
        <a:buNone/>
        <a:defRPr sz="24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8579" indent="-128579" algn="l" defTabSz="514312" rtl="0" eaLnBrk="1" latinLnBrk="1" hangingPunct="1">
        <a:lnSpc>
          <a:spcPct val="90000"/>
        </a:lnSpc>
        <a:spcBef>
          <a:spcPts val="563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85735" indent="-128579" algn="l" defTabSz="514312" rtl="0" eaLnBrk="1" latinLnBrk="1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42890" indent="-128579" algn="l" defTabSz="514312" rtl="0" eaLnBrk="1" latinLnBrk="1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3pPr>
      <a:lvl4pPr marL="900045" indent="-128579" algn="l" defTabSz="514312" rtl="0" eaLnBrk="1" latinLnBrk="1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157201" indent="-128579" algn="l" defTabSz="514312" rtl="0" eaLnBrk="1" latinLnBrk="1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414357" indent="-128579" algn="l" defTabSz="514312" rtl="0" eaLnBrk="1" latinLnBrk="1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671513" indent="-128579" algn="l" defTabSz="514312" rtl="0" eaLnBrk="1" latinLnBrk="1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669" indent="-128579" algn="l" defTabSz="514312" rtl="0" eaLnBrk="1" latinLnBrk="1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5825" indent="-128579" algn="l" defTabSz="514312" rtl="0" eaLnBrk="1" latinLnBrk="1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514312" rtl="0" eaLnBrk="1" latinLnBrk="1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56" algn="l" defTabSz="514312" rtl="0" eaLnBrk="1" latinLnBrk="1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12" algn="l" defTabSz="514312" rtl="0" eaLnBrk="1" latinLnBrk="1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468" algn="l" defTabSz="514312" rtl="0" eaLnBrk="1" latinLnBrk="1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624" algn="l" defTabSz="514312" rtl="0" eaLnBrk="1" latinLnBrk="1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780" algn="l" defTabSz="514312" rtl="0" eaLnBrk="1" latinLnBrk="1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2935" algn="l" defTabSz="514312" rtl="0" eaLnBrk="1" latinLnBrk="1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090" algn="l" defTabSz="514312" rtl="0" eaLnBrk="1" latinLnBrk="1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246" algn="l" defTabSz="514312" rtl="0" eaLnBrk="1" latinLnBrk="1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1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342897"/>
            <a:fld id="{26730835-6A91-49A6-A254-ADFDCE8FE38F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t>2023-07-10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342897"/>
            <a:r>
              <a:rPr lang="en-US" altLang="ko-KR">
                <a:solidFill>
                  <a:prstClr val="black">
                    <a:tint val="75000"/>
                  </a:prstClr>
                </a:solidFill>
              </a:rPr>
              <a:t>14th APCTP-BLTP JINR Joint Workshop, July 2023</a:t>
            </a: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342897"/>
            <a:fld id="{C3F3A437-3C97-4ED3-9375-59B5237DAA5C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342897"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03431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</p:sldLayoutIdLst>
  <p:hf sldNum="0" hdr="0" dt="0"/>
  <p:txStyles>
    <p:titleStyle>
      <a:lvl1pPr algn="l" defTabSz="685793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49" indent="-171449" algn="l" defTabSz="685793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46" indent="-171449" algn="l" defTabSz="685793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42" indent="-171449" algn="l" defTabSz="685793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39" indent="-171449" algn="l" defTabSz="685793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36" indent="-171449" algn="l" defTabSz="685793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32" indent="-171449" algn="l" defTabSz="685793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29" indent="-171449" algn="l" defTabSz="685793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27" indent="-171449" algn="l" defTabSz="685793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23" indent="-171449" algn="l" defTabSz="685793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793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97" algn="l" defTabSz="685793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93" algn="l" defTabSz="685793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90" algn="l" defTabSz="685793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88" algn="l" defTabSz="685793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84" algn="l" defTabSz="685793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81" algn="l" defTabSz="685793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78" algn="l" defTabSz="685793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174" algn="l" defTabSz="685793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customXml" Target="../ink/ink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0.png"/><Relationship Id="rId3" Type="http://schemas.openxmlformats.org/officeDocument/2006/relationships/customXml" Target="../ink/ink2.xml"/><Relationship Id="rId7" Type="http://schemas.openxmlformats.org/officeDocument/2006/relationships/customXml" Target="../ink/ink4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png"/><Relationship Id="rId5" Type="http://schemas.openxmlformats.org/officeDocument/2006/relationships/customXml" Target="../ink/ink3.xml"/><Relationship Id="rId4" Type="http://schemas.openxmlformats.org/officeDocument/2006/relationships/image" Target="../media/image43.png"/><Relationship Id="rId9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0.png"/><Relationship Id="rId3" Type="http://schemas.openxmlformats.org/officeDocument/2006/relationships/customXml" Target="../ink/ink5.xml"/><Relationship Id="rId7" Type="http://schemas.openxmlformats.org/officeDocument/2006/relationships/customXml" Target="../ink/ink7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8.png"/><Relationship Id="rId5" Type="http://schemas.openxmlformats.org/officeDocument/2006/relationships/customXml" Target="../ink/ink6.xml"/><Relationship Id="rId4" Type="http://schemas.openxmlformats.org/officeDocument/2006/relationships/image" Target="../media/image71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0.png"/><Relationship Id="rId13" Type="http://schemas.openxmlformats.org/officeDocument/2006/relationships/customXml" Target="../ink/ink12.xml"/><Relationship Id="rId18" Type="http://schemas.openxmlformats.org/officeDocument/2006/relationships/image" Target="../media/image19.png"/><Relationship Id="rId3" Type="http://schemas.openxmlformats.org/officeDocument/2006/relationships/image" Target="../media/image16.png"/><Relationship Id="rId7" Type="http://schemas.openxmlformats.org/officeDocument/2006/relationships/customXml" Target="../ink/ink9.xml"/><Relationship Id="rId12" Type="http://schemas.openxmlformats.org/officeDocument/2006/relationships/image" Target="../media/image160.png"/><Relationship Id="rId17" Type="http://schemas.openxmlformats.org/officeDocument/2006/relationships/customXml" Target="../ink/ink14.xml"/><Relationship Id="rId2" Type="http://schemas.openxmlformats.org/officeDocument/2006/relationships/image" Target="../media/image15.png"/><Relationship Id="rId16" Type="http://schemas.openxmlformats.org/officeDocument/2006/relationships/image" Target="../media/image180.png"/><Relationship Id="rId20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0.png"/><Relationship Id="rId11" Type="http://schemas.openxmlformats.org/officeDocument/2006/relationships/customXml" Target="../ink/ink11.xml"/><Relationship Id="rId5" Type="http://schemas.openxmlformats.org/officeDocument/2006/relationships/customXml" Target="../ink/ink8.xml"/><Relationship Id="rId15" Type="http://schemas.openxmlformats.org/officeDocument/2006/relationships/customXml" Target="../ink/ink13.xml"/><Relationship Id="rId10" Type="http://schemas.openxmlformats.org/officeDocument/2006/relationships/image" Target="../media/image151.png"/><Relationship Id="rId19" Type="http://schemas.openxmlformats.org/officeDocument/2006/relationships/customXml" Target="../ink/ink15.xml"/><Relationship Id="rId4" Type="http://schemas.openxmlformats.org/officeDocument/2006/relationships/image" Target="../media/image17.png"/><Relationship Id="rId9" Type="http://schemas.openxmlformats.org/officeDocument/2006/relationships/customXml" Target="../ink/ink10.xml"/><Relationship Id="rId14" Type="http://schemas.openxmlformats.org/officeDocument/2006/relationships/image" Target="../media/image17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customXml" Target="../ink/ink16.xml"/><Relationship Id="rId13" Type="http://schemas.openxmlformats.org/officeDocument/2006/relationships/image" Target="../media/image240.png"/><Relationship Id="rId18" Type="http://schemas.openxmlformats.org/officeDocument/2006/relationships/image" Target="../media/image270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12" Type="http://schemas.openxmlformats.org/officeDocument/2006/relationships/customXml" Target="../ink/ink18.xml"/><Relationship Id="rId17" Type="http://schemas.openxmlformats.org/officeDocument/2006/relationships/customXml" Target="../ink/ink20.xml"/><Relationship Id="rId2" Type="http://schemas.openxmlformats.org/officeDocument/2006/relationships/image" Target="../media/image18.png"/><Relationship Id="rId16" Type="http://schemas.openxmlformats.org/officeDocument/2006/relationships/image" Target="../media/image26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11" Type="http://schemas.openxmlformats.org/officeDocument/2006/relationships/image" Target="../media/image230.png"/><Relationship Id="rId5" Type="http://schemas.openxmlformats.org/officeDocument/2006/relationships/image" Target="../media/image23.png"/><Relationship Id="rId15" Type="http://schemas.openxmlformats.org/officeDocument/2006/relationships/customXml" Target="../ink/ink19.xml"/><Relationship Id="rId10" Type="http://schemas.openxmlformats.org/officeDocument/2006/relationships/customXml" Target="../ink/ink17.xml"/><Relationship Id="rId4" Type="http://schemas.openxmlformats.org/officeDocument/2006/relationships/image" Target="../media/image22.png"/><Relationship Id="rId9" Type="http://schemas.openxmlformats.org/officeDocument/2006/relationships/image" Target="../media/image220.png"/><Relationship Id="rId14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0.png"/><Relationship Id="rId3" Type="http://schemas.openxmlformats.org/officeDocument/2006/relationships/image" Target="../media/image28.png"/><Relationship Id="rId7" Type="http://schemas.openxmlformats.org/officeDocument/2006/relationships/customXml" Target="../ink/ink22.xml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4.png"/><Relationship Id="rId5" Type="http://schemas.openxmlformats.org/officeDocument/2006/relationships/customXml" Target="../ink/ink21.xml"/><Relationship Id="rId10" Type="http://schemas.openxmlformats.org/officeDocument/2006/relationships/image" Target="../media/image120.png"/><Relationship Id="rId4" Type="http://schemas.openxmlformats.org/officeDocument/2006/relationships/image" Target="../media/image29.png"/><Relationship Id="rId9" Type="http://schemas.openxmlformats.org/officeDocument/2006/relationships/customXml" Target="../ink/ink2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1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3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70.png"/><Relationship Id="rId4" Type="http://schemas.openxmlformats.org/officeDocument/2006/relationships/customXml" Target="../ink/ink24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0.png"/><Relationship Id="rId13" Type="http://schemas.openxmlformats.org/officeDocument/2006/relationships/customXml" Target="../ink/ink29.xml"/><Relationship Id="rId18" Type="http://schemas.openxmlformats.org/officeDocument/2006/relationships/image" Target="../media/image39.png"/><Relationship Id="rId3" Type="http://schemas.openxmlformats.org/officeDocument/2006/relationships/image" Target="../media/image36.jpeg"/><Relationship Id="rId7" Type="http://schemas.openxmlformats.org/officeDocument/2006/relationships/customXml" Target="../ink/ink26.xml"/><Relationship Id="rId12" Type="http://schemas.openxmlformats.org/officeDocument/2006/relationships/image" Target="../media/image370.png"/><Relationship Id="rId17" Type="http://schemas.openxmlformats.org/officeDocument/2006/relationships/customXml" Target="../ink/ink31.xml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270.png"/><Relationship Id="rId20" Type="http://schemas.openxmlformats.org/officeDocument/2006/relationships/image" Target="../media/image40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340.png"/><Relationship Id="rId11" Type="http://schemas.openxmlformats.org/officeDocument/2006/relationships/customXml" Target="../ink/ink28.xml"/><Relationship Id="rId5" Type="http://schemas.openxmlformats.org/officeDocument/2006/relationships/customXml" Target="../ink/ink25.xml"/><Relationship Id="rId15" Type="http://schemas.openxmlformats.org/officeDocument/2006/relationships/customXml" Target="../ink/ink30.xml"/><Relationship Id="rId10" Type="http://schemas.openxmlformats.org/officeDocument/2006/relationships/image" Target="../media/image36.png"/><Relationship Id="rId19" Type="http://schemas.openxmlformats.org/officeDocument/2006/relationships/customXml" Target="../ink/ink32.xml"/><Relationship Id="rId4" Type="http://schemas.openxmlformats.org/officeDocument/2006/relationships/image" Target="../media/image37.png"/><Relationship Id="rId9" Type="http://schemas.openxmlformats.org/officeDocument/2006/relationships/customXml" Target="../ink/ink27.xml"/><Relationship Id="rId14" Type="http://schemas.openxmlformats.org/officeDocument/2006/relationships/image" Target="../media/image38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42.emf"/><Relationship Id="rId7" Type="http://schemas.openxmlformats.org/officeDocument/2006/relationships/customXml" Target="../ink/ink3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45.png"/><Relationship Id="rId5" Type="http://schemas.openxmlformats.org/officeDocument/2006/relationships/customXml" Target="../ink/ink33.xml"/><Relationship Id="rId10" Type="http://schemas.openxmlformats.org/officeDocument/2006/relationships/image" Target="../media/image47.png"/><Relationship Id="rId4" Type="http://schemas.openxmlformats.org/officeDocument/2006/relationships/image" Target="../media/image43.emf"/><Relationship Id="rId9" Type="http://schemas.openxmlformats.org/officeDocument/2006/relationships/customXml" Target="../ink/ink3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emf"/><Relationship Id="rId7" Type="http://schemas.openxmlformats.org/officeDocument/2006/relationships/image" Target="../media/image9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80.png"/><Relationship Id="rId5" Type="http://schemas.openxmlformats.org/officeDocument/2006/relationships/image" Target="../media/image70.png"/><Relationship Id="rId4" Type="http://schemas.openxmlformats.org/officeDocument/2006/relationships/image" Target="../media/image6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tmp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customXml" Target="../ink/ink36.xml"/><Relationship Id="rId7" Type="http://schemas.openxmlformats.org/officeDocument/2006/relationships/customXml" Target="../ink/ink38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51.png"/><Relationship Id="rId5" Type="http://schemas.openxmlformats.org/officeDocument/2006/relationships/customXml" Target="../ink/ink37.xml"/><Relationship Id="rId4" Type="http://schemas.openxmlformats.org/officeDocument/2006/relationships/image" Target="../media/image4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.xml"/><Relationship Id="rId5" Type="http://schemas.openxmlformats.org/officeDocument/2006/relationships/image" Target="../media/image53.png"/><Relationship Id="rId4" Type="http://schemas.openxmlformats.org/officeDocument/2006/relationships/image" Target="../media/image4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50.png"/><Relationship Id="rId5" Type="http://schemas.openxmlformats.org/officeDocument/2006/relationships/image" Target="../media/image56.emf"/><Relationship Id="rId4" Type="http://schemas.openxmlformats.org/officeDocument/2006/relationships/image" Target="../media/image55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.xml"/><Relationship Id="rId4" Type="http://schemas.openxmlformats.org/officeDocument/2006/relationships/image" Target="../media/image57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3.xml"/><Relationship Id="rId4" Type="http://schemas.openxmlformats.org/officeDocument/2006/relationships/image" Target="../media/image58.emf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e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3" Type="http://schemas.openxmlformats.org/officeDocument/2006/relationships/image" Target="../media/image650.png"/><Relationship Id="rId18" Type="http://schemas.openxmlformats.org/officeDocument/2006/relationships/image" Target="../media/image680.png"/><Relationship Id="rId26" Type="http://schemas.openxmlformats.org/officeDocument/2006/relationships/image" Target="../media/image73.png"/><Relationship Id="rId3" Type="http://schemas.openxmlformats.org/officeDocument/2006/relationships/image" Target="../media/image68.png"/><Relationship Id="rId21" Type="http://schemas.openxmlformats.org/officeDocument/2006/relationships/customXml" Target="../ink/ink47.xml"/><Relationship Id="rId34" Type="http://schemas.openxmlformats.org/officeDocument/2006/relationships/image" Target="../media/image78.png"/><Relationship Id="rId7" Type="http://schemas.openxmlformats.org/officeDocument/2006/relationships/image" Target="../media/image620.png"/><Relationship Id="rId12" Type="http://schemas.openxmlformats.org/officeDocument/2006/relationships/customXml" Target="../ink/ink43.xml"/><Relationship Id="rId17" Type="http://schemas.openxmlformats.org/officeDocument/2006/relationships/customXml" Target="../ink/ink45.xml"/><Relationship Id="rId25" Type="http://schemas.openxmlformats.org/officeDocument/2006/relationships/customXml" Target="../ink/ink49.xml"/><Relationship Id="rId33" Type="http://schemas.openxmlformats.org/officeDocument/2006/relationships/image" Target="../media/image77.png"/><Relationship Id="rId2" Type="http://schemas.openxmlformats.org/officeDocument/2006/relationships/image" Target="../media/image67.png"/><Relationship Id="rId16" Type="http://schemas.openxmlformats.org/officeDocument/2006/relationships/image" Target="../media/image69.png"/><Relationship Id="rId20" Type="http://schemas.openxmlformats.org/officeDocument/2006/relationships/image" Target="../media/image690.png"/><Relationship Id="rId29" Type="http://schemas.openxmlformats.org/officeDocument/2006/relationships/customXml" Target="../ink/ink51.xml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40.xml"/><Relationship Id="rId11" Type="http://schemas.openxmlformats.org/officeDocument/2006/relationships/image" Target="../media/image640.png"/><Relationship Id="rId24" Type="http://schemas.openxmlformats.org/officeDocument/2006/relationships/image" Target="../media/image72.png"/><Relationship Id="rId32" Type="http://schemas.openxmlformats.org/officeDocument/2006/relationships/image" Target="../media/image76.png"/><Relationship Id="rId5" Type="http://schemas.openxmlformats.org/officeDocument/2006/relationships/image" Target="../media/image611.png"/><Relationship Id="rId15" Type="http://schemas.openxmlformats.org/officeDocument/2006/relationships/image" Target="../media/image660.png"/><Relationship Id="rId23" Type="http://schemas.openxmlformats.org/officeDocument/2006/relationships/customXml" Target="../ink/ink48.xml"/><Relationship Id="rId28" Type="http://schemas.openxmlformats.org/officeDocument/2006/relationships/image" Target="../media/image74.png"/><Relationship Id="rId10" Type="http://schemas.openxmlformats.org/officeDocument/2006/relationships/customXml" Target="../ink/ink42.xml"/><Relationship Id="rId19" Type="http://schemas.openxmlformats.org/officeDocument/2006/relationships/customXml" Target="../ink/ink46.xml"/><Relationship Id="rId31" Type="http://schemas.openxmlformats.org/officeDocument/2006/relationships/customXml" Target="../ink/ink52.xml"/><Relationship Id="rId4" Type="http://schemas.openxmlformats.org/officeDocument/2006/relationships/customXml" Target="../ink/ink39.xml"/><Relationship Id="rId9" Type="http://schemas.openxmlformats.org/officeDocument/2006/relationships/image" Target="../media/image63.png"/><Relationship Id="rId14" Type="http://schemas.openxmlformats.org/officeDocument/2006/relationships/customXml" Target="../ink/ink44.xml"/><Relationship Id="rId22" Type="http://schemas.openxmlformats.org/officeDocument/2006/relationships/image" Target="../media/image71.png"/><Relationship Id="rId27" Type="http://schemas.openxmlformats.org/officeDocument/2006/relationships/customXml" Target="../ink/ink50.xml"/><Relationship Id="rId30" Type="http://schemas.openxmlformats.org/officeDocument/2006/relationships/image" Target="../media/image75.png"/><Relationship Id="rId8" Type="http://schemas.openxmlformats.org/officeDocument/2006/relationships/customXml" Target="../ink/ink4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3.png"/><Relationship Id="rId5" Type="http://schemas.openxmlformats.org/officeDocument/2006/relationships/image" Target="../media/image82.png"/><Relationship Id="rId4" Type="http://schemas.openxmlformats.org/officeDocument/2006/relationships/image" Target="../media/image81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7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emf"/><Relationship Id="rId2" Type="http://schemas.openxmlformats.org/officeDocument/2006/relationships/oleObject" Target="../embeddings/oleObject2.bin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5.png"/><Relationship Id="rId5" Type="http://schemas.openxmlformats.org/officeDocument/2006/relationships/image" Target="../media/image94.emf"/><Relationship Id="rId4" Type="http://schemas.openxmlformats.org/officeDocument/2006/relationships/oleObject" Target="../embeddings/oleObject3.bin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15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1.png"/><Relationship Id="rId3" Type="http://schemas.openxmlformats.org/officeDocument/2006/relationships/customXml" Target="../ink/ink53.xml"/><Relationship Id="rId7" Type="http://schemas.openxmlformats.org/officeDocument/2006/relationships/image" Target="../media/image100.png"/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9.png"/><Relationship Id="rId11" Type="http://schemas.openxmlformats.org/officeDocument/2006/relationships/image" Target="../media/image102.png"/><Relationship Id="rId5" Type="http://schemas.openxmlformats.org/officeDocument/2006/relationships/image" Target="../media/image98.png"/><Relationship Id="rId10" Type="http://schemas.openxmlformats.org/officeDocument/2006/relationships/image" Target="../media/image1030.png"/><Relationship Id="rId4" Type="http://schemas.openxmlformats.org/officeDocument/2006/relationships/image" Target="../media/image980.png"/><Relationship Id="rId9" Type="http://schemas.openxmlformats.org/officeDocument/2006/relationships/customXml" Target="../ink/ink54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AF228EC-989C-1847-91A9-E219E25510D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19200" y="406400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US" altLang="ko-KR" dirty="0"/>
              <a:t>Odd-Even Staggering and Kinks of </a:t>
            </a:r>
            <a:r>
              <a:rPr lang="en-US" altLang="ko-KR" dirty="0">
                <a:solidFill>
                  <a:srgbClr val="0070C0"/>
                </a:solidFill>
              </a:rPr>
              <a:t>Hg</a:t>
            </a:r>
            <a:r>
              <a:rPr lang="en-US" altLang="ko-KR" dirty="0"/>
              <a:t> and Pb Isotopes</a:t>
            </a:r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C9ACFE16-296B-C9CA-F0A9-7532EF331D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34935" y="3030907"/>
            <a:ext cx="9144000" cy="1655762"/>
          </a:xfrm>
        </p:spPr>
        <p:txBody>
          <a:bodyPr/>
          <a:lstStyle/>
          <a:p>
            <a:endParaRPr lang="en-US" altLang="ko-KR" dirty="0"/>
          </a:p>
          <a:p>
            <a:r>
              <a:rPr lang="en-US" altLang="ko-KR" dirty="0" err="1"/>
              <a:t>Myeong</a:t>
            </a:r>
            <a:r>
              <a:rPr lang="en-US" altLang="ko-KR" dirty="0"/>
              <a:t>-Hwan Mun, </a:t>
            </a:r>
            <a:r>
              <a:rPr lang="en-US" altLang="ko-KR" dirty="0" err="1"/>
              <a:t>Seonghyun</a:t>
            </a:r>
            <a:r>
              <a:rPr lang="en-US" altLang="ko-KR" dirty="0"/>
              <a:t> Kim, </a:t>
            </a:r>
            <a:r>
              <a:rPr lang="en-US" altLang="ko-KR" dirty="0" err="1"/>
              <a:t>Eunja</a:t>
            </a:r>
            <a:r>
              <a:rPr lang="en-US" altLang="ko-KR" dirty="0"/>
              <a:t> Ha</a:t>
            </a:r>
            <a:r>
              <a:rPr lang="ko-KR" altLang="en-US" dirty="0"/>
              <a:t> </a:t>
            </a:r>
            <a:endParaRPr lang="en-US" altLang="ko-KR" dirty="0"/>
          </a:p>
          <a:p>
            <a:r>
              <a:rPr lang="en-US" altLang="ko-KR" b="1" dirty="0"/>
              <a:t>Myung-Ki Cheoun</a:t>
            </a:r>
            <a:endParaRPr lang="ko-KR" altLang="en-US" b="1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46ECBE52-26E2-5D98-0D3B-5F3073C056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192367" cy="737995"/>
          </a:xfrm>
          <a:prstGeom prst="rect">
            <a:avLst/>
          </a:prstGeom>
        </p:spPr>
      </p:pic>
      <p:pic>
        <p:nvPicPr>
          <p:cNvPr id="5" name="Picture 9">
            <a:extLst>
              <a:ext uri="{FF2B5EF4-FFF2-40B4-BE49-F238E27FC236}">
                <a16:creationId xmlns:a16="http://schemas.microsoft.com/office/drawing/2014/main" id="{5575A823-C485-A3B7-D53F-75901A4600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0443" y="0"/>
            <a:ext cx="3157365" cy="620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E80F79B-0889-1056-8A4B-53A1DA68E645}"/>
              </a:ext>
            </a:extLst>
          </p:cNvPr>
          <p:cNvSpPr txBox="1"/>
          <p:nvPr/>
        </p:nvSpPr>
        <p:spPr>
          <a:xfrm>
            <a:off x="1613065" y="4426720"/>
            <a:ext cx="9040237" cy="6733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4311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88" b="0" i="0" u="none" strike="noStrike" kern="1200" cap="none" spc="0" normalizeH="0" baseline="0" noProof="0" dirty="0">
                <a:ln>
                  <a:noFill/>
                </a:ln>
                <a:solidFill>
                  <a:srgbClr val="1B223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Arial" panose="020B0604020202020204" pitchFamily="34" charset="0"/>
              </a:rPr>
              <a:t>(</a:t>
            </a:r>
            <a:r>
              <a:rPr kumimoji="0" lang="en-US" altLang="ko-KR" sz="1888" b="1" i="0" u="none" strike="noStrike" kern="1200" cap="none" spc="0" normalizeH="0" baseline="0" noProof="0" dirty="0" err="1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Arial" panose="020B0604020202020204" pitchFamily="34" charset="0"/>
              </a:rPr>
              <a:t>Soongsil</a:t>
            </a:r>
            <a:r>
              <a:rPr kumimoji="0" lang="en-US" altLang="ko-KR" sz="1888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Arial" panose="020B0604020202020204" pitchFamily="34" charset="0"/>
              </a:rPr>
              <a:t> University</a:t>
            </a:r>
            <a:r>
              <a:rPr kumimoji="0" lang="en-US" altLang="ko-KR" sz="1888" b="0" i="0" u="none" strike="noStrike" kern="1200" cap="none" spc="0" normalizeH="0" baseline="0" noProof="0" dirty="0">
                <a:ln>
                  <a:noFill/>
                </a:ln>
                <a:solidFill>
                  <a:srgbClr val="1B223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Arial" panose="020B0604020202020204" pitchFamily="34" charset="0"/>
              </a:rPr>
              <a:t>, </a:t>
            </a:r>
            <a:r>
              <a:rPr kumimoji="0" lang="en-US" altLang="ko-KR" sz="1888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Arial" panose="020B0604020202020204" pitchFamily="34" charset="0"/>
              </a:rPr>
              <a:t>OMEG Institute &amp; Dept. of Physics</a:t>
            </a:r>
            <a:r>
              <a:rPr kumimoji="0" lang="en-US" altLang="ko-KR" sz="1888" b="0" i="0" u="none" strike="noStrike" kern="1200" cap="none" spc="0" normalizeH="0" baseline="0" noProof="0" dirty="0">
                <a:ln>
                  <a:noFill/>
                </a:ln>
                <a:solidFill>
                  <a:srgbClr val="1B223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Arial" panose="020B0604020202020204" pitchFamily="34" charset="0"/>
              </a:rPr>
              <a:t>, Seoul, Korea)</a:t>
            </a:r>
          </a:p>
          <a:p>
            <a:pPr marL="0" marR="0" lvl="0" indent="0" algn="ctr" defTabSz="4311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88" b="0" i="0" u="none" strike="noStrike" kern="1200" cap="none" spc="0" normalizeH="0" baseline="0" noProof="0" dirty="0">
                <a:ln>
                  <a:noFill/>
                </a:ln>
                <a:solidFill>
                  <a:srgbClr val="1B223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Arial" panose="020B0604020202020204" pitchFamily="34" charset="0"/>
              </a:rPr>
              <a:t>https://omeg.ssu.ac.kr/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09F7BEC-97B5-B0C1-12EE-26368CE67098}"/>
              </a:ext>
            </a:extLst>
          </p:cNvPr>
          <p:cNvSpPr txBox="1"/>
          <p:nvPr/>
        </p:nvSpPr>
        <p:spPr>
          <a:xfrm>
            <a:off x="1351264" y="5574822"/>
            <a:ext cx="9663223" cy="11382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43114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99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14th APCTP-BLTP JINR Joint Workshop - Memorial Workshop in Honor of </a:t>
            </a:r>
            <a:r>
              <a:rPr kumimoji="0" lang="en-US" altLang="ko-KR" sz="1699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Prof. </a:t>
            </a:r>
            <a:r>
              <a:rPr kumimoji="0" lang="en-US" altLang="ko-KR" sz="1699" b="1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Yongseok</a:t>
            </a:r>
            <a:r>
              <a:rPr kumimoji="0" lang="en-US" altLang="ko-KR" sz="1699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Oh </a:t>
            </a:r>
          </a:p>
          <a:p>
            <a:pPr marL="0" marR="0" lvl="0" indent="0" defTabSz="43114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99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(Modern problems in nuclear and elementary particle physics)</a:t>
            </a:r>
          </a:p>
          <a:p>
            <a:pPr marL="0" marR="0" lvl="0" indent="0" defTabSz="43114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sz="1699" kern="0" dirty="0">
              <a:solidFill>
                <a:prstClr val="black"/>
              </a:solidFill>
            </a:endParaRPr>
          </a:p>
          <a:p>
            <a:pPr marL="0" marR="0" lvl="0" indent="0" defTabSz="43114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99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From July 9 to July 14, 2023, POSCO International Center, APCTP, Pohang, Korea</a:t>
            </a:r>
            <a:endParaRPr kumimoji="0" lang="ko-KR" altLang="en-US" sz="1699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8328496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65935A8-E92C-FCC8-ED57-45D5EE468397}"/>
              </a:ext>
            </a:extLst>
          </p:cNvPr>
          <p:cNvSpPr txBox="1"/>
          <p:nvPr/>
        </p:nvSpPr>
        <p:spPr>
          <a:xfrm>
            <a:off x="1647805" y="252077"/>
            <a:ext cx="8669553" cy="65556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/>
              <a:t>Contents </a:t>
            </a:r>
          </a:p>
          <a:p>
            <a:endParaRPr lang="en-US" altLang="ko-KR" sz="2400" dirty="0"/>
          </a:p>
          <a:p>
            <a:endParaRPr lang="en-US" altLang="ko-KR" sz="2400" dirty="0"/>
          </a:p>
          <a:p>
            <a:r>
              <a:rPr lang="en-US" altLang="ko-KR" sz="2400" dirty="0"/>
              <a:t>1. Experimental</a:t>
            </a:r>
            <a:r>
              <a:rPr lang="ko-KR" altLang="en-US" sz="2400" dirty="0"/>
              <a:t> </a:t>
            </a:r>
            <a:r>
              <a:rPr lang="en-US" altLang="ko-KR" sz="2400" dirty="0"/>
              <a:t>evidences of OES and Kink structures</a:t>
            </a:r>
          </a:p>
          <a:p>
            <a:endParaRPr lang="en-US" altLang="ko-KR" sz="2400" dirty="0"/>
          </a:p>
          <a:p>
            <a:r>
              <a:rPr lang="en-US" altLang="ko-KR" sz="2400" dirty="0"/>
              <a:t>1-1. Odd-Even Staggering (OES) </a:t>
            </a:r>
          </a:p>
          <a:p>
            <a:r>
              <a:rPr lang="en-US" altLang="ko-KR" sz="2400" dirty="0"/>
              <a:t>1-2. Kink</a:t>
            </a:r>
          </a:p>
          <a:p>
            <a:endParaRPr lang="en-US" altLang="ko-KR" sz="2400" dirty="0"/>
          </a:p>
          <a:p>
            <a:r>
              <a:rPr lang="en-US" altLang="ko-KR" sz="2400" dirty="0"/>
              <a:t>2. Deformed Relativistic Hartree </a:t>
            </a:r>
            <a:r>
              <a:rPr lang="en-US" altLang="ko-KR" sz="2400" dirty="0" err="1"/>
              <a:t>Bogoliubov</a:t>
            </a:r>
            <a:r>
              <a:rPr lang="en-US" altLang="ko-KR" sz="2400" dirty="0"/>
              <a:t> in Continuum </a:t>
            </a:r>
          </a:p>
          <a:p>
            <a:r>
              <a:rPr lang="en-US" altLang="ko-KR" sz="2400" dirty="0"/>
              <a:t>   (</a:t>
            </a:r>
            <a:r>
              <a:rPr lang="en-US" altLang="ko-KR" sz="2400" dirty="0" err="1"/>
              <a:t>DRHBc</a:t>
            </a:r>
            <a:r>
              <a:rPr lang="en-US" altLang="ko-KR" sz="2400" dirty="0"/>
              <a:t>) mass model</a:t>
            </a:r>
          </a:p>
          <a:p>
            <a:endParaRPr lang="en-US" altLang="ko-KR" sz="2400" dirty="0"/>
          </a:p>
          <a:p>
            <a:r>
              <a:rPr lang="en-US" altLang="ko-KR" sz="2400" dirty="0"/>
              <a:t>3. OES and Kink of Hg by </a:t>
            </a:r>
            <a:r>
              <a:rPr lang="en-US" altLang="ko-KR" sz="2400" dirty="0" err="1"/>
              <a:t>DRHBc</a:t>
            </a:r>
            <a:r>
              <a:rPr lang="en-US" altLang="ko-KR" sz="2400" dirty="0"/>
              <a:t> mass model</a:t>
            </a:r>
          </a:p>
          <a:p>
            <a:r>
              <a:rPr lang="en-US" altLang="ko-KR" sz="2400" dirty="0"/>
              <a:t>3-1. OME of Hg</a:t>
            </a:r>
          </a:p>
          <a:p>
            <a:r>
              <a:rPr lang="en-US" altLang="ko-KR" sz="2400" dirty="0"/>
              <a:t>3-2. Kink of Hg and Pb</a:t>
            </a:r>
          </a:p>
          <a:p>
            <a:endParaRPr lang="en-US" altLang="ko-KR" sz="2400" dirty="0"/>
          </a:p>
          <a:p>
            <a:r>
              <a:rPr lang="en-US" altLang="ko-KR" sz="2400" dirty="0"/>
              <a:t>4. Summary</a:t>
            </a:r>
          </a:p>
          <a:p>
            <a:endParaRPr lang="en-US" altLang="ko-KR" dirty="0"/>
          </a:p>
          <a:p>
            <a:pPr marL="342900" indent="-342900">
              <a:buAutoNum type="arabicPeriod"/>
            </a:pPr>
            <a:endParaRPr lang="ko-KR" altLang="en-US" dirty="0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1313F243-C20A-1B9D-418B-8623D88AF2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14th APCTP-BLTP JINR Joint Workshop, July 2023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016601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2919F863-04DD-5526-E129-E3AE4183E6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1678" y="0"/>
            <a:ext cx="7828643" cy="6858000"/>
          </a:xfrm>
          <a:prstGeom prst="rect">
            <a:avLst/>
          </a:prstGeom>
        </p:spPr>
      </p:pic>
      <p:sp>
        <p:nvSpPr>
          <p:cNvPr id="2" name="바닥글 개체 틀 1">
            <a:extLst>
              <a:ext uri="{FF2B5EF4-FFF2-40B4-BE49-F238E27FC236}">
                <a16:creationId xmlns:a16="http://schemas.microsoft.com/office/drawing/2014/main" id="{BAD4DD87-0391-3A20-888D-F4A3F6F6F4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14th APCTP-BLTP JINR Joint Workshop, July 2023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769412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7121F466-B5BE-80C2-E087-C8CB0922C5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30229" y="0"/>
            <a:ext cx="5273976" cy="685800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A4023550-6DB7-3157-0848-AC19737CEE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217" y="780472"/>
            <a:ext cx="5846675" cy="2516734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잉크 1">
                <a:extLst>
                  <a:ext uri="{FF2B5EF4-FFF2-40B4-BE49-F238E27FC236}">
                    <a16:creationId xmlns:a16="http://schemas.microsoft.com/office/drawing/2014/main" id="{E3128679-69AB-8DCC-F8ED-D537F2EB197F}"/>
                  </a:ext>
                </a:extLst>
              </p14:cNvPr>
              <p14:cNvContentPartPr/>
              <p14:nvPr/>
            </p14:nvContentPartPr>
            <p14:xfrm>
              <a:off x="8144063" y="3616098"/>
              <a:ext cx="1831680" cy="820440"/>
            </p14:xfrm>
          </p:contentPart>
        </mc:Choice>
        <mc:Fallback xmlns="">
          <p:pic>
            <p:nvPicPr>
              <p:cNvPr id="2" name="잉크 1">
                <a:extLst>
                  <a:ext uri="{FF2B5EF4-FFF2-40B4-BE49-F238E27FC236}">
                    <a16:creationId xmlns:a16="http://schemas.microsoft.com/office/drawing/2014/main" id="{E3128679-69AB-8DCC-F8ED-D537F2EB197F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8135423" y="3607458"/>
                <a:ext cx="1849320" cy="838080"/>
              </a:xfrm>
              <a:prstGeom prst="rect">
                <a:avLst/>
              </a:prstGeom>
            </p:spPr>
          </p:pic>
        </mc:Fallback>
      </mc:AlternateContent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0F30B5F2-8F06-E3C6-62C7-30C5FB169B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14th APCTP-BLTP JINR Joint Workshop, July 2023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283881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E575117C-471E-97A0-BA93-C60FBE9717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03305"/>
            <a:ext cx="7499754" cy="3839825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911120F7-623F-225F-77FF-F7A0D35232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359" y="0"/>
            <a:ext cx="5944430" cy="447737"/>
          </a:xfrm>
          <a:prstGeom prst="rect">
            <a:avLst/>
          </a:prstGeom>
        </p:spPr>
      </p:pic>
      <p:sp>
        <p:nvSpPr>
          <p:cNvPr id="2" name="바닥글 개체 틀 1">
            <a:extLst>
              <a:ext uri="{FF2B5EF4-FFF2-40B4-BE49-F238E27FC236}">
                <a16:creationId xmlns:a16="http://schemas.microsoft.com/office/drawing/2014/main" id="{C0EDEE39-3145-365F-FC96-3FF8B14AC8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14th APCTP-BLTP JINR Joint Workshop, July 2023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5906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86436C82-E54E-75D2-4DB2-E9966C844C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9907" y="0"/>
            <a:ext cx="9592186" cy="68580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4" name="잉크 3">
                <a:extLst>
                  <a:ext uri="{FF2B5EF4-FFF2-40B4-BE49-F238E27FC236}">
                    <a16:creationId xmlns:a16="http://schemas.microsoft.com/office/drawing/2014/main" id="{264F44DB-257F-9AAF-1884-84DF77D0A3D0}"/>
                  </a:ext>
                </a:extLst>
              </p14:cNvPr>
              <p14:cNvContentPartPr/>
              <p14:nvPr/>
            </p14:nvContentPartPr>
            <p14:xfrm>
              <a:off x="9131592" y="5571844"/>
              <a:ext cx="652680" cy="349560"/>
            </p14:xfrm>
          </p:contentPart>
        </mc:Choice>
        <mc:Fallback xmlns="">
          <p:pic>
            <p:nvPicPr>
              <p:cNvPr id="4" name="잉크 3">
                <a:extLst>
                  <a:ext uri="{FF2B5EF4-FFF2-40B4-BE49-F238E27FC236}">
                    <a16:creationId xmlns:a16="http://schemas.microsoft.com/office/drawing/2014/main" id="{264F44DB-257F-9AAF-1884-84DF77D0A3D0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9122592" y="5562844"/>
                <a:ext cx="670320" cy="367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5" name="잉크 4">
                <a:extLst>
                  <a:ext uri="{FF2B5EF4-FFF2-40B4-BE49-F238E27FC236}">
                    <a16:creationId xmlns:a16="http://schemas.microsoft.com/office/drawing/2014/main" id="{5CA0C3F9-BB86-FF5D-0FEB-FA10240801A7}"/>
                  </a:ext>
                </a:extLst>
              </p14:cNvPr>
              <p14:cNvContentPartPr/>
              <p14:nvPr/>
            </p14:nvContentPartPr>
            <p14:xfrm>
              <a:off x="3011952" y="5813044"/>
              <a:ext cx="621720" cy="285480"/>
            </p14:xfrm>
          </p:contentPart>
        </mc:Choice>
        <mc:Fallback xmlns="">
          <p:pic>
            <p:nvPicPr>
              <p:cNvPr id="5" name="잉크 4">
                <a:extLst>
                  <a:ext uri="{FF2B5EF4-FFF2-40B4-BE49-F238E27FC236}">
                    <a16:creationId xmlns:a16="http://schemas.microsoft.com/office/drawing/2014/main" id="{5CA0C3F9-BB86-FF5D-0FEB-FA10240801A7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002952" y="5804404"/>
                <a:ext cx="639360" cy="303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6" name="잉크 5">
                <a:extLst>
                  <a:ext uri="{FF2B5EF4-FFF2-40B4-BE49-F238E27FC236}">
                    <a16:creationId xmlns:a16="http://schemas.microsoft.com/office/drawing/2014/main" id="{47573951-D7F4-FA1F-3DF6-14A7613AAF16}"/>
                  </a:ext>
                </a:extLst>
              </p14:cNvPr>
              <p14:cNvContentPartPr/>
              <p14:nvPr/>
            </p14:nvContentPartPr>
            <p14:xfrm>
              <a:off x="7723861" y="3073218"/>
              <a:ext cx="960840" cy="929160"/>
            </p14:xfrm>
          </p:contentPart>
        </mc:Choice>
        <mc:Fallback xmlns="">
          <p:pic>
            <p:nvPicPr>
              <p:cNvPr id="6" name="잉크 5">
                <a:extLst>
                  <a:ext uri="{FF2B5EF4-FFF2-40B4-BE49-F238E27FC236}">
                    <a16:creationId xmlns:a16="http://schemas.microsoft.com/office/drawing/2014/main" id="{47573951-D7F4-FA1F-3DF6-14A7613AAF16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7714861" y="3064218"/>
                <a:ext cx="978480" cy="946800"/>
              </a:xfrm>
              <a:prstGeom prst="rect">
                <a:avLst/>
              </a:prstGeom>
            </p:spPr>
          </p:pic>
        </mc:Fallback>
      </mc:AlternateContent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649862ED-F4B7-80DB-035E-20A75E018308}"/>
              </a:ext>
            </a:extLst>
          </p:cNvPr>
          <p:cNvCxnSpPr/>
          <p:nvPr/>
        </p:nvCxnSpPr>
        <p:spPr>
          <a:xfrm flipV="1">
            <a:off x="9020783" y="888460"/>
            <a:ext cx="0" cy="32360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그림 8">
            <a:extLst>
              <a:ext uri="{FF2B5EF4-FFF2-40B4-BE49-F238E27FC236}">
                <a16:creationId xmlns:a16="http://schemas.microsoft.com/office/drawing/2014/main" id="{AFA6124E-7399-EC5C-E803-D9E8ED6B152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44416" y="239719"/>
            <a:ext cx="2048161" cy="200053"/>
          </a:xfrm>
          <a:prstGeom prst="rect">
            <a:avLst/>
          </a:prstGeom>
        </p:spPr>
      </p:pic>
      <p:sp>
        <p:nvSpPr>
          <p:cNvPr id="2" name="직사각형 1">
            <a:extLst>
              <a:ext uri="{FF2B5EF4-FFF2-40B4-BE49-F238E27FC236}">
                <a16:creationId xmlns:a16="http://schemas.microsoft.com/office/drawing/2014/main" id="{18CFB384-018D-78FD-B566-3E86B5E9003A}"/>
              </a:ext>
            </a:extLst>
          </p:cNvPr>
          <p:cNvSpPr/>
          <p:nvPr/>
        </p:nvSpPr>
        <p:spPr>
          <a:xfrm>
            <a:off x="7457704" y="679491"/>
            <a:ext cx="3503221" cy="38001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7244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3888374-B5FA-14DD-4599-CBDDEB0135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4542104-765C-31AC-B2A2-F3AB9238BB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3C4541D8-C7C6-E0AF-AF11-17C5AB5521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14th APCTP-BLTP JINR Joint Workshop, July 2023</a:t>
            </a:r>
            <a:endParaRPr lang="ko-KR" altLang="en-US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0F101AEB-653A-E4D6-2E34-EEF152899C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27397"/>
            <a:ext cx="12106894" cy="4750044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2E113F95-E43E-7D1A-6735-F0AB93FBEC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565" y="4371715"/>
            <a:ext cx="7404264" cy="2486285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5E71F67A-3265-2D0A-0F74-F1D6781653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6780" y="4272332"/>
            <a:ext cx="5863655" cy="2486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2396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77D748A5-D224-870A-7536-AC7D4717F0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8651" y="18835"/>
            <a:ext cx="8754697" cy="6630325"/>
          </a:xfrm>
          <a:prstGeom prst="rect">
            <a:avLst/>
          </a:prstGeom>
        </p:spPr>
      </p:pic>
      <p:grpSp>
        <p:nvGrpSpPr>
          <p:cNvPr id="6" name="그룹 5">
            <a:extLst>
              <a:ext uri="{FF2B5EF4-FFF2-40B4-BE49-F238E27FC236}">
                <a16:creationId xmlns:a16="http://schemas.microsoft.com/office/drawing/2014/main" id="{781E4EC9-3A5B-0AD2-15D6-95614D4DBD24}"/>
              </a:ext>
            </a:extLst>
          </p:cNvPr>
          <p:cNvGrpSpPr/>
          <p:nvPr/>
        </p:nvGrpSpPr>
        <p:grpSpPr>
          <a:xfrm>
            <a:off x="7853234" y="4291458"/>
            <a:ext cx="383760" cy="153000"/>
            <a:chOff x="7853234" y="4291458"/>
            <a:chExt cx="383760" cy="1530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3">
              <p14:nvContentPartPr>
                <p14:cNvPr id="2" name="잉크 1">
                  <a:extLst>
                    <a:ext uri="{FF2B5EF4-FFF2-40B4-BE49-F238E27FC236}">
                      <a16:creationId xmlns:a16="http://schemas.microsoft.com/office/drawing/2014/main" id="{4CBC9A9B-D569-B9D4-3B06-1FDEDA1716B1}"/>
                    </a:ext>
                  </a:extLst>
                </p14:cNvPr>
                <p14:cNvContentPartPr/>
                <p14:nvPr/>
              </p14:nvContentPartPr>
              <p14:xfrm>
                <a:off x="7853234" y="4318818"/>
                <a:ext cx="29880" cy="125640"/>
              </p14:xfrm>
            </p:contentPart>
          </mc:Choice>
          <mc:Fallback xmlns="">
            <p:pic>
              <p:nvPicPr>
                <p:cNvPr id="2" name="잉크 1">
                  <a:extLst>
                    <a:ext uri="{FF2B5EF4-FFF2-40B4-BE49-F238E27FC236}">
                      <a16:creationId xmlns:a16="http://schemas.microsoft.com/office/drawing/2014/main" id="{4CBC9A9B-D569-B9D4-3B06-1FDEDA1716B1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7844594" y="4310178"/>
                  <a:ext cx="47520" cy="143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">
              <p14:nvContentPartPr>
                <p14:cNvPr id="3" name="잉크 2">
                  <a:extLst>
                    <a:ext uri="{FF2B5EF4-FFF2-40B4-BE49-F238E27FC236}">
                      <a16:creationId xmlns:a16="http://schemas.microsoft.com/office/drawing/2014/main" id="{17E86C4C-D0E0-F215-EDF2-30DFAF3DAEB3}"/>
                    </a:ext>
                  </a:extLst>
                </p14:cNvPr>
                <p14:cNvContentPartPr/>
                <p14:nvPr/>
              </p14:nvContentPartPr>
              <p14:xfrm>
                <a:off x="7963394" y="4308018"/>
                <a:ext cx="73080" cy="97920"/>
              </p14:xfrm>
            </p:contentPart>
          </mc:Choice>
          <mc:Fallback xmlns="">
            <p:pic>
              <p:nvPicPr>
                <p:cNvPr id="3" name="잉크 2">
                  <a:extLst>
                    <a:ext uri="{FF2B5EF4-FFF2-40B4-BE49-F238E27FC236}">
                      <a16:creationId xmlns:a16="http://schemas.microsoft.com/office/drawing/2014/main" id="{17E86C4C-D0E0-F215-EDF2-30DFAF3DAEB3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7954754" y="4299018"/>
                  <a:ext cx="90720" cy="115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">
              <p14:nvContentPartPr>
                <p14:cNvPr id="5" name="잉크 4">
                  <a:extLst>
                    <a:ext uri="{FF2B5EF4-FFF2-40B4-BE49-F238E27FC236}">
                      <a16:creationId xmlns:a16="http://schemas.microsoft.com/office/drawing/2014/main" id="{778E1C9A-0D9A-EDDB-0750-8FB7D6D5A5D3}"/>
                    </a:ext>
                  </a:extLst>
                </p14:cNvPr>
                <p14:cNvContentPartPr/>
                <p14:nvPr/>
              </p14:nvContentPartPr>
              <p14:xfrm>
                <a:off x="8163554" y="4291458"/>
                <a:ext cx="73440" cy="101160"/>
              </p14:xfrm>
            </p:contentPart>
          </mc:Choice>
          <mc:Fallback xmlns="">
            <p:pic>
              <p:nvPicPr>
                <p:cNvPr id="5" name="잉크 4">
                  <a:extLst>
                    <a:ext uri="{FF2B5EF4-FFF2-40B4-BE49-F238E27FC236}">
                      <a16:creationId xmlns:a16="http://schemas.microsoft.com/office/drawing/2014/main" id="{778E1C9A-0D9A-EDDB-0750-8FB7D6D5A5D3}"/>
                    </a:ext>
                  </a:extLst>
                </p:cNvPr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8154914" y="4282818"/>
                  <a:ext cx="91080" cy="118800"/>
                </a:xfrm>
                <a:prstGeom prst="rect">
                  <a:avLst/>
                </a:prstGeom>
              </p:spPr>
            </p:pic>
          </mc:Fallback>
        </mc:AlternateContent>
      </p:grpSp>
      <p:sp>
        <p:nvSpPr>
          <p:cNvPr id="7" name="바닥글 개체 틀 6">
            <a:extLst>
              <a:ext uri="{FF2B5EF4-FFF2-40B4-BE49-F238E27FC236}">
                <a16:creationId xmlns:a16="http://schemas.microsoft.com/office/drawing/2014/main" id="{40E93A51-13C7-889F-284A-F297C3973F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14th APCTP-BLTP JINR Joint Workshop, July 2023</a:t>
            </a:r>
            <a:endParaRPr lang="ko-KR" altLang="en-US"/>
          </a:p>
        </p:txBody>
      </p:sp>
      <p:sp>
        <p:nvSpPr>
          <p:cNvPr id="8" name="별: 꼭짓점 5개 7">
            <a:extLst>
              <a:ext uri="{FF2B5EF4-FFF2-40B4-BE49-F238E27FC236}">
                <a16:creationId xmlns:a16="http://schemas.microsoft.com/office/drawing/2014/main" id="{9C78B0BB-E621-A6A2-4A00-B45CB159AEDA}"/>
              </a:ext>
            </a:extLst>
          </p:cNvPr>
          <p:cNvSpPr/>
          <p:nvPr/>
        </p:nvSpPr>
        <p:spPr>
          <a:xfrm>
            <a:off x="8347177" y="3915696"/>
            <a:ext cx="538316" cy="582561"/>
          </a:xfrm>
          <a:prstGeom prst="star5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별: 꼭짓점 5개 8">
            <a:extLst>
              <a:ext uri="{FF2B5EF4-FFF2-40B4-BE49-F238E27FC236}">
                <a16:creationId xmlns:a16="http://schemas.microsoft.com/office/drawing/2014/main" id="{FA0D4569-84CF-B8CA-C315-E9F0BBE46D47}"/>
              </a:ext>
            </a:extLst>
          </p:cNvPr>
          <p:cNvSpPr/>
          <p:nvPr/>
        </p:nvSpPr>
        <p:spPr>
          <a:xfrm>
            <a:off x="3706351" y="2896312"/>
            <a:ext cx="538316" cy="582561"/>
          </a:xfrm>
          <a:prstGeom prst="star5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766195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AAC5E507-4DC7-7A7F-A35D-703F7B9292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918" y="0"/>
            <a:ext cx="6196919" cy="685800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832BE4D3-5ECD-5174-DAF8-44CE1A6C87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74297" y="0"/>
            <a:ext cx="4867954" cy="4058216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FD348E9C-A679-E0B0-2AF1-614A79DC4C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74297" y="4058216"/>
            <a:ext cx="4887007" cy="2810267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2" name="잉크 1">
                <a:extLst>
                  <a:ext uri="{FF2B5EF4-FFF2-40B4-BE49-F238E27FC236}">
                    <a16:creationId xmlns:a16="http://schemas.microsoft.com/office/drawing/2014/main" id="{F0986160-6434-46B7-50FA-A6ECC3B7BBE7}"/>
                  </a:ext>
                </a:extLst>
              </p14:cNvPr>
              <p14:cNvContentPartPr/>
              <p14:nvPr/>
            </p14:nvContentPartPr>
            <p14:xfrm>
              <a:off x="603143" y="3612498"/>
              <a:ext cx="175680" cy="138960"/>
            </p14:xfrm>
          </p:contentPart>
        </mc:Choice>
        <mc:Fallback xmlns="">
          <p:pic>
            <p:nvPicPr>
              <p:cNvPr id="2" name="잉크 1">
                <a:extLst>
                  <a:ext uri="{FF2B5EF4-FFF2-40B4-BE49-F238E27FC236}">
                    <a16:creationId xmlns:a16="http://schemas.microsoft.com/office/drawing/2014/main" id="{F0986160-6434-46B7-50FA-A6ECC3B7BBE7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94143" y="3603858"/>
                <a:ext cx="193320" cy="156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4" name="잉크 3">
                <a:extLst>
                  <a:ext uri="{FF2B5EF4-FFF2-40B4-BE49-F238E27FC236}">
                    <a16:creationId xmlns:a16="http://schemas.microsoft.com/office/drawing/2014/main" id="{49E83BFC-B980-5ADF-2EF9-1525A6E9B7FE}"/>
                  </a:ext>
                </a:extLst>
              </p14:cNvPr>
              <p14:cNvContentPartPr/>
              <p14:nvPr/>
            </p14:nvContentPartPr>
            <p14:xfrm>
              <a:off x="3689783" y="25098"/>
              <a:ext cx="103320" cy="85680"/>
            </p14:xfrm>
          </p:contentPart>
        </mc:Choice>
        <mc:Fallback xmlns="">
          <p:pic>
            <p:nvPicPr>
              <p:cNvPr id="4" name="잉크 3">
                <a:extLst>
                  <a:ext uri="{FF2B5EF4-FFF2-40B4-BE49-F238E27FC236}">
                    <a16:creationId xmlns:a16="http://schemas.microsoft.com/office/drawing/2014/main" id="{49E83BFC-B980-5ADF-2EF9-1525A6E9B7FE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3681143" y="16458"/>
                <a:ext cx="120960" cy="103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6" name="잉크 5">
                <a:extLst>
                  <a:ext uri="{FF2B5EF4-FFF2-40B4-BE49-F238E27FC236}">
                    <a16:creationId xmlns:a16="http://schemas.microsoft.com/office/drawing/2014/main" id="{17D8E202-2B16-43F6-C19E-023F5885BC27}"/>
                  </a:ext>
                </a:extLst>
              </p14:cNvPr>
              <p14:cNvContentPartPr/>
              <p14:nvPr/>
            </p14:nvContentPartPr>
            <p14:xfrm>
              <a:off x="1081943" y="5355253"/>
              <a:ext cx="364680" cy="293760"/>
            </p14:xfrm>
          </p:contentPart>
        </mc:Choice>
        <mc:Fallback xmlns="">
          <p:pic>
            <p:nvPicPr>
              <p:cNvPr id="6" name="잉크 5">
                <a:extLst>
                  <a:ext uri="{FF2B5EF4-FFF2-40B4-BE49-F238E27FC236}">
                    <a16:creationId xmlns:a16="http://schemas.microsoft.com/office/drawing/2014/main" id="{17D8E202-2B16-43F6-C19E-023F5885BC27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1072943" y="5346613"/>
                <a:ext cx="382320" cy="311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8" name="잉크 7">
                <a:extLst>
                  <a:ext uri="{FF2B5EF4-FFF2-40B4-BE49-F238E27FC236}">
                    <a16:creationId xmlns:a16="http://schemas.microsoft.com/office/drawing/2014/main" id="{FE4A536F-5DD4-D9C6-6635-B2615BF30097}"/>
                  </a:ext>
                </a:extLst>
              </p14:cNvPr>
              <p14:cNvContentPartPr/>
              <p14:nvPr/>
            </p14:nvContentPartPr>
            <p14:xfrm>
              <a:off x="1081943" y="4649653"/>
              <a:ext cx="314640" cy="454320"/>
            </p14:xfrm>
          </p:contentPart>
        </mc:Choice>
        <mc:Fallback xmlns="">
          <p:pic>
            <p:nvPicPr>
              <p:cNvPr id="8" name="잉크 7">
                <a:extLst>
                  <a:ext uri="{FF2B5EF4-FFF2-40B4-BE49-F238E27FC236}">
                    <a16:creationId xmlns:a16="http://schemas.microsoft.com/office/drawing/2014/main" id="{FE4A536F-5DD4-D9C6-6635-B2615BF30097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1072943" y="4640653"/>
                <a:ext cx="332280" cy="471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9" name="잉크 8">
                <a:extLst>
                  <a:ext uri="{FF2B5EF4-FFF2-40B4-BE49-F238E27FC236}">
                    <a16:creationId xmlns:a16="http://schemas.microsoft.com/office/drawing/2014/main" id="{75364B3E-BF3C-9F88-A7E4-80F7B3E9C9DE}"/>
                  </a:ext>
                </a:extLst>
              </p14:cNvPr>
              <p14:cNvContentPartPr/>
              <p14:nvPr/>
            </p14:nvContentPartPr>
            <p14:xfrm>
              <a:off x="9176183" y="2132893"/>
              <a:ext cx="278280" cy="208440"/>
            </p14:xfrm>
          </p:contentPart>
        </mc:Choice>
        <mc:Fallback xmlns="">
          <p:pic>
            <p:nvPicPr>
              <p:cNvPr id="9" name="잉크 8">
                <a:extLst>
                  <a:ext uri="{FF2B5EF4-FFF2-40B4-BE49-F238E27FC236}">
                    <a16:creationId xmlns:a16="http://schemas.microsoft.com/office/drawing/2014/main" id="{75364B3E-BF3C-9F88-A7E4-80F7B3E9C9DE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9167183" y="2124253"/>
                <a:ext cx="295920" cy="226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">
            <p14:nvContentPartPr>
              <p14:cNvPr id="10" name="잉크 9">
                <a:extLst>
                  <a:ext uri="{FF2B5EF4-FFF2-40B4-BE49-F238E27FC236}">
                    <a16:creationId xmlns:a16="http://schemas.microsoft.com/office/drawing/2014/main" id="{D328FB8E-2261-7CC9-2014-E024C056538E}"/>
                  </a:ext>
                </a:extLst>
              </p14:cNvPr>
              <p14:cNvContentPartPr/>
              <p14:nvPr/>
            </p14:nvContentPartPr>
            <p14:xfrm>
              <a:off x="10272383" y="2538613"/>
              <a:ext cx="220320" cy="203400"/>
            </p14:xfrm>
          </p:contentPart>
        </mc:Choice>
        <mc:Fallback xmlns="">
          <p:pic>
            <p:nvPicPr>
              <p:cNvPr id="10" name="잉크 9">
                <a:extLst>
                  <a:ext uri="{FF2B5EF4-FFF2-40B4-BE49-F238E27FC236}">
                    <a16:creationId xmlns:a16="http://schemas.microsoft.com/office/drawing/2014/main" id="{D328FB8E-2261-7CC9-2014-E024C056538E}"/>
                  </a:ext>
                </a:extLst>
              </p:cNvPr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10263383" y="2529973"/>
                <a:ext cx="237960" cy="221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">
            <p14:nvContentPartPr>
              <p14:cNvPr id="11" name="잉크 10">
                <a:extLst>
                  <a:ext uri="{FF2B5EF4-FFF2-40B4-BE49-F238E27FC236}">
                    <a16:creationId xmlns:a16="http://schemas.microsoft.com/office/drawing/2014/main" id="{D95ACBFA-3C47-AF3F-382E-3CFE18467E16}"/>
                  </a:ext>
                </a:extLst>
              </p14:cNvPr>
              <p14:cNvContentPartPr/>
              <p14:nvPr/>
            </p14:nvContentPartPr>
            <p14:xfrm>
              <a:off x="978983" y="1945333"/>
              <a:ext cx="1115280" cy="13680"/>
            </p14:xfrm>
          </p:contentPart>
        </mc:Choice>
        <mc:Fallback xmlns="">
          <p:pic>
            <p:nvPicPr>
              <p:cNvPr id="11" name="잉크 10">
                <a:extLst>
                  <a:ext uri="{FF2B5EF4-FFF2-40B4-BE49-F238E27FC236}">
                    <a16:creationId xmlns:a16="http://schemas.microsoft.com/office/drawing/2014/main" id="{D95ACBFA-3C47-AF3F-382E-3CFE18467E16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925343" y="1837693"/>
                <a:ext cx="1222920" cy="229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">
            <p14:nvContentPartPr>
              <p14:cNvPr id="12" name="잉크 11">
                <a:extLst>
                  <a:ext uri="{FF2B5EF4-FFF2-40B4-BE49-F238E27FC236}">
                    <a16:creationId xmlns:a16="http://schemas.microsoft.com/office/drawing/2014/main" id="{8DD993AF-7607-B302-54CC-0064706E820D}"/>
                  </a:ext>
                </a:extLst>
              </p14:cNvPr>
              <p14:cNvContentPartPr/>
              <p14:nvPr/>
            </p14:nvContentPartPr>
            <p14:xfrm>
              <a:off x="3177503" y="3787093"/>
              <a:ext cx="317160" cy="25200"/>
            </p14:xfrm>
          </p:contentPart>
        </mc:Choice>
        <mc:Fallback xmlns="">
          <p:pic>
            <p:nvPicPr>
              <p:cNvPr id="12" name="잉크 11">
                <a:extLst>
                  <a:ext uri="{FF2B5EF4-FFF2-40B4-BE49-F238E27FC236}">
                    <a16:creationId xmlns:a16="http://schemas.microsoft.com/office/drawing/2014/main" id="{8DD993AF-7607-B302-54CC-0064706E820D}"/>
                  </a:ext>
                </a:extLst>
              </p:cNvPr>
              <p:cNvPicPr/>
              <p:nvPr/>
            </p:nvPicPr>
            <p:blipFill>
              <a:blip r:embed="rId20"/>
              <a:stretch>
                <a:fillRect/>
              </a:stretch>
            </p:blipFill>
            <p:spPr>
              <a:xfrm>
                <a:off x="3123863" y="3679093"/>
                <a:ext cx="424800" cy="240840"/>
              </a:xfrm>
              <a:prstGeom prst="rect">
                <a:avLst/>
              </a:prstGeom>
            </p:spPr>
          </p:pic>
        </mc:Fallback>
      </mc:AlternateContent>
      <p:sp>
        <p:nvSpPr>
          <p:cNvPr id="13" name="바닥글 개체 틀 12">
            <a:extLst>
              <a:ext uri="{FF2B5EF4-FFF2-40B4-BE49-F238E27FC236}">
                <a16:creationId xmlns:a16="http://schemas.microsoft.com/office/drawing/2014/main" id="{ADB7CED3-AB4D-D5B3-B43C-C29D3F5ACF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14th APCTP-BLTP JINR Joint Workshop, July 2023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86104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C6206A32-BF30-6821-97CF-F117694E40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30297"/>
            <a:ext cx="5045413" cy="1123832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9E37878B-9A86-FD64-622E-D94A2CAD51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04300" y="128127"/>
            <a:ext cx="4305901" cy="6601746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2B9447F0-76E2-F3D3-5876-FF5282C2C9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4037" y="1433986"/>
            <a:ext cx="7068872" cy="5340409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65EC5298-C752-CA39-5088-3F774ACCA2E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94570" y="128127"/>
            <a:ext cx="2619767" cy="1612626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057D8E64-3D0D-30B9-A514-A5ECCF636CF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8803" y="5596648"/>
            <a:ext cx="3754068" cy="1177747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01458F70-D7A9-AD92-ACF8-EECB50A60D8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4328" y="993535"/>
            <a:ext cx="2957951" cy="803538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14" name="잉크 13">
                <a:extLst>
                  <a:ext uri="{FF2B5EF4-FFF2-40B4-BE49-F238E27FC236}">
                    <a16:creationId xmlns:a16="http://schemas.microsoft.com/office/drawing/2014/main" id="{17C6C5BC-128E-D66F-08E8-6FE3BB312E3F}"/>
                  </a:ext>
                </a:extLst>
              </p14:cNvPr>
              <p14:cNvContentPartPr/>
              <p14:nvPr/>
            </p14:nvContentPartPr>
            <p14:xfrm>
              <a:off x="2196421" y="4467843"/>
              <a:ext cx="464760" cy="268200"/>
            </p14:xfrm>
          </p:contentPart>
        </mc:Choice>
        <mc:Fallback xmlns="">
          <p:pic>
            <p:nvPicPr>
              <p:cNvPr id="14" name="잉크 13">
                <a:extLst>
                  <a:ext uri="{FF2B5EF4-FFF2-40B4-BE49-F238E27FC236}">
                    <a16:creationId xmlns:a16="http://schemas.microsoft.com/office/drawing/2014/main" id="{17C6C5BC-128E-D66F-08E8-6FE3BB312E3F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2187421" y="4458843"/>
                <a:ext cx="482400" cy="285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6" name="잉크 15">
                <a:extLst>
                  <a:ext uri="{FF2B5EF4-FFF2-40B4-BE49-F238E27FC236}">
                    <a16:creationId xmlns:a16="http://schemas.microsoft.com/office/drawing/2014/main" id="{773C8C6A-A0F4-E552-5ADB-30CA1EECA309}"/>
                  </a:ext>
                </a:extLst>
              </p14:cNvPr>
              <p14:cNvContentPartPr/>
              <p14:nvPr/>
            </p14:nvContentPartPr>
            <p14:xfrm>
              <a:off x="1078261" y="2859003"/>
              <a:ext cx="673200" cy="3171600"/>
            </p14:xfrm>
          </p:contentPart>
        </mc:Choice>
        <mc:Fallback xmlns="">
          <p:pic>
            <p:nvPicPr>
              <p:cNvPr id="16" name="잉크 15">
                <a:extLst>
                  <a:ext uri="{FF2B5EF4-FFF2-40B4-BE49-F238E27FC236}">
                    <a16:creationId xmlns:a16="http://schemas.microsoft.com/office/drawing/2014/main" id="{773C8C6A-A0F4-E552-5ADB-30CA1EECA309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1069261" y="2850363"/>
                <a:ext cx="690840" cy="3189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18" name="잉크 17">
                <a:extLst>
                  <a:ext uri="{FF2B5EF4-FFF2-40B4-BE49-F238E27FC236}">
                    <a16:creationId xmlns:a16="http://schemas.microsoft.com/office/drawing/2014/main" id="{609F711C-030F-DC64-4396-6DC31F14C99D}"/>
                  </a:ext>
                </a:extLst>
              </p14:cNvPr>
              <p14:cNvContentPartPr/>
              <p14:nvPr/>
            </p14:nvContentPartPr>
            <p14:xfrm>
              <a:off x="149101" y="1152603"/>
              <a:ext cx="2179080" cy="3315600"/>
            </p14:xfrm>
          </p:contentPart>
        </mc:Choice>
        <mc:Fallback xmlns="">
          <p:pic>
            <p:nvPicPr>
              <p:cNvPr id="18" name="잉크 17">
                <a:extLst>
                  <a:ext uri="{FF2B5EF4-FFF2-40B4-BE49-F238E27FC236}">
                    <a16:creationId xmlns:a16="http://schemas.microsoft.com/office/drawing/2014/main" id="{609F711C-030F-DC64-4396-6DC31F14C99D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140101" y="1143963"/>
                <a:ext cx="2196720" cy="3333240"/>
              </a:xfrm>
              <a:prstGeom prst="rect">
                <a:avLst/>
              </a:prstGeom>
            </p:spPr>
          </p:pic>
        </mc:Fallback>
      </mc:AlternateContent>
      <p:pic>
        <p:nvPicPr>
          <p:cNvPr id="22" name="그림 21">
            <a:extLst>
              <a:ext uri="{FF2B5EF4-FFF2-40B4-BE49-F238E27FC236}">
                <a16:creationId xmlns:a16="http://schemas.microsoft.com/office/drawing/2014/main" id="{3F1E9F36-C792-002C-3B24-567A6E14603E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998706" y="1599209"/>
            <a:ext cx="2014262" cy="191008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15">
            <p14:nvContentPartPr>
              <p14:cNvPr id="2" name="잉크 1">
                <a:extLst>
                  <a:ext uri="{FF2B5EF4-FFF2-40B4-BE49-F238E27FC236}">
                    <a16:creationId xmlns:a16="http://schemas.microsoft.com/office/drawing/2014/main" id="{6BEFFA77-3DC9-3662-21B1-74888A911FB0}"/>
                  </a:ext>
                </a:extLst>
              </p14:cNvPr>
              <p14:cNvContentPartPr/>
              <p14:nvPr/>
            </p14:nvContentPartPr>
            <p14:xfrm>
              <a:off x="3277943" y="347283"/>
              <a:ext cx="750240" cy="485280"/>
            </p14:xfrm>
          </p:contentPart>
        </mc:Choice>
        <mc:Fallback xmlns="">
          <p:pic>
            <p:nvPicPr>
              <p:cNvPr id="2" name="잉크 1">
                <a:extLst>
                  <a:ext uri="{FF2B5EF4-FFF2-40B4-BE49-F238E27FC236}">
                    <a16:creationId xmlns:a16="http://schemas.microsoft.com/office/drawing/2014/main" id="{6BEFFA77-3DC9-3662-21B1-74888A911FB0}"/>
                  </a:ext>
                </a:extLst>
              </p:cNvPr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3269303" y="338283"/>
                <a:ext cx="767880" cy="502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">
            <p14:nvContentPartPr>
              <p14:cNvPr id="4" name="잉크 3">
                <a:extLst>
                  <a:ext uri="{FF2B5EF4-FFF2-40B4-BE49-F238E27FC236}">
                    <a16:creationId xmlns:a16="http://schemas.microsoft.com/office/drawing/2014/main" id="{BE95C470-761B-56B4-5B8F-32B9856885FC}"/>
                  </a:ext>
                </a:extLst>
              </p14:cNvPr>
              <p14:cNvContentPartPr/>
              <p14:nvPr/>
            </p14:nvContentPartPr>
            <p14:xfrm>
              <a:off x="7373303" y="5252643"/>
              <a:ext cx="360" cy="360"/>
            </p14:xfrm>
          </p:contentPart>
        </mc:Choice>
        <mc:Fallback xmlns="">
          <p:pic>
            <p:nvPicPr>
              <p:cNvPr id="4" name="잉크 3">
                <a:extLst>
                  <a:ext uri="{FF2B5EF4-FFF2-40B4-BE49-F238E27FC236}">
                    <a16:creationId xmlns:a16="http://schemas.microsoft.com/office/drawing/2014/main" id="{BE95C470-761B-56B4-5B8F-32B9856885FC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7364663" y="5244003"/>
                <a:ext cx="18000" cy="18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2167236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F0EF55EB-EEE2-E74B-F9FA-C997B19BAB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6409" y="601919"/>
            <a:ext cx="3091856" cy="1719123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3CEE6071-3B4F-7C48-808A-0BFE5DC787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433" y="1803042"/>
            <a:ext cx="4961258" cy="4897075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5C160AF5-C1F5-2884-6B6C-BF46A8C5715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90165" y="0"/>
            <a:ext cx="6379343" cy="6858000"/>
          </a:xfrm>
          <a:prstGeom prst="rect">
            <a:avLst/>
          </a:prstGeom>
        </p:spPr>
      </p:pic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F3EED55A-6EA9-5843-160F-D24DDD403738}"/>
              </a:ext>
            </a:extLst>
          </p:cNvPr>
          <p:cNvCxnSpPr>
            <a:cxnSpLocks/>
          </p:cNvCxnSpPr>
          <p:nvPr/>
        </p:nvCxnSpPr>
        <p:spPr>
          <a:xfrm>
            <a:off x="7373566" y="4370962"/>
            <a:ext cx="3664085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직선 화살표 연결선 7">
            <a:extLst>
              <a:ext uri="{FF2B5EF4-FFF2-40B4-BE49-F238E27FC236}">
                <a16:creationId xmlns:a16="http://schemas.microsoft.com/office/drawing/2014/main" id="{B241C65C-6C58-CBEC-DF23-54D39385D7BF}"/>
              </a:ext>
            </a:extLst>
          </p:cNvPr>
          <p:cNvCxnSpPr/>
          <p:nvPr/>
        </p:nvCxnSpPr>
        <p:spPr>
          <a:xfrm flipV="1">
            <a:off x="8514945" y="4370962"/>
            <a:ext cx="1763949" cy="226330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0" name="잉크 9">
                <a:extLst>
                  <a:ext uri="{FF2B5EF4-FFF2-40B4-BE49-F238E27FC236}">
                    <a16:creationId xmlns:a16="http://schemas.microsoft.com/office/drawing/2014/main" id="{4024D3A1-2332-7A65-0E6E-EEEAE0C3B79C}"/>
                  </a:ext>
                </a:extLst>
              </p14:cNvPr>
              <p14:cNvContentPartPr/>
              <p14:nvPr/>
            </p14:nvContentPartPr>
            <p14:xfrm>
              <a:off x="1366703" y="4940538"/>
              <a:ext cx="2591280" cy="1267200"/>
            </p14:xfrm>
          </p:contentPart>
        </mc:Choice>
        <mc:Fallback xmlns="">
          <p:pic>
            <p:nvPicPr>
              <p:cNvPr id="10" name="잉크 9">
                <a:extLst>
                  <a:ext uri="{FF2B5EF4-FFF2-40B4-BE49-F238E27FC236}">
                    <a16:creationId xmlns:a16="http://schemas.microsoft.com/office/drawing/2014/main" id="{4024D3A1-2332-7A65-0E6E-EEEAE0C3B79C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357703" y="4931538"/>
                <a:ext cx="2608920" cy="1284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1" name="잉크 10">
                <a:extLst>
                  <a:ext uri="{FF2B5EF4-FFF2-40B4-BE49-F238E27FC236}">
                    <a16:creationId xmlns:a16="http://schemas.microsoft.com/office/drawing/2014/main" id="{5F798E58-ED08-95E1-94E5-BFE61EDD66A5}"/>
                  </a:ext>
                </a:extLst>
              </p14:cNvPr>
              <p14:cNvContentPartPr/>
              <p14:nvPr/>
            </p14:nvContentPartPr>
            <p14:xfrm>
              <a:off x="3203423" y="3019578"/>
              <a:ext cx="2064600" cy="1262880"/>
            </p14:xfrm>
          </p:contentPart>
        </mc:Choice>
        <mc:Fallback xmlns="">
          <p:pic>
            <p:nvPicPr>
              <p:cNvPr id="11" name="잉크 10">
                <a:extLst>
                  <a:ext uri="{FF2B5EF4-FFF2-40B4-BE49-F238E27FC236}">
                    <a16:creationId xmlns:a16="http://schemas.microsoft.com/office/drawing/2014/main" id="{5F798E58-ED08-95E1-94E5-BFE61EDD66A5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3194783" y="3010578"/>
                <a:ext cx="2082240" cy="1280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12" name="잉크 11">
                <a:extLst>
                  <a:ext uri="{FF2B5EF4-FFF2-40B4-BE49-F238E27FC236}">
                    <a16:creationId xmlns:a16="http://schemas.microsoft.com/office/drawing/2014/main" id="{1761E28A-27A0-4E74-48B4-A9CD381BEA98}"/>
                  </a:ext>
                </a:extLst>
              </p14:cNvPr>
              <p14:cNvContentPartPr/>
              <p14:nvPr/>
            </p14:nvContentPartPr>
            <p14:xfrm>
              <a:off x="2483423" y="382938"/>
              <a:ext cx="460080" cy="470520"/>
            </p14:xfrm>
          </p:contentPart>
        </mc:Choice>
        <mc:Fallback xmlns="">
          <p:pic>
            <p:nvPicPr>
              <p:cNvPr id="12" name="잉크 11">
                <a:extLst>
                  <a:ext uri="{FF2B5EF4-FFF2-40B4-BE49-F238E27FC236}">
                    <a16:creationId xmlns:a16="http://schemas.microsoft.com/office/drawing/2014/main" id="{1761E28A-27A0-4E74-48B4-A9CD381BEA98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2474783" y="373938"/>
                <a:ext cx="477720" cy="488160"/>
              </a:xfrm>
              <a:prstGeom prst="rect">
                <a:avLst/>
              </a:prstGeom>
            </p:spPr>
          </p:pic>
        </mc:Fallback>
      </mc:AlternateContent>
      <p:sp>
        <p:nvSpPr>
          <p:cNvPr id="13" name="바닥글 개체 틀 12">
            <a:extLst>
              <a:ext uri="{FF2B5EF4-FFF2-40B4-BE49-F238E27FC236}">
                <a16:creationId xmlns:a16="http://schemas.microsoft.com/office/drawing/2014/main" id="{300A13DA-BCDA-A8BC-1049-C19A71CA41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14th APCTP-BLTP JINR Joint Workshop, July 2023</a:t>
            </a:r>
            <a:endParaRPr lang="ko-KR" alt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81448DA-D26F-D948-CE9E-FD2C76F9F978}"/>
              </a:ext>
            </a:extLst>
          </p:cNvPr>
          <p:cNvSpPr txBox="1"/>
          <p:nvPr/>
        </p:nvSpPr>
        <p:spPr>
          <a:xfrm>
            <a:off x="48982" y="-23690"/>
            <a:ext cx="470923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>
                <a:solidFill>
                  <a:srgbClr val="FF0000"/>
                </a:solidFill>
              </a:rPr>
              <a:t>Odd-even staggering and Kink structure;</a:t>
            </a:r>
          </a:p>
          <a:p>
            <a:r>
              <a:rPr lang="en-US" altLang="ko-KR" b="1" dirty="0">
                <a:solidFill>
                  <a:srgbClr val="FF0000"/>
                </a:solidFill>
              </a:rPr>
              <a:t>Change of mean square charge radii</a:t>
            </a:r>
          </a:p>
          <a:p>
            <a:r>
              <a:rPr lang="en-US" altLang="ko-KR" b="1" dirty="0">
                <a:solidFill>
                  <a:srgbClr val="FF0000"/>
                </a:solidFill>
              </a:rPr>
              <a:t>in odd-even nuclei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08470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그룹 9">
            <a:extLst>
              <a:ext uri="{FF2B5EF4-FFF2-40B4-BE49-F238E27FC236}">
                <a16:creationId xmlns:a16="http://schemas.microsoft.com/office/drawing/2014/main" id="{13E68F77-E3A1-253A-FCE4-0F7984379062}"/>
              </a:ext>
            </a:extLst>
          </p:cNvPr>
          <p:cNvGrpSpPr/>
          <p:nvPr/>
        </p:nvGrpSpPr>
        <p:grpSpPr>
          <a:xfrm>
            <a:off x="862981" y="444925"/>
            <a:ext cx="10567019" cy="866685"/>
            <a:chOff x="461531" y="50623"/>
            <a:chExt cx="13966563" cy="1155584"/>
          </a:xfrm>
        </p:grpSpPr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E25CA3BD-3573-9D15-C97B-C2095B449D98}"/>
                </a:ext>
              </a:extLst>
            </p:cNvPr>
            <p:cNvSpPr/>
            <p:nvPr/>
          </p:nvSpPr>
          <p:spPr>
            <a:xfrm>
              <a:off x="461531" y="1022726"/>
              <a:ext cx="13966563" cy="183481"/>
            </a:xfrm>
            <a:prstGeom prst="rect">
              <a:avLst/>
            </a:prstGeom>
            <a:solidFill>
              <a:srgbClr val="2845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882C092-D659-2640-4353-AA5165C16E35}"/>
                </a:ext>
              </a:extLst>
            </p:cNvPr>
            <p:cNvSpPr txBox="1"/>
            <p:nvPr/>
          </p:nvSpPr>
          <p:spPr>
            <a:xfrm>
              <a:off x="538424" y="50623"/>
              <a:ext cx="13889670" cy="10259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4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omic Sans MS" panose="030F0702030302020204" pitchFamily="66" charset="0"/>
                  <a:ea typeface="맑은 고딕" panose="020B0503020000020004" pitchFamily="50" charset="-127"/>
                  <a:cs typeface="+mn-cs"/>
                </a:rPr>
                <a:t>Three-point OES parameter</a:t>
              </a:r>
              <a:endParaRPr kumimoji="0" lang="en-US" altLang="zh-CN" sz="4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ic Sans MS" panose="030F0702030302020204" pitchFamily="66" charset="0"/>
                <a:ea typeface="微软雅黑"/>
                <a:cs typeface="Arial" panose="020B0604020202020204" pitchFamily="34" charset="0"/>
              </a:endParaRPr>
            </a:p>
          </p:txBody>
        </p:sp>
      </p:grpSp>
      <p:sp>
        <p:nvSpPr>
          <p:cNvPr id="7" name="직사각형 6"/>
          <p:cNvSpPr/>
          <p:nvPr/>
        </p:nvSpPr>
        <p:spPr>
          <a:xfrm>
            <a:off x="776318" y="1803594"/>
            <a:ext cx="471008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To facilitate a quantitative comparison of the experimental and theoretical results, OES is quantified considering the isotope’s nearest neighbors via the commonly used three-point indicator.</a:t>
            </a:r>
            <a:endParaRPr kumimoji="0" lang="ko-KR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15" name="Picture 2" descr="Fig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9737" y="1821708"/>
            <a:ext cx="5759687" cy="3683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직사각형 15"/>
          <p:cNvSpPr/>
          <p:nvPr/>
        </p:nvSpPr>
        <p:spPr>
          <a:xfrm>
            <a:off x="7566299" y="5667117"/>
            <a:ext cx="353654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PHYSICAL REVIEW LETTERS 126, 032502 (2021)</a:t>
            </a:r>
            <a:endParaRPr kumimoji="0" lang="ko-KR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1106047" y="4905697"/>
            <a:ext cx="4901211" cy="809502"/>
            <a:chOff x="2929426" y="2395959"/>
            <a:chExt cx="6090078" cy="1144075"/>
          </a:xfrm>
        </p:grpSpPr>
        <p:pic>
          <p:nvPicPr>
            <p:cNvPr id="4" name="그림 3"/>
            <p:cNvPicPr>
              <a:picLocks noChangeAspect="1"/>
            </p:cNvPicPr>
            <p:nvPr/>
          </p:nvPicPr>
          <p:blipFill rotWithShape="1">
            <a:blip r:embed="rId4"/>
            <a:srcRect t="25934" b="4611"/>
            <a:stretch/>
          </p:blipFill>
          <p:spPr>
            <a:xfrm>
              <a:off x="3172496" y="2395959"/>
              <a:ext cx="5847008" cy="1144075"/>
            </a:xfrm>
            <a:prstGeom prst="rect">
              <a:avLst/>
            </a:prstGeom>
          </p:spPr>
        </p:pic>
        <p:pic>
          <p:nvPicPr>
            <p:cNvPr id="14" name="그림 13"/>
            <p:cNvPicPr>
              <a:picLocks noChangeAspect="1"/>
            </p:cNvPicPr>
            <p:nvPr/>
          </p:nvPicPr>
          <p:blipFill rotWithShape="1">
            <a:blip r:embed="rId4"/>
            <a:srcRect r="76659" b="73583"/>
            <a:stretch/>
          </p:blipFill>
          <p:spPr>
            <a:xfrm>
              <a:off x="2929426" y="2453834"/>
              <a:ext cx="1364780" cy="435143"/>
            </a:xfrm>
            <a:prstGeom prst="rect">
              <a:avLst/>
            </a:prstGeom>
          </p:spPr>
        </p:pic>
      </p:grpSp>
      <p:sp>
        <p:nvSpPr>
          <p:cNvPr id="2" name="바닥글 개체 틀 1">
            <a:extLst>
              <a:ext uri="{FF2B5EF4-FFF2-40B4-BE49-F238E27FC236}">
                <a16:creationId xmlns:a16="http://schemas.microsoft.com/office/drawing/2014/main" id="{65F88C0A-4FAC-7AC9-B7E6-545A2B5D98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14th APCTP-BLTP JINR Joint Workshop, July 2023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9807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Fig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076" y="1199889"/>
            <a:ext cx="4540466" cy="5101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1419176" y="6507287"/>
            <a:ext cx="353654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PHYSICAL REVIEW LETTERS 126, 032502 (2021)</a:t>
            </a:r>
            <a:endParaRPr kumimoji="0" lang="ko-KR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맑은 고딕" panose="020B0503020000020004" pitchFamily="50" charset="-127"/>
              <a:cs typeface="+mn-cs"/>
            </a:endParaRPr>
          </a:p>
        </p:txBody>
      </p:sp>
      <p:graphicFrame>
        <p:nvGraphicFramePr>
          <p:cNvPr id="4" name="개체 3"/>
          <p:cNvGraphicFramePr>
            <a:graphicFrameLocks noChangeAspect="1"/>
          </p:cNvGraphicFramePr>
          <p:nvPr/>
        </p:nvGraphicFramePr>
        <p:xfrm>
          <a:off x="5912580" y="2701851"/>
          <a:ext cx="5370784" cy="411252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Acrobat Document" r:id="rId3" imgW="5882356" imgH="4503373" progId="Acrobat.Document.DC">
                  <p:embed/>
                </p:oleObj>
              </mc:Choice>
              <mc:Fallback>
                <p:oleObj name="Acrobat Document" r:id="rId3" imgW="5882356" imgH="4503373" progId="Acrobat.Document.DC">
                  <p:embed/>
                  <p:pic>
                    <p:nvPicPr>
                      <p:cNvPr id="4" name="개체 3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912580" y="2701851"/>
                        <a:ext cx="5370784" cy="411252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" name="그룹 5">
            <a:extLst>
              <a:ext uri="{FF2B5EF4-FFF2-40B4-BE49-F238E27FC236}">
                <a16:creationId xmlns:a16="http://schemas.microsoft.com/office/drawing/2014/main" id="{13E68F77-E3A1-253A-FCE4-0F7984379062}"/>
              </a:ext>
            </a:extLst>
          </p:cNvPr>
          <p:cNvGrpSpPr/>
          <p:nvPr/>
        </p:nvGrpSpPr>
        <p:grpSpPr>
          <a:xfrm>
            <a:off x="862981" y="191435"/>
            <a:ext cx="10567019" cy="866685"/>
            <a:chOff x="461531" y="50623"/>
            <a:chExt cx="13966563" cy="1155584"/>
          </a:xfrm>
        </p:grpSpPr>
        <p:sp>
          <p:nvSpPr>
            <p:cNvPr id="7" name="직사각형 6">
              <a:extLst>
                <a:ext uri="{FF2B5EF4-FFF2-40B4-BE49-F238E27FC236}">
                  <a16:creationId xmlns:a16="http://schemas.microsoft.com/office/drawing/2014/main" id="{E25CA3BD-3573-9D15-C97B-C2095B449D98}"/>
                </a:ext>
              </a:extLst>
            </p:cNvPr>
            <p:cNvSpPr/>
            <p:nvPr/>
          </p:nvSpPr>
          <p:spPr>
            <a:xfrm>
              <a:off x="461531" y="1022726"/>
              <a:ext cx="13966563" cy="183481"/>
            </a:xfrm>
            <a:prstGeom prst="rect">
              <a:avLst/>
            </a:prstGeom>
            <a:solidFill>
              <a:srgbClr val="2845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B882C092-D659-2640-4353-AA5165C16E35}"/>
                </a:ext>
              </a:extLst>
            </p:cNvPr>
            <p:cNvSpPr txBox="1"/>
            <p:nvPr/>
          </p:nvSpPr>
          <p:spPr>
            <a:xfrm>
              <a:off x="538424" y="50623"/>
              <a:ext cx="13889670" cy="10259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4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omic Sans MS" panose="030F0702030302020204" pitchFamily="66" charset="0"/>
                  <a:ea typeface="맑은 고딕" panose="020B0503020000020004" pitchFamily="50" charset="-127"/>
                  <a:cs typeface="+mn-cs"/>
                </a:rPr>
                <a:t>Three-point OES parameter</a:t>
              </a:r>
              <a:endParaRPr kumimoji="0" lang="en-US" altLang="zh-CN" sz="4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ic Sans MS" panose="030F0702030302020204" pitchFamily="66" charset="0"/>
                <a:ea typeface="微软雅黑"/>
                <a:cs typeface="Arial" panose="020B0604020202020204" pitchFamily="34" charset="0"/>
              </a:endParaRPr>
            </a:p>
          </p:txBody>
        </p:sp>
      </p:grpSp>
      <p:graphicFrame>
        <p:nvGraphicFramePr>
          <p:cNvPr id="9" name="표 8"/>
          <p:cNvGraphicFramePr>
            <a:graphicFrameLocks noGrp="1"/>
          </p:cNvGraphicFramePr>
          <p:nvPr/>
        </p:nvGraphicFramePr>
        <p:xfrm>
          <a:off x="5547360" y="1604571"/>
          <a:ext cx="5882640" cy="1371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4962">
                  <a:extLst>
                    <a:ext uri="{9D8B030D-6E8A-4147-A177-3AD203B41FA5}">
                      <a16:colId xmlns:a16="http://schemas.microsoft.com/office/drawing/2014/main" val="2346210857"/>
                    </a:ext>
                  </a:extLst>
                </a:gridCol>
                <a:gridCol w="1271939">
                  <a:extLst>
                    <a:ext uri="{9D8B030D-6E8A-4147-A177-3AD203B41FA5}">
                      <a16:colId xmlns:a16="http://schemas.microsoft.com/office/drawing/2014/main" val="1239649862"/>
                    </a:ext>
                  </a:extLst>
                </a:gridCol>
                <a:gridCol w="1261402">
                  <a:extLst>
                    <a:ext uri="{9D8B030D-6E8A-4147-A177-3AD203B41FA5}">
                      <a16:colId xmlns:a16="http://schemas.microsoft.com/office/drawing/2014/main" val="3275563233"/>
                    </a:ext>
                  </a:extLst>
                </a:gridCol>
                <a:gridCol w="1290767">
                  <a:extLst>
                    <a:ext uri="{9D8B030D-6E8A-4147-A177-3AD203B41FA5}">
                      <a16:colId xmlns:a16="http://schemas.microsoft.com/office/drawing/2014/main" val="1757275641"/>
                    </a:ext>
                  </a:extLst>
                </a:gridCol>
                <a:gridCol w="1263570">
                  <a:extLst>
                    <a:ext uri="{9D8B030D-6E8A-4147-A177-3AD203B41FA5}">
                      <a16:colId xmlns:a16="http://schemas.microsoft.com/office/drawing/2014/main" val="4095033930"/>
                    </a:ext>
                  </a:extLst>
                </a:gridCol>
              </a:tblGrid>
              <a:tr h="545715">
                <a:tc>
                  <a:txBody>
                    <a:bodyPr/>
                    <a:lstStyle/>
                    <a:p>
                      <a:pPr algn="ctr" latinLnBrk="1"/>
                      <a:endParaRPr lang="ko-KR" altLang="en-US" sz="18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>
                          <a:latin typeface="Comic Sans MS" panose="030F0702030302020204" pitchFamily="66" charset="0"/>
                        </a:rPr>
                        <a:t>EXP.</a:t>
                      </a:r>
                      <a:endParaRPr lang="ko-KR" altLang="en-US" sz="18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>
                          <a:solidFill>
                            <a:srgbClr val="222222"/>
                          </a:solidFill>
                          <a:latin typeface="Comic Sans MS" panose="030F0702030302020204" pitchFamily="66" charset="0"/>
                        </a:rPr>
                        <a:t>RHB</a:t>
                      </a:r>
                      <a:br>
                        <a:rPr lang="en-US" altLang="ko-KR" sz="1800" dirty="0">
                          <a:solidFill>
                            <a:srgbClr val="222222"/>
                          </a:solidFill>
                          <a:latin typeface="Comic Sans MS" panose="030F0702030302020204" pitchFamily="66" charset="0"/>
                        </a:rPr>
                      </a:br>
                      <a:r>
                        <a:rPr lang="en-US" altLang="ko-KR" sz="1800" dirty="0">
                          <a:solidFill>
                            <a:srgbClr val="222222"/>
                          </a:solidFill>
                          <a:latin typeface="Comic Sans MS" panose="030F0702030302020204" pitchFamily="66" charset="0"/>
                        </a:rPr>
                        <a:t>(DD-ME)</a:t>
                      </a:r>
                      <a:endParaRPr lang="ko-KR" altLang="en-US" sz="18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>
                          <a:solidFill>
                            <a:srgbClr val="222222"/>
                          </a:solidFill>
                          <a:latin typeface="Comic Sans MS" panose="030F0702030302020204" pitchFamily="66" charset="0"/>
                        </a:rPr>
                        <a:t>NR-HBF</a:t>
                      </a:r>
                      <a:br>
                        <a:rPr lang="en-US" altLang="ko-KR" sz="1800" dirty="0">
                          <a:solidFill>
                            <a:srgbClr val="222222"/>
                          </a:solidFill>
                          <a:latin typeface="Comic Sans MS" panose="030F0702030302020204" pitchFamily="66" charset="0"/>
                        </a:rPr>
                      </a:br>
                      <a:r>
                        <a:rPr lang="en-US" altLang="ko-KR" sz="1800" dirty="0">
                          <a:solidFill>
                            <a:srgbClr val="222222"/>
                          </a:solidFill>
                          <a:latin typeface="Comic Sans MS" panose="030F0702030302020204" pitchFamily="66" charset="0"/>
                        </a:rPr>
                        <a:t>(M3Y-p6a)</a:t>
                      </a:r>
                      <a:endParaRPr lang="ko-KR" altLang="en-US" sz="18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err="1">
                          <a:latin typeface="Comic Sans MS" panose="030F0702030302020204" pitchFamily="66" charset="0"/>
                        </a:rPr>
                        <a:t>DRHBc</a:t>
                      </a:r>
                      <a:endParaRPr lang="ko-KR" altLang="en-US" sz="18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2132668"/>
                  </a:ext>
                </a:extLst>
              </a:tr>
              <a:tr h="30844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baseline="30000" dirty="0">
                          <a:latin typeface="Comic Sans MS" panose="030F0702030302020204" pitchFamily="66" charset="0"/>
                        </a:rPr>
                        <a:t>206</a:t>
                      </a:r>
                      <a:r>
                        <a:rPr lang="en-US" altLang="ko-KR" sz="1800" dirty="0">
                          <a:latin typeface="Comic Sans MS" panose="030F0702030302020204" pitchFamily="66" charset="0"/>
                        </a:rPr>
                        <a:t>Hg</a:t>
                      </a:r>
                      <a:endParaRPr lang="ko-KR" altLang="en-US" sz="18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dirty="0">
                          <a:solidFill>
                            <a:srgbClr val="222222"/>
                          </a:solidFill>
                          <a:latin typeface="Comic Sans MS" panose="030F0702030302020204" pitchFamily="66" charset="0"/>
                        </a:rPr>
                        <a:t>0.0048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>
                          <a:latin typeface="Comic Sans MS" panose="030F0702030302020204" pitchFamily="66" charset="0"/>
                        </a:rPr>
                        <a:t>0.0052</a:t>
                      </a:r>
                      <a:endParaRPr lang="ko-KR" altLang="en-US" sz="18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>
                          <a:latin typeface="Comic Sans MS" panose="030F0702030302020204" pitchFamily="66" charset="0"/>
                        </a:rPr>
                        <a:t>0.0027</a:t>
                      </a:r>
                      <a:endParaRPr lang="ko-KR" altLang="en-US" sz="18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>
                          <a:latin typeface="Comic Sans MS" panose="030F0702030302020204" pitchFamily="66" charset="0"/>
                        </a:rPr>
                        <a:t>0.0086</a:t>
                      </a:r>
                      <a:endParaRPr lang="ko-KR" altLang="en-US" sz="18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5412520"/>
                  </a:ext>
                </a:extLst>
              </a:tr>
              <a:tr h="30844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baseline="30000" dirty="0">
                          <a:latin typeface="Comic Sans MS" panose="030F0702030302020204" pitchFamily="66" charset="0"/>
                        </a:rPr>
                        <a:t>208</a:t>
                      </a:r>
                      <a:r>
                        <a:rPr lang="en-US" altLang="ko-KR" sz="1800" dirty="0">
                          <a:latin typeface="Comic Sans MS" panose="030F0702030302020204" pitchFamily="66" charset="0"/>
                        </a:rPr>
                        <a:t>Pb</a:t>
                      </a:r>
                      <a:endParaRPr lang="ko-KR" altLang="en-US" sz="18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>
                          <a:latin typeface="Comic Sans MS" panose="030F0702030302020204" pitchFamily="66" charset="0"/>
                        </a:rPr>
                        <a:t>0.0042</a:t>
                      </a:r>
                      <a:endParaRPr lang="ko-KR" altLang="en-US" sz="18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>
                          <a:latin typeface="Comic Sans MS" panose="030F0702030302020204" pitchFamily="66" charset="0"/>
                        </a:rPr>
                        <a:t>0.0044</a:t>
                      </a:r>
                      <a:endParaRPr lang="ko-KR" altLang="en-US" sz="18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>
                          <a:latin typeface="Comic Sans MS" panose="030F0702030302020204" pitchFamily="66" charset="0"/>
                        </a:rPr>
                        <a:t>0.0025</a:t>
                      </a:r>
                      <a:endParaRPr lang="ko-KR" altLang="en-US" sz="18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>
                          <a:latin typeface="Comic Sans MS" panose="030F0702030302020204" pitchFamily="66" charset="0"/>
                        </a:rPr>
                        <a:t>0.0054</a:t>
                      </a:r>
                      <a:endParaRPr lang="ko-KR" altLang="en-US" sz="18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1752840"/>
                  </a:ext>
                </a:extLst>
              </a:tr>
            </a:tbl>
          </a:graphicData>
        </a:graphic>
      </p:graphicFrame>
      <p:sp>
        <p:nvSpPr>
          <p:cNvPr id="10" name="직사각형 9"/>
          <p:cNvSpPr/>
          <p:nvPr/>
        </p:nvSpPr>
        <p:spPr>
          <a:xfrm>
            <a:off x="5455920" y="1199890"/>
            <a:ext cx="140763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altLang="ko-KR" sz="22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Δ</a:t>
            </a:r>
            <a:r>
              <a:rPr kumimoji="0" lang="en-US" altLang="ko-KR" sz="22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R(3)(A)</a:t>
            </a:r>
          </a:p>
        </p:txBody>
      </p:sp>
      <p:sp>
        <p:nvSpPr>
          <p:cNvPr id="2" name="바닥글 개체 틀 1">
            <a:extLst>
              <a:ext uri="{FF2B5EF4-FFF2-40B4-BE49-F238E27FC236}">
                <a16:creationId xmlns:a16="http://schemas.microsoft.com/office/drawing/2014/main" id="{26B1C2F2-384E-BA8D-31C2-3FD61BE148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14th APCTP-BLTP JINR Joint Workshop, July 2023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267848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Fig.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787" y="995661"/>
            <a:ext cx="7893903" cy="4866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Fig.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8258" y="995661"/>
            <a:ext cx="3584100" cy="5086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/>
          <p:cNvSpPr/>
          <p:nvPr/>
        </p:nvSpPr>
        <p:spPr>
          <a:xfrm>
            <a:off x="4493725" y="6325850"/>
            <a:ext cx="334739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altLang="ko-KR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Nature Physics volume 17, pages439–443 (2021)</a:t>
            </a:r>
            <a:endParaRPr kumimoji="0" lang="ko-KR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맑은 고딕" panose="020B0503020000020004" pitchFamily="50" charset="-127"/>
              <a:cs typeface="+mn-cs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잉크 1">
                <a:extLst>
                  <a:ext uri="{FF2B5EF4-FFF2-40B4-BE49-F238E27FC236}">
                    <a16:creationId xmlns:a16="http://schemas.microsoft.com/office/drawing/2014/main" id="{BD1B54E9-288D-DE9A-7253-3C8533B437DD}"/>
                  </a:ext>
                </a:extLst>
              </p14:cNvPr>
              <p14:cNvContentPartPr/>
              <p14:nvPr/>
            </p14:nvContentPartPr>
            <p14:xfrm>
              <a:off x="9474623" y="6471978"/>
              <a:ext cx="360" cy="360"/>
            </p14:xfrm>
          </p:contentPart>
        </mc:Choice>
        <mc:Fallback xmlns="">
          <p:pic>
            <p:nvPicPr>
              <p:cNvPr id="2" name="잉크 1">
                <a:extLst>
                  <a:ext uri="{FF2B5EF4-FFF2-40B4-BE49-F238E27FC236}">
                    <a16:creationId xmlns:a16="http://schemas.microsoft.com/office/drawing/2014/main" id="{BD1B54E9-288D-DE9A-7253-3C8533B437DD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9465623" y="6463338"/>
                <a:ext cx="18000" cy="18000"/>
              </a:xfrm>
              <a:prstGeom prst="rect">
                <a:avLst/>
              </a:prstGeom>
            </p:spPr>
          </p:pic>
        </mc:Fallback>
      </mc:AlternateContent>
      <p:sp>
        <p:nvSpPr>
          <p:cNvPr id="3" name="TextBox 2">
            <a:extLst>
              <a:ext uri="{FF2B5EF4-FFF2-40B4-BE49-F238E27FC236}">
                <a16:creationId xmlns:a16="http://schemas.microsoft.com/office/drawing/2014/main" id="{9D59E2ED-994A-9F93-A766-7A446C98538A}"/>
              </a:ext>
            </a:extLst>
          </p:cNvPr>
          <p:cNvSpPr txBox="1"/>
          <p:nvPr/>
        </p:nvSpPr>
        <p:spPr>
          <a:xfrm>
            <a:off x="604753" y="0"/>
            <a:ext cx="1098249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ko-KR" sz="2400" dirty="0">
                <a:latin typeface="Arial" panose="020B0604020202020204" pitchFamily="34" charset="0"/>
                <a:cs typeface="Arial" panose="020B0604020202020204" pitchFamily="34" charset="0"/>
              </a:rPr>
              <a:t>Relative differences by two-point and three-point </a:t>
            </a:r>
          </a:p>
          <a:p>
            <a:pPr algn="l"/>
            <a:r>
              <a:rPr lang="en-US" altLang="ko-KR" sz="2400" dirty="0">
                <a:latin typeface="Arial" panose="020B0604020202020204" pitchFamily="34" charset="0"/>
                <a:cs typeface="Arial" panose="020B0604020202020204" pitchFamily="34" charset="0"/>
              </a:rPr>
              <a:t>of mean square radii and binding energies of light nuclei around</a:t>
            </a:r>
            <a:r>
              <a:rPr lang="ko-KR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400" dirty="0">
                <a:latin typeface="Arial" panose="020B0604020202020204" pitchFamily="34" charset="0"/>
                <a:cs typeface="Arial" panose="020B0604020202020204" pitchFamily="34" charset="0"/>
              </a:rPr>
              <a:t>N = 28 and 32 </a:t>
            </a:r>
            <a:endParaRPr lang="ko-KR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id="{D22305A2-0353-AA1F-7F90-B4BFD15DB30A}"/>
              </a:ext>
            </a:extLst>
          </p:cNvPr>
          <p:cNvCxnSpPr/>
          <p:nvPr/>
        </p:nvCxnSpPr>
        <p:spPr>
          <a:xfrm>
            <a:off x="5752290" y="2710774"/>
            <a:ext cx="0" cy="284696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CD7DE879-9D7E-DF32-B2BA-7A9A5E4FF847}"/>
              </a:ext>
            </a:extLst>
          </p:cNvPr>
          <p:cNvCxnSpPr/>
          <p:nvPr/>
        </p:nvCxnSpPr>
        <p:spPr>
          <a:xfrm>
            <a:off x="8116111" y="2636196"/>
            <a:ext cx="0" cy="284696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9AE64659-C161-D951-13A9-A97FF3F66DA9}"/>
              </a:ext>
            </a:extLst>
          </p:cNvPr>
          <p:cNvCxnSpPr>
            <a:cxnSpLocks/>
          </p:cNvCxnSpPr>
          <p:nvPr/>
        </p:nvCxnSpPr>
        <p:spPr>
          <a:xfrm>
            <a:off x="11725072" y="839870"/>
            <a:ext cx="0" cy="524212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56C39C2B-97BB-2F42-1286-9CB26270D39E}"/>
              </a:ext>
            </a:extLst>
          </p:cNvPr>
          <p:cNvCxnSpPr>
            <a:cxnSpLocks/>
          </p:cNvCxnSpPr>
          <p:nvPr/>
        </p:nvCxnSpPr>
        <p:spPr>
          <a:xfrm>
            <a:off x="11066833" y="807938"/>
            <a:ext cx="0" cy="524212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바닥글 개체 틀 10">
            <a:extLst>
              <a:ext uri="{FF2B5EF4-FFF2-40B4-BE49-F238E27FC236}">
                <a16:creationId xmlns:a16="http://schemas.microsoft.com/office/drawing/2014/main" id="{5CD2DFB9-81AE-3745-1DF6-16ABEDEEF6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14th APCTP-BLTP JINR Joint Workshop, July 2023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63694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9530FE9-0B9E-6F47-30CC-8C12B20A8DCC}"/>
              </a:ext>
            </a:extLst>
          </p:cNvPr>
          <p:cNvSpPr txBox="1"/>
          <p:nvPr/>
        </p:nvSpPr>
        <p:spPr>
          <a:xfrm>
            <a:off x="1189463" y="1021585"/>
            <a:ext cx="9723861" cy="175862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285750" marR="0" lvl="0" indent="-285750" algn="just" defTabSz="514350" rtl="0" eaLnBrk="1" fontAlgn="auto" latinLnBrk="1" hangingPunct="1">
              <a:lnSpc>
                <a:spcPct val="12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Indeed, charge radii reflect various nuclear structure phenomena such as halo structures, shape staggering and shape coexistence, pairing correlations, neutron skins and the occurrence of nuclear magic numbers.</a:t>
            </a:r>
            <a:endParaRPr kumimoji="0" lang="en-US" altLang="ko-KR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omic Sans MS" panose="030F0702030302020204" pitchFamily="66" charset="0"/>
              <a:ea typeface="맑은 고딕" panose="020B0503020000020004" pitchFamily="50" charset="-127"/>
              <a:cs typeface="+mn-cs"/>
            </a:endParaRPr>
          </a:p>
          <a:p>
            <a:pPr marL="285750" marR="0" lvl="0" indent="-285750" algn="just" defTabSz="514350" rtl="0" eaLnBrk="1" fontAlgn="auto" latinLnBrk="1" hangingPunct="1">
              <a:lnSpc>
                <a:spcPct val="12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The remarkably abrupt changes in charge radii are observed naturally across the neutron-closure shells, namely the kinks at N = 20, 28, 50, 82, 126 [1~4].</a:t>
            </a:r>
            <a:endParaRPr kumimoji="0" lang="en-US" altLang="ko-KR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맑은 고딕" panose="020B0503020000020004" pitchFamily="50" charset="-127"/>
              <a:cs typeface="+mn-cs"/>
            </a:endParaRPr>
          </a:p>
          <a:p>
            <a:pPr marL="285750" marR="0" lvl="0" indent="-285750" algn="just" defTabSz="514350" rtl="0" eaLnBrk="1" fontAlgn="auto" latinLnBrk="1" hangingPunct="1">
              <a:lnSpc>
                <a:spcPct val="12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n-US" altLang="ko-KR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omic Sans MS" panose="030F0702030302020204" pitchFamily="66" charset="0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C816A90F-B9DC-12C8-B1A6-0ABA176040CA}"/>
              </a:ext>
            </a:extLst>
          </p:cNvPr>
          <p:cNvGrpSpPr/>
          <p:nvPr/>
        </p:nvGrpSpPr>
        <p:grpSpPr>
          <a:xfrm>
            <a:off x="862981" y="95428"/>
            <a:ext cx="10567019" cy="866685"/>
            <a:chOff x="461531" y="50623"/>
            <a:chExt cx="13966563" cy="1155584"/>
          </a:xfrm>
        </p:grpSpPr>
        <p:sp>
          <p:nvSpPr>
            <p:cNvPr id="20" name="직사각형 19">
              <a:extLst>
                <a:ext uri="{FF2B5EF4-FFF2-40B4-BE49-F238E27FC236}">
                  <a16:creationId xmlns:a16="http://schemas.microsoft.com/office/drawing/2014/main" id="{6DF27A4B-E78E-4851-0775-7FD9519DBB5A}"/>
                </a:ext>
              </a:extLst>
            </p:cNvPr>
            <p:cNvSpPr/>
            <p:nvPr/>
          </p:nvSpPr>
          <p:spPr>
            <a:xfrm>
              <a:off x="461531" y="1022726"/>
              <a:ext cx="13966563" cy="183481"/>
            </a:xfrm>
            <a:prstGeom prst="rect">
              <a:avLst/>
            </a:prstGeom>
            <a:solidFill>
              <a:srgbClr val="2845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05E1F2FF-D17E-8EBB-DCB5-127C1500AA78}"/>
                </a:ext>
              </a:extLst>
            </p:cNvPr>
            <p:cNvSpPr txBox="1"/>
            <p:nvPr/>
          </p:nvSpPr>
          <p:spPr>
            <a:xfrm>
              <a:off x="538424" y="50623"/>
              <a:ext cx="13889670" cy="10259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4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omic Sans MS" panose="030F0702030302020204" pitchFamily="66" charset="0"/>
                  <a:ea typeface="微软雅黑"/>
                  <a:cs typeface="Arial" panose="020B0604020202020204" pitchFamily="34" charset="0"/>
                </a:rPr>
                <a:t>Kink</a:t>
              </a:r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1E884E9D-E0E5-9E57-8E30-F019A3F0AF92}"/>
              </a:ext>
            </a:extLst>
          </p:cNvPr>
          <p:cNvSpPr txBox="1"/>
          <p:nvPr/>
        </p:nvSpPr>
        <p:spPr>
          <a:xfrm>
            <a:off x="6402532" y="6325849"/>
            <a:ext cx="4259766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[3] Farooq-Smith, G. J. et al. Phys. Rev. C 96, 044324 (2017).</a:t>
            </a: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[4] </a:t>
            </a:r>
            <a:r>
              <a:rPr kumimoji="0" lang="en-US" altLang="ko-KR" sz="11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Kreim</a:t>
            </a:r>
            <a:r>
              <a:rPr kumimoji="0" lang="en-US" altLang="ko-KR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, K. et al. Phys. Lett. B 731, 97 – 102 (2014).</a:t>
            </a:r>
            <a:endParaRPr kumimoji="0" lang="ko-KR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9" name="Picture 2" descr="https://ars.els-cdn.com/content/image/1-s2.0-S0370269314001038-gr009.jpg">
            <a:extLst>
              <a:ext uri="{FF2B5EF4-FFF2-40B4-BE49-F238E27FC236}">
                <a16:creationId xmlns:a16="http://schemas.microsoft.com/office/drawing/2014/main" id="{E62521A9-73B3-A2E2-AF88-D0A999F09C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807" y="3068593"/>
            <a:ext cx="4536517" cy="2998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extLst>
              <a:ext uri="{FF2B5EF4-FFF2-40B4-BE49-F238E27FC236}">
                <a16:creationId xmlns:a16="http://schemas.microsoft.com/office/drawing/2014/main" id="{1D0AFAC4-0C87-7C3E-BF0D-D83FEEFF95AC}"/>
              </a:ext>
            </a:extLst>
          </p:cNvPr>
          <p:cNvSpPr/>
          <p:nvPr/>
        </p:nvSpPr>
        <p:spPr>
          <a:xfrm>
            <a:off x="6871247" y="5525931"/>
            <a:ext cx="242887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Phys. Lett. B 731, 97 – 102 (2014).</a:t>
            </a:r>
          </a:p>
        </p:txBody>
      </p:sp>
      <p:pic>
        <p:nvPicPr>
          <p:cNvPr id="11" name="Picture 4" descr="Figure 2">
            <a:extLst>
              <a:ext uri="{FF2B5EF4-FFF2-40B4-BE49-F238E27FC236}">
                <a16:creationId xmlns:a16="http://schemas.microsoft.com/office/drawing/2014/main" id="{ADEE486D-A17A-77C0-F575-E62A6D6ED9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2354" y="2899158"/>
            <a:ext cx="4431977" cy="3261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4AB904F7-B805-E269-9296-E9EBFF6234D1}"/>
              </a:ext>
            </a:extLst>
          </p:cNvPr>
          <p:cNvSpPr/>
          <p:nvPr/>
        </p:nvSpPr>
        <p:spPr>
          <a:xfrm>
            <a:off x="1833761" y="5525931"/>
            <a:ext cx="255069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Phys. Rev. Lett. 122, 192502 (2019).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D8C9811-2DAF-B537-BCB1-C533663C9700}"/>
              </a:ext>
            </a:extLst>
          </p:cNvPr>
          <p:cNvSpPr txBox="1"/>
          <p:nvPr/>
        </p:nvSpPr>
        <p:spPr>
          <a:xfrm>
            <a:off x="2341408" y="6332075"/>
            <a:ext cx="4259766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[1] Gorges, C. et al. Phys. Rev. Lett. 122, 192502 (2019).</a:t>
            </a: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[2] </a:t>
            </a:r>
            <a:r>
              <a:rPr kumimoji="0" lang="en-US" altLang="ko-KR" sz="11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Anselment</a:t>
            </a:r>
            <a:r>
              <a:rPr kumimoji="0" lang="en-US" altLang="ko-KR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, M. et al. </a:t>
            </a:r>
            <a:r>
              <a:rPr kumimoji="0" lang="en-US" altLang="ko-KR" sz="11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Nucl</a:t>
            </a:r>
            <a:r>
              <a:rPr kumimoji="0" lang="en-US" altLang="ko-KR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. Phys. A 451, 471 – 480 (1986).</a:t>
            </a:r>
          </a:p>
        </p:txBody>
      </p:sp>
      <p:grpSp>
        <p:nvGrpSpPr>
          <p:cNvPr id="7" name="그룹 6">
            <a:extLst>
              <a:ext uri="{FF2B5EF4-FFF2-40B4-BE49-F238E27FC236}">
                <a16:creationId xmlns:a16="http://schemas.microsoft.com/office/drawing/2014/main" id="{ABE3ADF3-8403-1846-BD91-296B194A668B}"/>
              </a:ext>
            </a:extLst>
          </p:cNvPr>
          <p:cNvGrpSpPr/>
          <p:nvPr/>
        </p:nvGrpSpPr>
        <p:grpSpPr>
          <a:xfrm>
            <a:off x="375983" y="4421408"/>
            <a:ext cx="279720" cy="328320"/>
            <a:chOff x="375983" y="4421408"/>
            <a:chExt cx="279720" cy="3283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5">
              <p14:nvContentPartPr>
                <p14:cNvPr id="4" name="잉크 3">
                  <a:extLst>
                    <a:ext uri="{FF2B5EF4-FFF2-40B4-BE49-F238E27FC236}">
                      <a16:creationId xmlns:a16="http://schemas.microsoft.com/office/drawing/2014/main" id="{F88F3618-2C99-1F8D-C3BE-140BACEE5536}"/>
                    </a:ext>
                  </a:extLst>
                </p14:cNvPr>
                <p14:cNvContentPartPr/>
                <p14:nvPr/>
              </p14:nvContentPartPr>
              <p14:xfrm>
                <a:off x="375983" y="4421408"/>
                <a:ext cx="149400" cy="274680"/>
              </p14:xfrm>
            </p:contentPart>
          </mc:Choice>
          <mc:Fallback xmlns="">
            <p:pic>
              <p:nvPicPr>
                <p:cNvPr id="4" name="잉크 3">
                  <a:extLst>
                    <a:ext uri="{FF2B5EF4-FFF2-40B4-BE49-F238E27FC236}">
                      <a16:creationId xmlns:a16="http://schemas.microsoft.com/office/drawing/2014/main" id="{F88F3618-2C99-1F8D-C3BE-140BACEE5536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366983" y="4412408"/>
                  <a:ext cx="167040" cy="292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">
              <p14:nvContentPartPr>
                <p14:cNvPr id="5" name="잉크 4">
                  <a:extLst>
                    <a:ext uri="{FF2B5EF4-FFF2-40B4-BE49-F238E27FC236}">
                      <a16:creationId xmlns:a16="http://schemas.microsoft.com/office/drawing/2014/main" id="{7229E7A0-06BF-FE1E-B127-891A6873D2BF}"/>
                    </a:ext>
                  </a:extLst>
                </p14:cNvPr>
                <p14:cNvContentPartPr/>
                <p14:nvPr/>
              </p14:nvContentPartPr>
              <p14:xfrm>
                <a:off x="518543" y="4664048"/>
                <a:ext cx="137160" cy="85680"/>
              </p14:xfrm>
            </p:contentPart>
          </mc:Choice>
          <mc:Fallback xmlns="">
            <p:pic>
              <p:nvPicPr>
                <p:cNvPr id="5" name="잉크 4">
                  <a:extLst>
                    <a:ext uri="{FF2B5EF4-FFF2-40B4-BE49-F238E27FC236}">
                      <a16:creationId xmlns:a16="http://schemas.microsoft.com/office/drawing/2014/main" id="{7229E7A0-06BF-FE1E-B127-891A6873D2BF}"/>
                    </a:ext>
                  </a:extLst>
                </p:cNvPr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509903" y="4655048"/>
                  <a:ext cx="154800" cy="10332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13" name="잉크 12">
                <a:extLst>
                  <a:ext uri="{FF2B5EF4-FFF2-40B4-BE49-F238E27FC236}">
                    <a16:creationId xmlns:a16="http://schemas.microsoft.com/office/drawing/2014/main" id="{06C4F653-FEF1-9961-F747-C92E35DE8EC1}"/>
                  </a:ext>
                </a:extLst>
              </p14:cNvPr>
              <p14:cNvContentPartPr/>
              <p14:nvPr/>
            </p14:nvContentPartPr>
            <p14:xfrm>
              <a:off x="4964903" y="2713928"/>
              <a:ext cx="2973240" cy="366840"/>
            </p14:xfrm>
          </p:contentPart>
        </mc:Choice>
        <mc:Fallback xmlns="">
          <p:pic>
            <p:nvPicPr>
              <p:cNvPr id="13" name="잉크 12">
                <a:extLst>
                  <a:ext uri="{FF2B5EF4-FFF2-40B4-BE49-F238E27FC236}">
                    <a16:creationId xmlns:a16="http://schemas.microsoft.com/office/drawing/2014/main" id="{06C4F653-FEF1-9961-F747-C92E35DE8EC1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4955903" y="2704928"/>
                <a:ext cx="2990880" cy="384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4" name="잉크 13">
                <a:extLst>
                  <a:ext uri="{FF2B5EF4-FFF2-40B4-BE49-F238E27FC236}">
                    <a16:creationId xmlns:a16="http://schemas.microsoft.com/office/drawing/2014/main" id="{82D0A259-707A-B679-EA7B-0CCC9BDEE06B}"/>
                  </a:ext>
                </a:extLst>
              </p14:cNvPr>
              <p14:cNvContentPartPr/>
              <p14:nvPr/>
            </p14:nvContentPartPr>
            <p14:xfrm>
              <a:off x="5038343" y="2710688"/>
              <a:ext cx="3392640" cy="2052360"/>
            </p14:xfrm>
          </p:contentPart>
        </mc:Choice>
        <mc:Fallback xmlns="">
          <p:pic>
            <p:nvPicPr>
              <p:cNvPr id="14" name="잉크 13">
                <a:extLst>
                  <a:ext uri="{FF2B5EF4-FFF2-40B4-BE49-F238E27FC236}">
                    <a16:creationId xmlns:a16="http://schemas.microsoft.com/office/drawing/2014/main" id="{82D0A259-707A-B679-EA7B-0CCC9BDEE06B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5029343" y="2701688"/>
                <a:ext cx="3410280" cy="2070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15" name="잉크 14">
                <a:extLst>
                  <a:ext uri="{FF2B5EF4-FFF2-40B4-BE49-F238E27FC236}">
                    <a16:creationId xmlns:a16="http://schemas.microsoft.com/office/drawing/2014/main" id="{B157556C-74D7-6017-62A5-33CEFA601AE6}"/>
                  </a:ext>
                </a:extLst>
              </p14:cNvPr>
              <p14:cNvContentPartPr/>
              <p14:nvPr/>
            </p14:nvContentPartPr>
            <p14:xfrm>
              <a:off x="7197623" y="1786928"/>
              <a:ext cx="2311200" cy="2834280"/>
            </p14:xfrm>
          </p:contentPart>
        </mc:Choice>
        <mc:Fallback xmlns="">
          <p:pic>
            <p:nvPicPr>
              <p:cNvPr id="15" name="잉크 14">
                <a:extLst>
                  <a:ext uri="{FF2B5EF4-FFF2-40B4-BE49-F238E27FC236}">
                    <a16:creationId xmlns:a16="http://schemas.microsoft.com/office/drawing/2014/main" id="{B157556C-74D7-6017-62A5-33CEFA601AE6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7188623" y="1778288"/>
                <a:ext cx="2328840" cy="2851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">
            <p14:nvContentPartPr>
              <p14:cNvPr id="16" name="잉크 15">
                <a:extLst>
                  <a:ext uri="{FF2B5EF4-FFF2-40B4-BE49-F238E27FC236}">
                    <a16:creationId xmlns:a16="http://schemas.microsoft.com/office/drawing/2014/main" id="{5BEBD609-7CBC-6D9A-3ADD-E700B42D66A2}"/>
                  </a:ext>
                </a:extLst>
              </p14:cNvPr>
              <p14:cNvContentPartPr/>
              <p14:nvPr/>
            </p14:nvContentPartPr>
            <p14:xfrm>
              <a:off x="1965023" y="5654768"/>
              <a:ext cx="360" cy="360"/>
            </p14:xfrm>
          </p:contentPart>
        </mc:Choice>
        <mc:Fallback xmlns="">
          <p:pic>
            <p:nvPicPr>
              <p:cNvPr id="16" name="잉크 15">
                <a:extLst>
                  <a:ext uri="{FF2B5EF4-FFF2-40B4-BE49-F238E27FC236}">
                    <a16:creationId xmlns:a16="http://schemas.microsoft.com/office/drawing/2014/main" id="{5BEBD609-7CBC-6D9A-3ADD-E700B42D66A2}"/>
                  </a:ext>
                </a:extLst>
              </p:cNvPr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1956023" y="5646128"/>
                <a:ext cx="18000" cy="18000"/>
              </a:xfrm>
              <a:prstGeom prst="rect">
                <a:avLst/>
              </a:prstGeom>
            </p:spPr>
          </p:pic>
        </mc:Fallback>
      </mc:AlternateContent>
      <p:grpSp>
        <p:nvGrpSpPr>
          <p:cNvPr id="22" name="그룹 21">
            <a:extLst>
              <a:ext uri="{FF2B5EF4-FFF2-40B4-BE49-F238E27FC236}">
                <a16:creationId xmlns:a16="http://schemas.microsoft.com/office/drawing/2014/main" id="{DD326370-B460-3F37-AE4B-40D39F8BB975}"/>
              </a:ext>
            </a:extLst>
          </p:cNvPr>
          <p:cNvGrpSpPr/>
          <p:nvPr/>
        </p:nvGrpSpPr>
        <p:grpSpPr>
          <a:xfrm>
            <a:off x="11166983" y="4448768"/>
            <a:ext cx="192960" cy="236880"/>
            <a:chOff x="11166983" y="4448768"/>
            <a:chExt cx="192960" cy="2368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7">
              <p14:nvContentPartPr>
                <p14:cNvPr id="17" name="잉크 16">
                  <a:extLst>
                    <a:ext uri="{FF2B5EF4-FFF2-40B4-BE49-F238E27FC236}">
                      <a16:creationId xmlns:a16="http://schemas.microsoft.com/office/drawing/2014/main" id="{9717E316-76DC-5AE6-8F0A-3366CDFA43B7}"/>
                    </a:ext>
                  </a:extLst>
                </p14:cNvPr>
                <p14:cNvContentPartPr/>
                <p14:nvPr/>
              </p14:nvContentPartPr>
              <p14:xfrm>
                <a:off x="11166983" y="4448768"/>
                <a:ext cx="6840" cy="236880"/>
              </p14:xfrm>
            </p:contentPart>
          </mc:Choice>
          <mc:Fallback xmlns="">
            <p:pic>
              <p:nvPicPr>
                <p:cNvPr id="17" name="잉크 16">
                  <a:extLst>
                    <a:ext uri="{FF2B5EF4-FFF2-40B4-BE49-F238E27FC236}">
                      <a16:creationId xmlns:a16="http://schemas.microsoft.com/office/drawing/2014/main" id="{9717E316-76DC-5AE6-8F0A-3366CDFA43B7}"/>
                    </a:ext>
                  </a:extLst>
                </p:cNvPr>
                <p:cNvPicPr/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11157983" y="4439768"/>
                  <a:ext cx="24480" cy="254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9">
              <p14:nvContentPartPr>
                <p14:cNvPr id="18" name="잉크 17">
                  <a:extLst>
                    <a:ext uri="{FF2B5EF4-FFF2-40B4-BE49-F238E27FC236}">
                      <a16:creationId xmlns:a16="http://schemas.microsoft.com/office/drawing/2014/main" id="{8D3379F2-A084-DE76-8ED0-8BD77BC9FBB0}"/>
                    </a:ext>
                  </a:extLst>
                </p14:cNvPr>
                <p14:cNvContentPartPr/>
                <p14:nvPr/>
              </p14:nvContentPartPr>
              <p14:xfrm>
                <a:off x="11175623" y="4468208"/>
                <a:ext cx="184320" cy="195480"/>
              </p14:xfrm>
            </p:contentPart>
          </mc:Choice>
          <mc:Fallback xmlns="">
            <p:pic>
              <p:nvPicPr>
                <p:cNvPr id="18" name="잉크 17">
                  <a:extLst>
                    <a:ext uri="{FF2B5EF4-FFF2-40B4-BE49-F238E27FC236}">
                      <a16:creationId xmlns:a16="http://schemas.microsoft.com/office/drawing/2014/main" id="{8D3379F2-A084-DE76-8ED0-8BD77BC9FBB0}"/>
                    </a:ext>
                  </a:extLst>
                </p:cNvPr>
                <p:cNvPicPr/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11166623" y="4459208"/>
                  <a:ext cx="201960" cy="213120"/>
                </a:xfrm>
                <a:prstGeom prst="rect">
                  <a:avLst/>
                </a:prstGeom>
              </p:spPr>
            </p:pic>
          </mc:Fallback>
        </mc:AlternateContent>
      </p:grpSp>
      <p:sp>
        <p:nvSpPr>
          <p:cNvPr id="2" name="바닥글 개체 틀 1">
            <a:extLst>
              <a:ext uri="{FF2B5EF4-FFF2-40B4-BE49-F238E27FC236}">
                <a16:creationId xmlns:a16="http://schemas.microsoft.com/office/drawing/2014/main" id="{00D4AAF0-BA35-33FC-F00E-9E5FED55D5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14th APCTP-BLTP JINR Joint Workshop, July 2023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6823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637"/>
    </mc:Choice>
    <mc:Fallback xmlns="">
      <p:transition spd="slow" advTm="31637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바닥글 개체 틀 1">
            <a:extLst>
              <a:ext uri="{FF2B5EF4-FFF2-40B4-BE49-F238E27FC236}">
                <a16:creationId xmlns:a16="http://schemas.microsoft.com/office/drawing/2014/main" id="{C380C392-5210-8ECC-4A9D-AB80FCD9F5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14th APCTP-BLTP JINR Joint Workshop, July 2023</a:t>
            </a:r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B0F8C83-9A60-1422-7470-0AF4C4D2F7D6}"/>
              </a:ext>
            </a:extLst>
          </p:cNvPr>
          <p:cNvSpPr txBox="1"/>
          <p:nvPr/>
        </p:nvSpPr>
        <p:spPr>
          <a:xfrm>
            <a:off x="234459" y="560438"/>
            <a:ext cx="11723081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ko-KR" sz="2400" dirty="0">
                <a:latin typeface="Arial" panose="020B0604020202020204" pitchFamily="34" charset="0"/>
                <a:cs typeface="Arial" panose="020B0604020202020204" pitchFamily="34" charset="0"/>
              </a:rPr>
              <a:t>Brief summary</a:t>
            </a:r>
          </a:p>
          <a:p>
            <a:pPr algn="l"/>
            <a:endParaRPr lang="en-US" altLang="ko-KR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US" altLang="ko-KR" sz="2400" dirty="0">
                <a:latin typeface="Arial" panose="020B0604020202020204" pitchFamily="34" charset="0"/>
                <a:cs typeface="Arial" panose="020B0604020202020204" pitchFamily="34" charset="0"/>
              </a:rPr>
              <a:t>Thanks to the recent development of  the laser spectroscopy, MR </a:t>
            </a:r>
            <a:r>
              <a:rPr lang="en-US" altLang="ko-KR" sz="2400" dirty="0" err="1">
                <a:latin typeface="Arial" panose="020B0604020202020204" pitchFamily="34" charset="0"/>
                <a:cs typeface="Arial" panose="020B0604020202020204" pitchFamily="34" charset="0"/>
              </a:rPr>
              <a:t>ToP</a:t>
            </a:r>
            <a:endParaRPr lang="en-US" altLang="ko-KR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US" altLang="ko-KR" sz="2400" dirty="0">
                <a:latin typeface="Arial" panose="020B0604020202020204" pitchFamily="34" charset="0"/>
                <a:cs typeface="Arial" panose="020B0604020202020204" pitchFamily="34" charset="0"/>
              </a:rPr>
              <a:t>and RI accelerator facilities in the world</a:t>
            </a:r>
          </a:p>
          <a:p>
            <a:pPr algn="l"/>
            <a:endParaRPr lang="en-US" altLang="ko-KR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US" altLang="ko-KR" sz="2400" dirty="0">
                <a:latin typeface="Arial" panose="020B0604020202020204" pitchFamily="34" charset="0"/>
                <a:cs typeface="Arial" panose="020B0604020202020204" pitchFamily="34" charset="0"/>
              </a:rPr>
              <a:t>1. OES in Hg isotopes turns out to be significant compared to any other nuclei</a:t>
            </a:r>
          </a:p>
          <a:p>
            <a:pPr algn="l"/>
            <a:r>
              <a:rPr lang="en-US" altLang="ko-KR" sz="2400" dirty="0">
                <a:latin typeface="Arial" panose="020B0604020202020204" pitchFamily="34" charset="0"/>
                <a:cs typeface="Arial" panose="020B0604020202020204" pitchFamily="34" charset="0"/>
              </a:rPr>
              <a:t>   ,for example, Pb isotopes. </a:t>
            </a:r>
            <a:r>
              <a:rPr lang="en-US" altLang="ko-KR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to understand it ?</a:t>
            </a:r>
          </a:p>
          <a:p>
            <a:pPr algn="l"/>
            <a:endParaRPr lang="en-US" altLang="ko-KR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US" altLang="ko-KR" sz="2400" dirty="0">
                <a:latin typeface="Arial" panose="020B0604020202020204" pitchFamily="34" charset="0"/>
                <a:cs typeface="Arial" panose="020B0604020202020204" pitchFamily="34" charset="0"/>
              </a:rPr>
              <a:t>2. Kink structures appear above any magic shell  in light and heavy nuclear isotopes.</a:t>
            </a:r>
          </a:p>
          <a:p>
            <a:pPr algn="l"/>
            <a:r>
              <a:rPr lang="en-US" altLang="ko-KR" sz="24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altLang="ko-KR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to interpret this behavior ?  </a:t>
            </a:r>
          </a:p>
          <a:p>
            <a:pPr algn="l"/>
            <a:endParaRPr lang="en-US" altLang="ko-KR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US" altLang="ko-KR" sz="2400" dirty="0">
                <a:latin typeface="Arial" panose="020B0604020202020204" pitchFamily="34" charset="0"/>
                <a:cs typeface="Arial" panose="020B0604020202020204" pitchFamily="34" charset="0"/>
              </a:rPr>
              <a:t>3. We need </a:t>
            </a:r>
            <a:r>
              <a:rPr lang="en-US" altLang="ko-KR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more refined nuclear model, </a:t>
            </a:r>
            <a:r>
              <a:rPr lang="en-US" altLang="ko-KR" sz="2400" dirty="0">
                <a:latin typeface="Arial" panose="020B0604020202020204" pitchFamily="34" charset="0"/>
                <a:cs typeface="Arial" panose="020B0604020202020204" pitchFamily="34" charset="0"/>
              </a:rPr>
              <a:t>which has to explain main properties of </a:t>
            </a:r>
          </a:p>
          <a:p>
            <a:pPr algn="l"/>
            <a:r>
              <a:rPr lang="en-US" altLang="ko-KR" sz="2400" dirty="0">
                <a:latin typeface="Arial" panose="020B0604020202020204" pitchFamily="34" charset="0"/>
                <a:cs typeface="Arial" panose="020B0604020202020204" pitchFamily="34" charset="0"/>
              </a:rPr>
              <a:t>the whole nuclei in the nuclear chart by including the relativistic description, </a:t>
            </a:r>
          </a:p>
          <a:p>
            <a:pPr algn="l"/>
            <a:r>
              <a:rPr lang="en-US" altLang="ko-KR" sz="2400" dirty="0">
                <a:latin typeface="Arial" panose="020B0604020202020204" pitchFamily="34" charset="0"/>
                <a:cs typeface="Arial" panose="020B0604020202020204" pitchFamily="34" charset="0"/>
              </a:rPr>
              <a:t>deformation, continuum, driplines etc. </a:t>
            </a:r>
            <a:endParaRPr lang="ko-KR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9089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65935A8-E92C-FCC8-ED57-45D5EE468397}"/>
              </a:ext>
            </a:extLst>
          </p:cNvPr>
          <p:cNvSpPr txBox="1"/>
          <p:nvPr/>
        </p:nvSpPr>
        <p:spPr>
          <a:xfrm>
            <a:off x="1647805" y="252077"/>
            <a:ext cx="8669553" cy="65556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Contents 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1. Experimental</a:t>
            </a:r>
            <a:r>
              <a:rPr kumimoji="0" lang="ko-KR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evidences of OES and Kink structures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1-1. Odd-Even Staggering (OES) 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1-2. Kink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2. Deformed Relativistic Hartree </a:t>
            </a:r>
            <a:r>
              <a:rPr kumimoji="0" lang="en-US" altLang="ko-KR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Bogoliubov</a:t>
            </a:r>
            <a:r>
              <a:rPr kumimoji="0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in Continuum 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  (</a:t>
            </a:r>
            <a:r>
              <a:rPr kumimoji="0" lang="en-US" altLang="ko-KR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DRHBc</a:t>
            </a:r>
            <a:r>
              <a:rPr kumimoji="0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) mass model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3. OES and Kink of Hg by </a:t>
            </a:r>
            <a:r>
              <a:rPr kumimoji="0" lang="en-US" altLang="ko-KR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DRHBc</a:t>
            </a:r>
            <a:r>
              <a:rPr kumimoji="0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mass model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3-1. OME of Hg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3-2. Kink of Hg and Pb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4. Summary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1313F243-C20A-1B9D-418B-8623D88AF2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14th APCTP-BLTP JINR Joint Workshop, July 2023</a:t>
            </a:r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47412D77-A7E4-8A29-D199-25AB0AA52549}"/>
              </a:ext>
            </a:extLst>
          </p:cNvPr>
          <p:cNvSpPr/>
          <p:nvPr/>
        </p:nvSpPr>
        <p:spPr>
          <a:xfrm>
            <a:off x="1573481" y="4298868"/>
            <a:ext cx="6810498" cy="197123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290065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그룹 16">
            <a:extLst>
              <a:ext uri="{FF2B5EF4-FFF2-40B4-BE49-F238E27FC236}">
                <a16:creationId xmlns:a16="http://schemas.microsoft.com/office/drawing/2014/main" id="{78ED6875-9D27-F2E0-3344-8BD00D16447A}"/>
              </a:ext>
            </a:extLst>
          </p:cNvPr>
          <p:cNvGrpSpPr/>
          <p:nvPr/>
        </p:nvGrpSpPr>
        <p:grpSpPr>
          <a:xfrm>
            <a:off x="862981" y="258946"/>
            <a:ext cx="10567019" cy="948487"/>
            <a:chOff x="461531" y="-58440"/>
            <a:chExt cx="13966563" cy="1264647"/>
          </a:xfrm>
        </p:grpSpPr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998FACC9-656C-9D36-65C7-3FB9BD9B1F8E}"/>
                </a:ext>
              </a:extLst>
            </p:cNvPr>
            <p:cNvSpPr/>
            <p:nvPr/>
          </p:nvSpPr>
          <p:spPr>
            <a:xfrm>
              <a:off x="461531" y="1022726"/>
              <a:ext cx="13966563" cy="183481"/>
            </a:xfrm>
            <a:prstGeom prst="rect">
              <a:avLst/>
            </a:prstGeom>
            <a:solidFill>
              <a:srgbClr val="2845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A9F5AEB0-14E3-67C9-08DA-5480E75F3565}"/>
                </a:ext>
              </a:extLst>
            </p:cNvPr>
            <p:cNvSpPr txBox="1"/>
            <p:nvPr/>
          </p:nvSpPr>
          <p:spPr>
            <a:xfrm>
              <a:off x="718431" y="-58440"/>
              <a:ext cx="10618882" cy="11079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48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omic Sans MS" panose="030F0702030302020204" pitchFamily="66" charset="0"/>
                  <a:ea typeface="微软雅黑"/>
                  <a:cs typeface="Arial" panose="020B0604020202020204" pitchFamily="34" charset="0"/>
                </a:rPr>
                <a:t>DRHBc</a:t>
              </a:r>
              <a:r>
                <a:rPr kumimoji="0" lang="en-US" altLang="zh-CN" sz="48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omic Sans MS" panose="030F0702030302020204" pitchFamily="66" charset="0"/>
                  <a:ea typeface="微软雅黑"/>
                  <a:cs typeface="Arial" panose="020B0604020202020204" pitchFamily="34" charset="0"/>
                </a:rPr>
                <a:t> theory</a:t>
              </a:r>
              <a:endParaRPr kumimoji="0" lang="zh-CN" altLang="zh-CN" sz="4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ic Sans MS" panose="030F0702030302020204" pitchFamily="66" charset="0"/>
                <a:ea typeface="微软雅黑"/>
                <a:cs typeface="Arial" panose="020B0604020202020204" pitchFamily="34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49C57BA0-589A-50A6-F257-459D0443788C}"/>
              </a:ext>
            </a:extLst>
          </p:cNvPr>
          <p:cNvSpPr txBox="1"/>
          <p:nvPr/>
        </p:nvSpPr>
        <p:spPr>
          <a:xfrm>
            <a:off x="862980" y="1379097"/>
            <a:ext cx="10567019" cy="4332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14313" marR="0" lvl="0" indent="-214313" algn="just" defTabSz="457200" rtl="0" eaLnBrk="1" fontAlgn="auto" latinLnBrk="0" hangingPunct="1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宋体" pitchFamily="2" charset="-122"/>
                <a:cs typeface="Arial" panose="020B0604020202020204" pitchFamily="34" charset="0"/>
              </a:rPr>
              <a:t> In order to explain deformed exotic nuclei, the deformed relativistic Hartree-</a:t>
            </a:r>
            <a:r>
              <a:rPr kumimoji="0" lang="en-US" altLang="zh-CN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宋体" pitchFamily="2" charset="-122"/>
                <a:cs typeface="Arial" panose="020B0604020202020204" pitchFamily="34" charset="0"/>
              </a:rPr>
              <a:t>Bogoliubov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宋体" pitchFamily="2" charset="-122"/>
                <a:cs typeface="Arial" panose="020B0604020202020204" pitchFamily="34" charset="0"/>
              </a:rPr>
              <a:t> theory in continuum (</a:t>
            </a:r>
            <a:r>
              <a:rPr kumimoji="0" lang="en-US" altLang="zh-CN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宋体" pitchFamily="2" charset="-122"/>
                <a:cs typeface="Arial" panose="020B0604020202020204" pitchFamily="34" charset="0"/>
              </a:rPr>
              <a:t>DRHBc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宋体" pitchFamily="2" charset="-122"/>
                <a:cs typeface="Arial" panose="020B0604020202020204" pitchFamily="34" charset="0"/>
              </a:rPr>
              <a:t>) was developed.</a:t>
            </a:r>
          </a:p>
          <a:p>
            <a:pPr marL="800100" marR="0" lvl="1" indent="-342900" algn="just" defTabSz="457200" rtl="0" eaLnBrk="1" fontAlgn="auto" latinLnBrk="0" hangingPunct="1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宋体" pitchFamily="2" charset="-122"/>
                <a:cs typeface="Arial" panose="020B0604020202020204" pitchFamily="34" charset="0"/>
              </a:rPr>
              <a:t> It considers the effects of deformation, pairing correlations and continuum, at the same time.</a:t>
            </a:r>
          </a:p>
          <a:p>
            <a:pPr marL="214313" marR="0" lvl="0" indent="-214313" algn="just" defTabSz="457200" rtl="0" eaLnBrk="1" fontAlgn="auto" latinLnBrk="0" hangingPunct="1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宋体" pitchFamily="2" charset="-122"/>
                <a:cs typeface="Arial" panose="020B0604020202020204" pitchFamily="34" charset="0"/>
              </a:rPr>
              <a:t> The main goal of the </a:t>
            </a:r>
            <a:r>
              <a:rPr kumimoji="0" lang="en-US" altLang="zh-CN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宋体" pitchFamily="2" charset="-122"/>
                <a:cs typeface="Arial" panose="020B0604020202020204" pitchFamily="34" charset="0"/>
              </a:rPr>
              <a:t>DRHBc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宋体" pitchFamily="2" charset="-122"/>
                <a:cs typeface="Arial" panose="020B0604020202020204" pitchFamily="34" charset="0"/>
              </a:rPr>
              <a:t> theory is a unified description of the most of nuclear chart and it has been successful in many studies on exotic nuclei.</a:t>
            </a:r>
          </a:p>
          <a:p>
            <a:pPr marL="800100" marR="0" lvl="1" indent="-342900" algn="just" defTabSz="457200" rtl="0" eaLnBrk="1" fontAlgn="auto" latinLnBrk="0" hangingPunct="1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宋体" pitchFamily="2" charset="-122"/>
                <a:cs typeface="Arial" panose="020B0604020202020204" pitchFamily="34" charset="0"/>
              </a:rPr>
              <a:t>A complete mass table based on </a:t>
            </a:r>
            <a:r>
              <a:rPr kumimoji="0" lang="en-US" altLang="zh-CN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宋体" pitchFamily="2" charset="-122"/>
                <a:cs typeface="Arial" panose="020B0604020202020204" pitchFamily="34" charset="0"/>
              </a:rPr>
              <a:t>DRHBc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宋体" pitchFamily="2" charset="-122"/>
                <a:cs typeface="Arial" panose="020B0604020202020204" pitchFamily="34" charset="0"/>
              </a:rPr>
              <a:t> theory</a:t>
            </a:r>
          </a:p>
          <a:p>
            <a:pPr marL="800100" marR="0" lvl="1" indent="-342900" algn="just" defTabSz="457200" rtl="0" eaLnBrk="1" fontAlgn="auto" latinLnBrk="0" hangingPunct="1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宋体" pitchFamily="2" charset="-122"/>
                <a:cs typeface="Arial" panose="020B0604020202020204" pitchFamily="34" charset="0"/>
              </a:rPr>
              <a:t>Shell evolution of carbon isotopes [1]</a:t>
            </a:r>
          </a:p>
          <a:p>
            <a:pPr marL="800100" marR="0" lvl="1" indent="-342900" algn="just" defTabSz="457200" rtl="0" eaLnBrk="1" fontAlgn="auto" latinLnBrk="0" hangingPunct="1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宋体" pitchFamily="2" charset="-122"/>
                <a:cs typeface="Arial" panose="020B0604020202020204" pitchFamily="34" charset="0"/>
              </a:rPr>
              <a:t>Deformed halos in magnesium isotopes [2] and neutron halos in </a:t>
            </a:r>
            <a:r>
              <a:rPr kumimoji="0" lang="en-US" altLang="zh-CN" sz="18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宋体" pitchFamily="2" charset="-122"/>
                <a:cs typeface="Arial" panose="020B0604020202020204" pitchFamily="34" charset="0"/>
              </a:rPr>
              <a:t>19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宋体" pitchFamily="2" charset="-122"/>
                <a:cs typeface="Arial" panose="020B0604020202020204" pitchFamily="34" charset="0"/>
              </a:rPr>
              <a:t>B [3]</a:t>
            </a:r>
          </a:p>
          <a:p>
            <a:pPr marL="800100" marR="0" lvl="1" indent="-342900" algn="just" defTabSz="457200" rtl="0" eaLnBrk="1" fontAlgn="auto" latinLnBrk="0" hangingPunct="1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omic Sans MS" panose="030F0702030302020204" pitchFamily="66" charset="0"/>
                <a:ea typeface="宋体" pitchFamily="2" charset="-122"/>
                <a:cs typeface="Arial" panose="020B0604020202020204" pitchFamily="34" charset="0"/>
              </a:rPr>
              <a:t>Study of ground state properties: binding energies, separation energies, Fermi surfaces, quadrupole deformations, root-mean-square (rms) radii , </a:t>
            </a:r>
            <a:r>
              <a:rPr kumimoji="0" lang="en-US" altLang="zh-CN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omic Sans MS" panose="030F0702030302020204" pitchFamily="66" charset="0"/>
                <a:ea typeface="宋体" pitchFamily="2" charset="-122"/>
                <a:cs typeface="Arial" panose="020B0604020202020204" pitchFamily="34" charset="0"/>
              </a:rPr>
              <a:t>etc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omic Sans MS" panose="030F0702030302020204" pitchFamily="66" charset="0"/>
              <a:ea typeface="宋体" pitchFamily="2" charset="-122"/>
              <a:cs typeface="Arial" panose="020B0604020202020204" pitchFamily="34" charset="0"/>
            </a:endParaRPr>
          </a:p>
          <a:p>
            <a:pPr marL="800100" marR="0" lvl="1" indent="-342900" algn="just" defTabSz="457200" rtl="0" eaLnBrk="1" fontAlgn="auto" latinLnBrk="0" hangingPunct="1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omic Sans MS" panose="030F0702030302020204" pitchFamily="66" charset="0"/>
                <a:ea typeface="宋体" pitchFamily="2" charset="-122"/>
                <a:cs typeface="Arial" panose="020B0604020202020204" pitchFamily="34" charset="0"/>
              </a:rPr>
              <a:t>Shape coexistence, bubble nuclei, neutron skin thickness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73A6534-D6A0-4CAA-C356-2B3ECB761621}"/>
              </a:ext>
            </a:extLst>
          </p:cNvPr>
          <p:cNvSpPr txBox="1"/>
          <p:nvPr/>
        </p:nvSpPr>
        <p:spPr>
          <a:xfrm>
            <a:off x="6721214" y="6000824"/>
            <a:ext cx="4708785" cy="6323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[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1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] X.-X. Sun, </a:t>
            </a:r>
            <a:r>
              <a:rPr kumimoji="0" lang="ko-KR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J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. </a:t>
            </a:r>
            <a:r>
              <a:rPr kumimoji="0" lang="ko-KR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Zhao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, S.-G. </a:t>
            </a:r>
            <a:r>
              <a:rPr kumimoji="0" lang="ko-KR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Zhou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Nuclear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Phys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. </a:t>
            </a:r>
            <a:r>
              <a:rPr kumimoji="0" lang="ko-KR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A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 1003 (2020) 122011.</a:t>
            </a:r>
          </a:p>
          <a:p>
            <a:pPr marL="0" marR="0" lvl="0" indent="0" algn="l" defTabSz="4572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[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2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] S.-G. </a:t>
            </a:r>
            <a:r>
              <a:rPr kumimoji="0" lang="ko-KR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Zhou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J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. </a:t>
            </a:r>
            <a:r>
              <a:rPr kumimoji="0" lang="ko-KR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Meng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P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. </a:t>
            </a:r>
            <a:r>
              <a:rPr kumimoji="0" lang="ko-KR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Ring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, E.-G. </a:t>
            </a:r>
            <a:r>
              <a:rPr kumimoji="0" lang="ko-KR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Zhao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Phys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. </a:t>
            </a:r>
            <a:r>
              <a:rPr kumimoji="0" lang="ko-KR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Rev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. C 82 (2010) 011301(</a:t>
            </a:r>
            <a:r>
              <a:rPr kumimoji="0" lang="ko-KR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R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).</a:t>
            </a:r>
          </a:p>
          <a:p>
            <a:pPr marL="0" marR="0" lvl="0" indent="0" algn="l" defTabSz="4572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[3] X.-X. Sun, </a:t>
            </a:r>
            <a:r>
              <a:rPr kumimoji="0" lang="ko-KR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Phys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. </a:t>
            </a:r>
            <a:r>
              <a:rPr kumimoji="0" lang="ko-KR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Rev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. C 103 (2021) 054315.</a:t>
            </a:r>
          </a:p>
        </p:txBody>
      </p:sp>
      <p:sp>
        <p:nvSpPr>
          <p:cNvPr id="2" name="바닥글 개체 틀 1">
            <a:extLst>
              <a:ext uri="{FF2B5EF4-FFF2-40B4-BE49-F238E27FC236}">
                <a16:creationId xmlns:a16="http://schemas.microsoft.com/office/drawing/2014/main" id="{D582CC16-C963-4AC4-6345-63073DCA2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14th APCTP-BLTP JINR Joint Workshop, July 2023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7330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035"/>
    </mc:Choice>
    <mc:Fallback xmlns="">
      <p:transition spd="slow" advTm="53035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그룹 16">
            <a:extLst>
              <a:ext uri="{FF2B5EF4-FFF2-40B4-BE49-F238E27FC236}">
                <a16:creationId xmlns:a16="http://schemas.microsoft.com/office/drawing/2014/main" id="{78ED6875-9D27-F2E0-3344-8BD00D16447A}"/>
              </a:ext>
            </a:extLst>
          </p:cNvPr>
          <p:cNvGrpSpPr/>
          <p:nvPr/>
        </p:nvGrpSpPr>
        <p:grpSpPr>
          <a:xfrm>
            <a:off x="862981" y="258946"/>
            <a:ext cx="10567019" cy="948487"/>
            <a:chOff x="461531" y="-58440"/>
            <a:chExt cx="13966563" cy="1264647"/>
          </a:xfrm>
        </p:grpSpPr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998FACC9-656C-9D36-65C7-3FB9BD9B1F8E}"/>
                </a:ext>
              </a:extLst>
            </p:cNvPr>
            <p:cNvSpPr/>
            <p:nvPr/>
          </p:nvSpPr>
          <p:spPr>
            <a:xfrm>
              <a:off x="461531" y="1022726"/>
              <a:ext cx="13966563" cy="183481"/>
            </a:xfrm>
            <a:prstGeom prst="rect">
              <a:avLst/>
            </a:prstGeom>
            <a:solidFill>
              <a:srgbClr val="2845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A9F5AEB0-14E3-67C9-08DA-5480E75F3565}"/>
                </a:ext>
              </a:extLst>
            </p:cNvPr>
            <p:cNvSpPr txBox="1"/>
            <p:nvPr/>
          </p:nvSpPr>
          <p:spPr>
            <a:xfrm>
              <a:off x="718431" y="-58440"/>
              <a:ext cx="11758113" cy="11079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48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omic Sans MS" panose="030F0702030302020204" pitchFamily="66" charset="0"/>
                  <a:ea typeface="微软雅黑"/>
                  <a:cs typeface="Arial" panose="020B0604020202020204" pitchFamily="34" charset="0"/>
                </a:rPr>
                <a:t>DRHBc</a:t>
              </a:r>
              <a:r>
                <a:rPr kumimoji="0" lang="en-US" altLang="zh-CN" sz="48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omic Sans MS" panose="030F0702030302020204" pitchFamily="66" charset="0"/>
                  <a:ea typeface="微软雅黑"/>
                  <a:cs typeface="Arial" panose="020B0604020202020204" pitchFamily="34" charset="0"/>
                </a:rPr>
                <a:t> mass table project</a:t>
              </a:r>
              <a:endParaRPr kumimoji="0" lang="zh-CN" altLang="zh-CN" sz="4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ic Sans MS" panose="030F0702030302020204" pitchFamily="66" charset="0"/>
                <a:ea typeface="微软雅黑"/>
                <a:cs typeface="Arial" panose="020B0604020202020204" pitchFamily="34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49C57BA0-589A-50A6-F257-459D0443788C}"/>
              </a:ext>
            </a:extLst>
          </p:cNvPr>
          <p:cNvSpPr txBox="1"/>
          <p:nvPr/>
        </p:nvSpPr>
        <p:spPr>
          <a:xfrm>
            <a:off x="862980" y="1379097"/>
            <a:ext cx="10567019" cy="45612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14313" marR="0" lvl="0" indent="-214313" algn="just" defTabSz="4572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宋体" pitchFamily="2" charset="-122"/>
                <a:cs typeface="Arial" panose="020B0604020202020204" pitchFamily="34" charset="0"/>
              </a:rPr>
              <a:t> The </a:t>
            </a:r>
            <a:r>
              <a:rPr kumimoji="0" lang="en-US" altLang="zh-CN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宋体" pitchFamily="2" charset="-122"/>
                <a:cs typeface="Arial" panose="020B0604020202020204" pitchFamily="34" charset="0"/>
              </a:rPr>
              <a:t>DRHBc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宋体" pitchFamily="2" charset="-122"/>
                <a:cs typeface="Arial" panose="020B0604020202020204" pitchFamily="34" charset="0"/>
              </a:rPr>
              <a:t> mass table project based on the </a:t>
            </a:r>
            <a:r>
              <a:rPr kumimoji="0" lang="en-US" altLang="zh-CN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宋体" pitchFamily="2" charset="-122"/>
                <a:cs typeface="Arial" panose="020B0604020202020204" pitchFamily="34" charset="0"/>
              </a:rPr>
              <a:t>DRHBc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宋体" pitchFamily="2" charset="-122"/>
                <a:cs typeface="Arial" panose="020B0604020202020204" pitchFamily="34" charset="0"/>
              </a:rPr>
              <a:t> theory has begun in 2018 to develop a mass table that includes both paring and continuum effects with deformation.</a:t>
            </a:r>
          </a:p>
          <a:p>
            <a:pPr marL="800100" marR="0" lvl="1" indent="-342900" algn="just" defTabSz="4572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宋体" pitchFamily="2" charset="-122"/>
                <a:cs typeface="Arial" panose="020B0604020202020204" pitchFamily="34" charset="0"/>
              </a:rPr>
              <a:t>To provide the ground state properties about most nuclei of the nuclear chart</a:t>
            </a:r>
          </a:p>
          <a:p>
            <a:pPr marL="800100" marR="0" lvl="1" indent="-342900" algn="just" defTabSz="4572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宋体" pitchFamily="2" charset="-122"/>
                <a:cs typeface="Arial" panose="020B0604020202020204" pitchFamily="34" charset="0"/>
              </a:rPr>
              <a:t>To construct the first relativistic nuclear mass table with the deformation and continuum effects by the </a:t>
            </a:r>
            <a:r>
              <a:rPr kumimoji="0" lang="en-US" altLang="zh-CN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宋体" pitchFamily="2" charset="-122"/>
                <a:cs typeface="Arial" panose="020B0604020202020204" pitchFamily="34" charset="0"/>
              </a:rPr>
              <a:t>DRHBc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宋体" pitchFamily="2" charset="-122"/>
                <a:cs typeface="Arial" panose="020B0604020202020204" pitchFamily="34" charset="0"/>
              </a:rPr>
              <a:t> theory</a:t>
            </a:r>
          </a:p>
          <a:p>
            <a:pPr marL="800100" marR="0" lvl="1" indent="-342900" algn="just" defTabSz="4572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宋体" pitchFamily="2" charset="-122"/>
                <a:cs typeface="Arial" panose="020B0604020202020204" pitchFamily="34" charset="0"/>
              </a:rPr>
              <a:t>To explore novel phenomena in nuclear physics by the </a:t>
            </a:r>
            <a:r>
              <a:rPr kumimoji="0" lang="en-US" altLang="zh-CN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宋体" pitchFamily="2" charset="-122"/>
                <a:cs typeface="Arial" panose="020B0604020202020204" pitchFamily="34" charset="0"/>
              </a:rPr>
              <a:t>DRHBc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宋体" pitchFamily="2" charset="-122"/>
                <a:cs typeface="Arial" panose="020B0604020202020204" pitchFamily="34" charset="0"/>
              </a:rPr>
              <a:t> theory and various applications of the </a:t>
            </a:r>
            <a:r>
              <a:rPr kumimoji="0" lang="en-US" altLang="zh-CN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宋体" pitchFamily="2" charset="-122"/>
                <a:cs typeface="Arial" panose="020B0604020202020204" pitchFamily="34" charset="0"/>
              </a:rPr>
              <a:t>DRHBc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宋体" pitchFamily="2" charset="-122"/>
                <a:cs typeface="Arial" panose="020B0604020202020204" pitchFamily="34" charset="0"/>
              </a:rPr>
              <a:t> mass table in nuclear astrophysics</a:t>
            </a:r>
            <a:endParaRPr kumimoji="0" lang="en-US" altLang="zh-CN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宋体" pitchFamily="2" charset="-122"/>
              <a:cs typeface="Arial" panose="020B0604020202020204" pitchFamily="34" charset="0"/>
            </a:endParaRPr>
          </a:p>
          <a:p>
            <a:pPr marL="214313" marR="0" lvl="0" indent="-214313" algn="just" defTabSz="4572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宋体" pitchFamily="2" charset="-122"/>
                <a:cs typeface="Arial" panose="020B0604020202020204" pitchFamily="34" charset="0"/>
              </a:rPr>
              <a:t> The progress in the </a:t>
            </a:r>
            <a:r>
              <a:rPr kumimoji="0" lang="en-US" altLang="zh-CN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宋体" pitchFamily="2" charset="-122"/>
                <a:cs typeface="Arial" panose="020B0604020202020204" pitchFamily="34" charset="0"/>
              </a:rPr>
              <a:t>DRHBc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宋体" pitchFamily="2" charset="-122"/>
                <a:cs typeface="Arial" panose="020B0604020202020204" pitchFamily="34" charset="0"/>
              </a:rPr>
              <a:t> mass table project</a:t>
            </a:r>
          </a:p>
          <a:p>
            <a:pPr marL="800100" marR="0" lvl="1" indent="-342900" algn="just" defTabSz="4572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宋体" pitchFamily="2" charset="-122"/>
                <a:cs typeface="Arial" panose="020B0604020202020204" pitchFamily="34" charset="0"/>
              </a:rPr>
              <a:t>2019-2020: Tests and numerical checks of code for even-even nuclei</a:t>
            </a:r>
          </a:p>
          <a:p>
            <a:pPr marL="800100" marR="0" lvl="1" indent="-342900" algn="just" defTabSz="4572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宋体" pitchFamily="2" charset="-122"/>
                <a:cs typeface="Arial" panose="020B0604020202020204" pitchFamily="34" charset="0"/>
              </a:rPr>
              <a:t>2020-2022: Mass Table calculations for even-even nuclei</a:t>
            </a:r>
          </a:p>
          <a:p>
            <a:pPr marL="800100" marR="0" lvl="1" indent="-342900" algn="just" defTabSz="4572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宋体" pitchFamily="2" charset="-122"/>
                <a:cs typeface="Arial" panose="020B0604020202020204" pitchFamily="34" charset="0"/>
              </a:rPr>
              <a:t>2021-2022: Code extension to odd nuclei</a:t>
            </a:r>
          </a:p>
          <a:p>
            <a:pPr marL="800100" marR="0" lvl="1" indent="-342900" algn="just" defTabSz="4572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宋体" pitchFamily="2" charset="-122"/>
                <a:cs typeface="Arial" panose="020B0604020202020204" pitchFamily="34" charset="0"/>
              </a:rPr>
              <a:t>2022- : Mass table calculations for even-odd nuclei</a:t>
            </a:r>
          </a:p>
        </p:txBody>
      </p:sp>
      <p:sp>
        <p:nvSpPr>
          <p:cNvPr id="2" name="바닥글 개체 틀 1">
            <a:extLst>
              <a:ext uri="{FF2B5EF4-FFF2-40B4-BE49-F238E27FC236}">
                <a16:creationId xmlns:a16="http://schemas.microsoft.com/office/drawing/2014/main" id="{12506FC1-C74D-FBBA-AE2F-FBB57F0C7B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14th APCTP-BLTP JINR Joint Workshop, July 2023</a:t>
            </a:r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6C1953AD-48E6-8DDD-339A-767C4DDD03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2490" y="2172457"/>
            <a:ext cx="10567019" cy="4502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2528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580"/>
    </mc:Choice>
    <mc:Fallback xmlns="">
      <p:transition spd="slow" advTm="485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0B1576C3-2139-2034-A893-24AD15841383}"/>
              </a:ext>
            </a:extLst>
          </p:cNvPr>
          <p:cNvGrpSpPr/>
          <p:nvPr/>
        </p:nvGrpSpPr>
        <p:grpSpPr>
          <a:xfrm>
            <a:off x="862981" y="348245"/>
            <a:ext cx="10567019" cy="859190"/>
            <a:chOff x="461531" y="60616"/>
            <a:chExt cx="13966563" cy="1145591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DDC3110F-C49E-75D0-3530-83268DA45BB0}"/>
                </a:ext>
              </a:extLst>
            </p:cNvPr>
            <p:cNvSpPr/>
            <p:nvPr/>
          </p:nvSpPr>
          <p:spPr>
            <a:xfrm>
              <a:off x="461531" y="1022726"/>
              <a:ext cx="13966563" cy="183481"/>
            </a:xfrm>
            <a:prstGeom prst="rect">
              <a:avLst/>
            </a:prstGeom>
            <a:solidFill>
              <a:srgbClr val="2845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endParaRPr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7A8AD662-BBA5-1DD9-A1E5-4D23B76EA37F}"/>
                </a:ext>
              </a:extLst>
            </p:cNvPr>
            <p:cNvSpPr txBox="1"/>
            <p:nvPr/>
          </p:nvSpPr>
          <p:spPr>
            <a:xfrm>
              <a:off x="538424" y="60616"/>
              <a:ext cx="8540243" cy="10259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4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omic Sans MS" panose="030F0702030302020204" pitchFamily="66" charset="0"/>
                  <a:ea typeface="微软雅黑"/>
                  <a:cs typeface="Arial" panose="020B0604020202020204" pitchFamily="34" charset="0"/>
                </a:rPr>
                <a:t>Theoretical framework</a:t>
              </a:r>
            </a:p>
          </p:txBody>
        </p:sp>
      </p:grpSp>
      <p:sp>
        <p:nvSpPr>
          <p:cNvPr id="10" name="文本框 1">
            <a:extLst>
              <a:ext uri="{FF2B5EF4-FFF2-40B4-BE49-F238E27FC236}">
                <a16:creationId xmlns:a16="http://schemas.microsoft.com/office/drawing/2014/main" id="{3601AC8F-8AFB-6C9B-D1D1-96C71B7E09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2981" y="1417856"/>
            <a:ext cx="976957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>
              <a:lnSpc>
                <a:spcPct val="90000"/>
              </a:lnSpc>
              <a:spcBef>
                <a:spcPct val="90000"/>
              </a:spcBef>
              <a:buClr>
                <a:schemeClr val="tx2"/>
              </a:buClr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lnSpc>
                <a:spcPct val="90000"/>
              </a:lnSpc>
              <a:spcBef>
                <a:spcPct val="50000"/>
              </a:spcBef>
              <a:buFont typeface="Wingdings" pitchFamily="2" charset="2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lnSpc>
                <a:spcPct val="90000"/>
              </a:lnSpc>
              <a:spcBef>
                <a:spcPct val="500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pitchFamily="2" charset="2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pitchFamily="2" charset="2"/>
              <a:buBlip>
                <a:blip r:embed="rId3"/>
              </a:buBlip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Blip>
                <a:blip r:embed="rId3"/>
              </a:buBlip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Blip>
                <a:blip r:embed="rId3"/>
              </a:buBlip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Blip>
                <a:blip r:embed="rId3"/>
              </a:buBlip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Blip>
                <a:blip r:embed="rId3"/>
              </a:buBlip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宋体" pitchFamily="2" charset="-122"/>
                <a:cs typeface="Arial" panose="020B0604020202020204" pitchFamily="34" charset="0"/>
              </a:rPr>
              <a:t>We start from the following point-coupling </a:t>
            </a:r>
            <a:r>
              <a:rPr kumimoji="0" lang="en-US" altLang="zh-CN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宋体" pitchFamily="2" charset="-122"/>
                <a:cs typeface="Arial" panose="020B0604020202020204" pitchFamily="34" charset="0"/>
              </a:rPr>
              <a:t>Lagrangian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宋体" pitchFamily="2" charset="-122"/>
                <a:cs typeface="Arial" panose="020B0604020202020204" pitchFamily="34" charset="0"/>
              </a:rPr>
              <a:t> density</a:t>
            </a:r>
            <a:r>
              <a:rPr kumimoji="0" lang="en-US" altLang="zh-CN" sz="20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宋体" pitchFamily="2" charset="-122"/>
                <a:cs typeface="Arial" panose="020B0604020202020204" pitchFamily="34" charset="0"/>
              </a:rPr>
              <a:t>1)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1F693A21-48A9-8588-3569-9763A8E3289D}"/>
              </a:ext>
            </a:extLst>
          </p:cNvPr>
          <p:cNvSpPr/>
          <p:nvPr/>
        </p:nvSpPr>
        <p:spPr>
          <a:xfrm>
            <a:off x="6445462" y="6393062"/>
            <a:ext cx="4984538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[1] J. Meng (Editor). Relativistic Density Functional for Nuclear Structure (2016)</a:t>
            </a:r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906ED221-7E17-B973-2BEC-13DE53C0E9C2}"/>
              </a:ext>
            </a:extLst>
          </p:cNvPr>
          <p:cNvGrpSpPr/>
          <p:nvPr/>
        </p:nvGrpSpPr>
        <p:grpSpPr>
          <a:xfrm>
            <a:off x="2222202" y="1839266"/>
            <a:ext cx="7034505" cy="4360384"/>
            <a:chOff x="1425876" y="1918166"/>
            <a:chExt cx="6258975" cy="4482242"/>
          </a:xfrm>
        </p:grpSpPr>
        <p:pic>
          <p:nvPicPr>
            <p:cNvPr id="13" name="그림 12">
              <a:extLst>
                <a:ext uri="{FF2B5EF4-FFF2-40B4-BE49-F238E27FC236}">
                  <a16:creationId xmlns:a16="http://schemas.microsoft.com/office/drawing/2014/main" id="{B44A522F-65E1-7250-259B-604E8515F8C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r="13282"/>
            <a:stretch/>
          </p:blipFill>
          <p:spPr>
            <a:xfrm>
              <a:off x="1425876" y="1918166"/>
              <a:ext cx="6200604" cy="4482242"/>
            </a:xfrm>
            <a:prstGeom prst="rect">
              <a:avLst/>
            </a:prstGeom>
          </p:spPr>
        </p:pic>
        <p:sp>
          <p:nvSpPr>
            <p:cNvPr id="14" name="직사각형 13">
              <a:extLst>
                <a:ext uri="{FF2B5EF4-FFF2-40B4-BE49-F238E27FC236}">
                  <a16:creationId xmlns:a16="http://schemas.microsoft.com/office/drawing/2014/main" id="{46C7D972-598F-F8ED-2EFE-88CFEA6B640F}"/>
                </a:ext>
              </a:extLst>
            </p:cNvPr>
            <p:cNvSpPr/>
            <p:nvPr/>
          </p:nvSpPr>
          <p:spPr>
            <a:xfrm>
              <a:off x="7091464" y="5856051"/>
              <a:ext cx="593387" cy="53361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5" name="잉크 4">
                <a:extLst>
                  <a:ext uri="{FF2B5EF4-FFF2-40B4-BE49-F238E27FC236}">
                    <a16:creationId xmlns:a16="http://schemas.microsoft.com/office/drawing/2014/main" id="{694C6A2A-B75B-D64F-8CEA-029A477BD421}"/>
                  </a:ext>
                </a:extLst>
              </p14:cNvPr>
              <p14:cNvContentPartPr/>
              <p14:nvPr/>
            </p14:nvContentPartPr>
            <p14:xfrm>
              <a:off x="7243703" y="3050898"/>
              <a:ext cx="114840" cy="172800"/>
            </p14:xfrm>
          </p:contentPart>
        </mc:Choice>
        <mc:Fallback xmlns="">
          <p:pic>
            <p:nvPicPr>
              <p:cNvPr id="5" name="잉크 4">
                <a:extLst>
                  <a:ext uri="{FF2B5EF4-FFF2-40B4-BE49-F238E27FC236}">
                    <a16:creationId xmlns:a16="http://schemas.microsoft.com/office/drawing/2014/main" id="{694C6A2A-B75B-D64F-8CEA-029A477BD421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234703" y="3042258"/>
                <a:ext cx="132480" cy="190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6" name="잉크 5">
                <a:extLst>
                  <a:ext uri="{FF2B5EF4-FFF2-40B4-BE49-F238E27FC236}">
                    <a16:creationId xmlns:a16="http://schemas.microsoft.com/office/drawing/2014/main" id="{67FF5A19-2F54-8600-EAFA-8087E0BFE316}"/>
                  </a:ext>
                </a:extLst>
              </p14:cNvPr>
              <p14:cNvContentPartPr/>
              <p14:nvPr/>
            </p14:nvContentPartPr>
            <p14:xfrm>
              <a:off x="4604183" y="3381018"/>
              <a:ext cx="128160" cy="241200"/>
            </p14:xfrm>
          </p:contentPart>
        </mc:Choice>
        <mc:Fallback xmlns="">
          <p:pic>
            <p:nvPicPr>
              <p:cNvPr id="6" name="잉크 5">
                <a:extLst>
                  <a:ext uri="{FF2B5EF4-FFF2-40B4-BE49-F238E27FC236}">
                    <a16:creationId xmlns:a16="http://schemas.microsoft.com/office/drawing/2014/main" id="{67FF5A19-2F54-8600-EAFA-8087E0BFE316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4595543" y="3372018"/>
                <a:ext cx="145800" cy="258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7" name="잉크 6">
                <a:extLst>
                  <a:ext uri="{FF2B5EF4-FFF2-40B4-BE49-F238E27FC236}">
                    <a16:creationId xmlns:a16="http://schemas.microsoft.com/office/drawing/2014/main" id="{1224C8B3-8D94-4EC9-7CDA-5A41C6AC60E7}"/>
                  </a:ext>
                </a:extLst>
              </p14:cNvPr>
              <p14:cNvContentPartPr/>
              <p14:nvPr/>
            </p14:nvContentPartPr>
            <p14:xfrm>
              <a:off x="7678223" y="3405138"/>
              <a:ext cx="196200" cy="311400"/>
            </p14:xfrm>
          </p:contentPart>
        </mc:Choice>
        <mc:Fallback xmlns="">
          <p:pic>
            <p:nvPicPr>
              <p:cNvPr id="7" name="잉크 6">
                <a:extLst>
                  <a:ext uri="{FF2B5EF4-FFF2-40B4-BE49-F238E27FC236}">
                    <a16:creationId xmlns:a16="http://schemas.microsoft.com/office/drawing/2014/main" id="{1224C8B3-8D94-4EC9-7CDA-5A41C6AC60E7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7669223" y="3396498"/>
                <a:ext cx="213840" cy="329040"/>
              </a:xfrm>
              <a:prstGeom prst="rect">
                <a:avLst/>
              </a:prstGeom>
            </p:spPr>
          </p:pic>
        </mc:Fallback>
      </mc:AlternateContent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AA6CFEBE-C5E6-3C8E-737A-9E703E32D5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14th APCTP-BLTP JINR Joint Workshop, July 2023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8687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121"/>
    </mc:Choice>
    <mc:Fallback xmlns="">
      <p:transition spd="slow" advTm="43121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1"/>
          <p:cNvSpPr txBox="1">
            <a:spLocks noChangeArrowheads="1"/>
          </p:cNvSpPr>
          <p:nvPr/>
        </p:nvSpPr>
        <p:spPr bwMode="auto">
          <a:xfrm>
            <a:off x="921158" y="1281696"/>
            <a:ext cx="6872507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>
              <a:lnSpc>
                <a:spcPct val="90000"/>
              </a:lnSpc>
              <a:spcBef>
                <a:spcPct val="90000"/>
              </a:spcBef>
              <a:buClr>
                <a:schemeClr val="tx2"/>
              </a:buClr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lnSpc>
                <a:spcPct val="90000"/>
              </a:lnSpc>
              <a:spcBef>
                <a:spcPct val="50000"/>
              </a:spcBef>
              <a:buFont typeface="Wingdings" pitchFamily="2" charset="2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lnSpc>
                <a:spcPct val="90000"/>
              </a:lnSpc>
              <a:spcBef>
                <a:spcPct val="500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pitchFamily="2" charset="2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pitchFamily="2" charset="2"/>
              <a:buBlip>
                <a:blip r:embed="rId3"/>
              </a:buBlip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Blip>
                <a:blip r:embed="rId3"/>
              </a:buBlip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Blip>
                <a:blip r:embed="rId3"/>
              </a:buBlip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Blip>
                <a:blip r:embed="rId3"/>
              </a:buBlip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Blip>
                <a:blip r:embed="rId3"/>
              </a:buBlip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prstClr val="black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zh-CN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宋体" pitchFamily="2" charset="-122"/>
                <a:cs typeface="Arial" panose="020B0604020202020204" pitchFamily="34" charset="0"/>
              </a:rPr>
              <a:t>Relativistic </a:t>
            </a:r>
            <a:r>
              <a:rPr kumimoji="0" lang="en-US" altLang="zh-CN" sz="2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宋体" pitchFamily="2" charset="-122"/>
                <a:cs typeface="Arial" panose="020B0604020202020204" pitchFamily="34" charset="0"/>
              </a:rPr>
              <a:t>Hartree-Bogoliubov</a:t>
            </a:r>
            <a:r>
              <a:rPr kumimoji="0" lang="en-US" altLang="zh-CN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宋体" pitchFamily="2" charset="-122"/>
                <a:cs typeface="Arial" panose="020B0604020202020204" pitchFamily="34" charset="0"/>
              </a:rPr>
              <a:t> (RHB) equation</a:t>
            </a:r>
            <a:r>
              <a:rPr kumimoji="0" lang="en-US" altLang="zh-CN" sz="22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宋体" pitchFamily="2" charset="-122"/>
                <a:cs typeface="Arial" panose="020B0604020202020204" pitchFamily="34" charset="0"/>
              </a:rPr>
              <a:t>1)</a:t>
            </a:r>
            <a:endParaRPr kumimoji="0" lang="en-US" altLang="zh-CN" sz="2200" b="0" i="0" u="none" strike="noStrike" kern="0" cap="none" spc="0" normalizeH="0" baseline="3000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omic Sans MS" panose="030F0702030302020204" pitchFamily="66" charset="0"/>
              <a:ea typeface="微软雅黑"/>
              <a:cs typeface="Arial" panose="020B0604020202020204" pitchFamily="34" charset="0"/>
            </a:endParaRPr>
          </a:p>
        </p:txBody>
      </p:sp>
      <p:sp>
        <p:nvSpPr>
          <p:cNvPr id="5" name="文本框 9"/>
          <p:cNvSpPr txBox="1">
            <a:spLocks noChangeArrowheads="1"/>
          </p:cNvSpPr>
          <p:nvPr/>
        </p:nvSpPr>
        <p:spPr bwMode="auto">
          <a:xfrm>
            <a:off x="2082918" y="2743288"/>
            <a:ext cx="327589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>
              <a:lnSpc>
                <a:spcPct val="90000"/>
              </a:lnSpc>
              <a:spcBef>
                <a:spcPct val="90000"/>
              </a:spcBef>
              <a:buClr>
                <a:schemeClr val="tx2"/>
              </a:buClr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lnSpc>
                <a:spcPct val="90000"/>
              </a:lnSpc>
              <a:spcBef>
                <a:spcPct val="50000"/>
              </a:spcBef>
              <a:buFont typeface="Wingdings" pitchFamily="2" charset="2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lnSpc>
                <a:spcPct val="90000"/>
              </a:lnSpc>
              <a:spcBef>
                <a:spcPct val="500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pitchFamily="2" charset="2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pitchFamily="2" charset="2"/>
              <a:buBlip>
                <a:blip r:embed="rId3"/>
              </a:buBlip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Blip>
                <a:blip r:embed="rId3"/>
              </a:buBlip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Blip>
                <a:blip r:embed="rId3"/>
              </a:buBlip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Blip>
                <a:blip r:embed="rId3"/>
              </a:buBlip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Blip>
                <a:blip r:embed="rId3"/>
              </a:buBlip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宋体" pitchFamily="2" charset="-122"/>
                <a:cs typeface="Arial" panose="020B0604020202020204" pitchFamily="34" charset="0"/>
              </a:rPr>
              <a:t>Dirac Hamiltonian</a:t>
            </a:r>
          </a:p>
        </p:txBody>
      </p:sp>
      <p:sp>
        <p:nvSpPr>
          <p:cNvPr id="6" name="文本框 11"/>
          <p:cNvSpPr txBox="1">
            <a:spLocks noChangeArrowheads="1"/>
          </p:cNvSpPr>
          <p:nvPr/>
        </p:nvSpPr>
        <p:spPr bwMode="auto">
          <a:xfrm>
            <a:off x="2444706" y="3592361"/>
            <a:ext cx="515399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ct val="90000"/>
              </a:spcBef>
              <a:buClr>
                <a:schemeClr val="tx2"/>
              </a:buClr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lnSpc>
                <a:spcPct val="90000"/>
              </a:lnSpc>
              <a:spcBef>
                <a:spcPct val="50000"/>
              </a:spcBef>
              <a:buFont typeface="Wingdings" pitchFamily="2" charset="2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lnSpc>
                <a:spcPct val="90000"/>
              </a:lnSpc>
              <a:spcBef>
                <a:spcPct val="500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pitchFamily="2" charset="2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pitchFamily="2" charset="2"/>
              <a:buBlip>
                <a:blip r:embed="rId3"/>
              </a:buBlip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Blip>
                <a:blip r:embed="rId3"/>
              </a:buBlip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Blip>
                <a:blip r:embed="rId3"/>
              </a:buBlip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Blip>
                <a:blip r:embed="rId3"/>
              </a:buBlip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Blip>
                <a:blip r:embed="rId3"/>
              </a:buBlip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宋体" pitchFamily="2" charset="-122"/>
                <a:cs typeface="Arial" panose="020B0604020202020204" pitchFamily="34" charset="0"/>
              </a:rPr>
              <a:t>where scalar and vector potentials</a:t>
            </a:r>
          </a:p>
        </p:txBody>
      </p:sp>
      <p:sp>
        <p:nvSpPr>
          <p:cNvPr id="7" name="文本框 14"/>
          <p:cNvSpPr txBox="1">
            <a:spLocks noChangeArrowheads="1"/>
          </p:cNvSpPr>
          <p:nvPr/>
        </p:nvSpPr>
        <p:spPr bwMode="auto">
          <a:xfrm>
            <a:off x="2821855" y="4935817"/>
            <a:ext cx="277087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ct val="90000"/>
              </a:spcBef>
              <a:buClr>
                <a:schemeClr val="tx2"/>
              </a:buClr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lnSpc>
                <a:spcPct val="90000"/>
              </a:lnSpc>
              <a:spcBef>
                <a:spcPct val="50000"/>
              </a:spcBef>
              <a:buFont typeface="Wingdings" pitchFamily="2" charset="2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lnSpc>
                <a:spcPct val="90000"/>
              </a:lnSpc>
              <a:spcBef>
                <a:spcPct val="500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pitchFamily="2" charset="2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pitchFamily="2" charset="2"/>
              <a:buBlip>
                <a:blip r:embed="rId3"/>
              </a:buBlip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Blip>
                <a:blip r:embed="rId3"/>
              </a:buBlip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Blip>
                <a:blip r:embed="rId3"/>
              </a:buBlip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Blip>
                <a:blip r:embed="rId3"/>
              </a:buBlip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Blip>
                <a:blip r:embed="rId3"/>
              </a:buBlip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宋体" pitchFamily="2" charset="-122"/>
                <a:cs typeface="Arial" panose="020B0604020202020204" pitchFamily="34" charset="0"/>
              </a:rPr>
              <a:t>with local densities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1"/>
              <p:cNvSpPr txBox="1"/>
              <p:nvPr/>
            </p:nvSpPr>
            <p:spPr>
              <a:xfrm>
                <a:off x="2708894" y="1786844"/>
                <a:ext cx="5084771" cy="8530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kumimoji="0" lang="en-US" altLang="zh-CN" sz="22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2"/>
                                    <m:mcJc m:val="center"/>
                                  </m:mcPr>
                                </m:mc>
                              </m:mcs>
                              <m:ctrlPr>
                                <a:rPr kumimoji="0" lang="en-US" altLang="zh-CN" sz="22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cs typeface="+mn-cs"/>
                                </a:rPr>
                              </m:ctrlPr>
                            </m:mPr>
                            <m:mr>
                              <m:e>
                                <m:sSub>
                                  <m:sSubPr>
                                    <m:ctrlPr>
                                      <a:rPr kumimoji="0" lang="en-US" altLang="zh-CN" sz="2200" b="0" i="1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cs typeface="+mn-cs"/>
                                      </a:rPr>
                                    </m:ctrlPr>
                                  </m:sSubPr>
                                  <m:e>
                                    <m:r>
                                      <a:rPr kumimoji="0" lang="en-US" altLang="zh-CN" sz="2200" b="0" i="1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cs typeface="+mn-cs"/>
                                      </a:rPr>
                                      <m:t>h</m:t>
                                    </m:r>
                                  </m:e>
                                  <m:sub>
                                    <m:r>
                                      <a:rPr kumimoji="0" lang="en-US" altLang="zh-CN" sz="2200" b="0" i="1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cs typeface="+mn-cs"/>
                                      </a:rPr>
                                      <m:t>𝐷</m:t>
                                    </m:r>
                                  </m:sub>
                                </m:sSub>
                                <m:r>
                                  <a:rPr kumimoji="0" lang="en-US" altLang="zh-CN" sz="2200" b="0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cs typeface="+mn-cs"/>
                                  </a:rPr>
                                  <m:t>−</m:t>
                                </m:r>
                                <m:r>
                                  <a:rPr kumimoji="0" lang="zh-CN" altLang="en-US" sz="2200" b="0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cs typeface="+mn-cs"/>
                                  </a:rPr>
                                  <m:t>𝜆</m:t>
                                </m:r>
                              </m:e>
                              <m:e>
                                <m:r>
                                  <a:rPr kumimoji="0" lang="en-US" altLang="zh-CN" sz="2200" b="0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Cambria Math"/>
                                    <a:cs typeface="+mn-cs"/>
                                  </a:rPr>
                                  <m:t>∆</m:t>
                                </m:r>
                              </m:e>
                            </m:mr>
                            <m:mr>
                              <m:e>
                                <m:r>
                                  <a:rPr kumimoji="0" lang="en-US" altLang="zh-CN" sz="2200" b="0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cs typeface="+mn-cs"/>
                                  </a:rPr>
                                  <m:t>−</m:t>
                                </m:r>
                                <m:sSup>
                                  <m:sSupPr>
                                    <m:ctrlPr>
                                      <a:rPr kumimoji="0" lang="en-US" altLang="zh-CN" sz="2200" b="0" i="1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cs typeface="+mn-cs"/>
                                      </a:rPr>
                                    </m:ctrlPr>
                                  </m:sSup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kumimoji="0" lang="el-GR" altLang="zh-CN" sz="2200" b="0" i="1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Cambria Math"/>
                                        <a:cs typeface="+mn-cs"/>
                                      </a:rPr>
                                      <m:t>Δ</m:t>
                                    </m:r>
                                  </m:e>
                                  <m:sup>
                                    <m:r>
                                      <a:rPr kumimoji="0" lang="en-US" altLang="zh-CN" sz="2200" b="0" i="1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cs typeface="+mn-cs"/>
                                      </a:rPr>
                                      <m:t>∗</m:t>
                                    </m:r>
                                  </m:sup>
                                </m:sSup>
                              </m:e>
                              <m:e>
                                <m:r>
                                  <a:rPr kumimoji="0" lang="en-US" altLang="zh-CN" sz="2200" b="0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cs typeface="+mn-cs"/>
                                  </a:rPr>
                                  <m:t>−</m:t>
                                </m:r>
                                <m:sSubSup>
                                  <m:sSubSupPr>
                                    <m:ctrlPr>
                                      <a:rPr kumimoji="0" lang="en-US" altLang="zh-CN" sz="2200" b="0" i="1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cs typeface="+mn-cs"/>
                                      </a:rPr>
                                    </m:ctrlPr>
                                  </m:sSubSupPr>
                                  <m:e>
                                    <m:r>
                                      <a:rPr kumimoji="0" lang="en-US" altLang="zh-CN" sz="2200" b="0" i="1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cs typeface="+mn-cs"/>
                                      </a:rPr>
                                      <m:t>h</m:t>
                                    </m:r>
                                  </m:e>
                                  <m:sub>
                                    <m:r>
                                      <a:rPr kumimoji="0" lang="en-US" altLang="zh-CN" sz="2200" b="0" i="1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cs typeface="+mn-cs"/>
                                      </a:rPr>
                                      <m:t>𝐷</m:t>
                                    </m:r>
                                  </m:sub>
                                  <m:sup>
                                    <m:r>
                                      <a:rPr kumimoji="0" lang="en-US" altLang="zh-CN" sz="2200" b="0" i="1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cs typeface="+mn-cs"/>
                                      </a:rPr>
                                      <m:t>∗</m:t>
                                    </m:r>
                                  </m:sup>
                                </m:sSubSup>
                                <m:r>
                                  <a:rPr kumimoji="0" lang="en-US" altLang="zh-CN" sz="2200" b="0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cs typeface="+mn-cs"/>
                                  </a:rPr>
                                  <m:t>+</m:t>
                                </m:r>
                                <m:r>
                                  <a:rPr kumimoji="0" lang="zh-CN" altLang="en-US" sz="2200" b="0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cs typeface="+mn-cs"/>
                                  </a:rPr>
                                  <m:t>𝜆</m:t>
                                </m:r>
                              </m:e>
                            </m:mr>
                          </m:m>
                        </m:e>
                      </m:d>
                      <m:d>
                        <m:dPr>
                          <m:ctrlPr>
                            <a:rPr kumimoji="0" lang="en-US" altLang="zh-CN" sz="22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</m:ctrlPr>
                        </m:dPr>
                        <m:e>
                          <m:f>
                            <m:fPr>
                              <m:type m:val="noBar"/>
                              <m:ctrlPr>
                                <a:rPr kumimoji="0" lang="en-US" altLang="zh-CN" sz="22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cs typeface="+mn-cs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kumimoji="0" lang="en-US" altLang="zh-CN" sz="2200" b="0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cs typeface="+mn-cs"/>
                                    </a:rPr>
                                  </m:ctrlPr>
                                </m:sSubPr>
                                <m:e>
                                  <m:r>
                                    <a:rPr kumimoji="0" lang="en-US" altLang="zh-CN" sz="2200" b="0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cs typeface="+mn-cs"/>
                                    </a:rPr>
                                    <m:t>𝑈</m:t>
                                  </m:r>
                                </m:e>
                                <m:sub>
                                  <m:r>
                                    <a:rPr kumimoji="0" lang="en-US" altLang="zh-CN" sz="2200" b="0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cs typeface="+mn-cs"/>
                                    </a:rPr>
                                    <m:t>𝑘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kumimoji="0" lang="en-US" altLang="zh-CN" sz="2200" b="0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cs typeface="+mn-cs"/>
                                    </a:rPr>
                                  </m:ctrlPr>
                                </m:sSubPr>
                                <m:e>
                                  <m:r>
                                    <a:rPr kumimoji="0" lang="en-US" altLang="zh-CN" sz="2200" b="0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cs typeface="+mn-cs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kumimoji="0" lang="en-US" altLang="zh-CN" sz="2200" b="0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cs typeface="+mn-cs"/>
                                    </a:rPr>
                                    <m:t>𝑘</m:t>
                                  </m:r>
                                </m:sub>
                              </m:sSub>
                            </m:den>
                          </m:f>
                        </m:e>
                      </m:d>
                      <m:r>
                        <a:rPr kumimoji="0" lang="en-US" altLang="zh-CN" sz="22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+mn-cs"/>
                        </a:rPr>
                        <m:t>=</m:t>
                      </m:r>
                      <m:sSub>
                        <m:sSubPr>
                          <m:ctrlPr>
                            <a:rPr kumimoji="0" lang="en-US" altLang="zh-CN" sz="22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en-US" altLang="zh-CN" sz="22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𝐸</m:t>
                          </m:r>
                        </m:e>
                        <m:sub>
                          <m:r>
                            <a:rPr kumimoji="0" lang="en-US" altLang="zh-CN" sz="22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𝑘</m:t>
                          </m:r>
                        </m:sub>
                      </m:sSub>
                      <m:d>
                        <m:dPr>
                          <m:ctrlPr>
                            <a:rPr kumimoji="0" lang="en-US" altLang="zh-CN" sz="22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</m:ctrlPr>
                        </m:dPr>
                        <m:e>
                          <m:f>
                            <m:fPr>
                              <m:type m:val="noBar"/>
                              <m:ctrlPr>
                                <a:rPr kumimoji="0" lang="en-US" altLang="zh-CN" sz="22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cs typeface="+mn-cs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kumimoji="0" lang="en-US" altLang="zh-CN" sz="2200" b="0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cs typeface="+mn-cs"/>
                                    </a:rPr>
                                  </m:ctrlPr>
                                </m:sSubPr>
                                <m:e>
                                  <m:r>
                                    <a:rPr kumimoji="0" lang="en-US" altLang="zh-CN" sz="2200" b="0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cs typeface="+mn-cs"/>
                                    </a:rPr>
                                    <m:t>𝑈</m:t>
                                  </m:r>
                                </m:e>
                                <m:sub>
                                  <m:r>
                                    <a:rPr kumimoji="0" lang="en-US" altLang="zh-CN" sz="2200" b="0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cs typeface="+mn-cs"/>
                                    </a:rPr>
                                    <m:t>𝑘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kumimoji="0" lang="en-US" altLang="zh-CN" sz="2200" b="0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cs typeface="+mn-cs"/>
                                    </a:rPr>
                                  </m:ctrlPr>
                                </m:sSubPr>
                                <m:e>
                                  <m:r>
                                    <a:rPr kumimoji="0" lang="en-US" altLang="zh-CN" sz="2200" b="0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cs typeface="+mn-cs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kumimoji="0" lang="en-US" altLang="zh-CN" sz="2200" b="0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cs typeface="+mn-cs"/>
                                    </a:rPr>
                                    <m:t>𝑘</m:t>
                                  </m:r>
                                </m:sub>
                              </m:sSub>
                            </m:den>
                          </m:f>
                        </m:e>
                      </m:d>
                    </m:oMath>
                  </m:oMathPara>
                </a14:m>
                <a:endParaRPr kumimoji="0" lang="zh-CN" altLang="en-US" sz="2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8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08894" y="1786844"/>
                <a:ext cx="5084771" cy="853054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2"/>
              <p:cNvSpPr txBox="1"/>
              <p:nvPr/>
            </p:nvSpPr>
            <p:spPr>
              <a:xfrm>
                <a:off x="2082918" y="3156424"/>
                <a:ext cx="4477509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n-US" altLang="zh-CN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en-US" altLang="zh-CN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h</m:t>
                          </m:r>
                        </m:e>
                        <m:sub>
                          <m:r>
                            <a:rPr kumimoji="0" lang="en-US" altLang="zh-CN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𝐷</m:t>
                          </m:r>
                        </m:sub>
                      </m:sSub>
                      <m:r>
                        <a:rPr kumimoji="0" lang="en-US" altLang="zh-CN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+mn-cs"/>
                        </a:rPr>
                        <m:t>=</m:t>
                      </m:r>
                      <m:r>
                        <a:rPr kumimoji="0" lang="zh-CN" altLang="en-US" sz="20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+mn-cs"/>
                        </a:rPr>
                        <m:t>𝜶</m:t>
                      </m:r>
                      <m:r>
                        <a:rPr kumimoji="0" lang="zh-CN" altLang="en-US" sz="20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+mn-cs"/>
                        </a:rPr>
                        <m:t>⋅</m:t>
                      </m:r>
                      <m:r>
                        <a:rPr kumimoji="0" lang="en-US" altLang="zh-CN" sz="20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+mn-cs"/>
                        </a:rPr>
                        <m:t>𝒑</m:t>
                      </m:r>
                      <m:r>
                        <a:rPr kumimoji="0" lang="en-US" altLang="zh-CN" sz="20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+mn-cs"/>
                        </a:rPr>
                        <m:t>+</m:t>
                      </m:r>
                      <m:r>
                        <a:rPr kumimoji="0" lang="zh-CN" altLang="en-U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+mn-cs"/>
                        </a:rPr>
                        <m:t>𝛽</m:t>
                      </m:r>
                      <m:d>
                        <m:dPr>
                          <m:ctrlPr>
                            <a:rPr kumimoji="0" lang="en-US" altLang="zh-CN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</m:ctrlPr>
                        </m:dPr>
                        <m:e>
                          <m:r>
                            <a:rPr kumimoji="0" lang="en-US" altLang="zh-CN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𝑀</m:t>
                          </m:r>
                          <m:r>
                            <a:rPr kumimoji="0" lang="en-US" altLang="zh-CN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+</m:t>
                          </m:r>
                          <m:r>
                            <a:rPr kumimoji="0" lang="en-US" altLang="zh-CN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𝑆</m:t>
                          </m:r>
                          <m:r>
                            <a:rPr kumimoji="0" lang="en-US" altLang="zh-CN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(</m:t>
                          </m:r>
                          <m:r>
                            <a:rPr kumimoji="0" lang="en-US" altLang="zh-CN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𝑟</m:t>
                          </m:r>
                          <m:r>
                            <a:rPr kumimoji="0" lang="en-US" altLang="zh-CN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)</m:t>
                          </m:r>
                        </m:e>
                      </m:d>
                      <m:r>
                        <a:rPr kumimoji="0" lang="en-US" altLang="zh-CN" sz="2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+mn-cs"/>
                        </a:rPr>
                        <m:t>+</m:t>
                      </m:r>
                      <m:r>
                        <a:rPr kumimoji="0" lang="en-US" altLang="zh-CN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+mn-cs"/>
                        </a:rPr>
                        <m:t>𝑉</m:t>
                      </m:r>
                      <m:r>
                        <a:rPr kumimoji="0" lang="en-US" altLang="zh-CN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+mn-cs"/>
                        </a:rPr>
                        <m:t>(</m:t>
                      </m:r>
                      <m:r>
                        <a:rPr kumimoji="0" lang="en-US" altLang="zh-CN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+mn-cs"/>
                        </a:rPr>
                        <m:t>𝑟</m:t>
                      </m:r>
                      <m:r>
                        <a:rPr kumimoji="0" lang="en-US" altLang="zh-CN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+mn-cs"/>
                        </a:rPr>
                        <m:t>)</m:t>
                      </m:r>
                    </m:oMath>
                  </m:oMathPara>
                </a14:m>
                <a:endParaRPr kumimoji="0" lang="zh-CN" altLang="en-US" sz="2000" b="0" i="1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9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82918" y="3156424"/>
                <a:ext cx="4477509" cy="400110"/>
              </a:xfrm>
              <a:prstGeom prst="rect">
                <a:avLst/>
              </a:prstGeom>
              <a:blipFill>
                <a:blip r:embed="rId5"/>
                <a:stretch>
                  <a:fillRect b="-18462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文本框 9"/>
              <p:cNvSpPr txBox="1"/>
              <p:nvPr/>
            </p:nvSpPr>
            <p:spPr>
              <a:xfrm>
                <a:off x="2821855" y="3979049"/>
                <a:ext cx="6437913" cy="854336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kumimoji="0" lang="en-US" altLang="zh-CN" sz="18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+mn-cs"/>
                        </a:rPr>
                        <m:t>𝑆</m:t>
                      </m:r>
                      <m:d>
                        <m:dPr>
                          <m:ctrlPr>
                            <a:rPr kumimoji="0" lang="en-US" altLang="zh-CN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</m:ctrlPr>
                        </m:dPr>
                        <m:e>
                          <m:r>
                            <a:rPr kumimoji="0" lang="en-US" altLang="zh-CN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𝑟</m:t>
                          </m:r>
                        </m:e>
                      </m:d>
                      <m:r>
                        <a:rPr kumimoji="0" lang="en-US" altLang="zh-CN" sz="18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+mn-cs"/>
                        </a:rPr>
                        <m:t>=</m:t>
                      </m:r>
                      <m:sSub>
                        <m:sSubPr>
                          <m:ctrlPr>
                            <a:rPr kumimoji="0" lang="en-US" altLang="zh-CN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zh-CN" altLang="en-US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𝛼</m:t>
                          </m:r>
                        </m:e>
                        <m:sub>
                          <m:r>
                            <a:rPr kumimoji="0" lang="en-US" altLang="zh-CN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𝑆</m:t>
                          </m:r>
                        </m:sub>
                      </m:sSub>
                      <m:sSub>
                        <m:sSubPr>
                          <m:ctrlPr>
                            <a:rPr kumimoji="0" lang="en-US" altLang="zh-CN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zh-CN" altLang="en-US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𝜌</m:t>
                          </m:r>
                        </m:e>
                        <m:sub>
                          <m:r>
                            <a:rPr kumimoji="0" lang="en-US" altLang="zh-CN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𝑆</m:t>
                          </m:r>
                        </m:sub>
                      </m:sSub>
                      <m:r>
                        <a:rPr kumimoji="0" lang="en-US" altLang="zh-CN" sz="18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+mn-cs"/>
                        </a:rPr>
                        <m:t>+</m:t>
                      </m:r>
                      <m:sSub>
                        <m:sSubPr>
                          <m:ctrlPr>
                            <a:rPr kumimoji="0" lang="en-US" altLang="zh-CN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zh-CN" altLang="en-US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𝛽</m:t>
                          </m:r>
                        </m:e>
                        <m:sub>
                          <m:r>
                            <a:rPr kumimoji="0" lang="en-US" altLang="zh-CN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𝑆</m:t>
                          </m:r>
                        </m:sub>
                      </m:sSub>
                      <m:sSubSup>
                        <m:sSubSupPr>
                          <m:ctrlPr>
                            <a:rPr kumimoji="0" lang="en-US" altLang="zh-CN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</m:ctrlPr>
                        </m:sSubSupPr>
                        <m:e>
                          <m:r>
                            <a:rPr kumimoji="0" lang="zh-CN" altLang="en-US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𝜌</m:t>
                          </m:r>
                        </m:e>
                        <m:sub>
                          <m:r>
                            <a:rPr kumimoji="0" lang="en-US" altLang="zh-CN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𝑆</m:t>
                          </m:r>
                        </m:sub>
                        <m:sup>
                          <m:r>
                            <a:rPr kumimoji="0" lang="en-US" altLang="zh-CN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2</m:t>
                          </m:r>
                        </m:sup>
                      </m:sSubSup>
                      <m:r>
                        <a:rPr kumimoji="0" lang="en-US" altLang="zh-CN" sz="18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+mn-cs"/>
                        </a:rPr>
                        <m:t>+</m:t>
                      </m:r>
                      <m:sSub>
                        <m:sSubPr>
                          <m:ctrlPr>
                            <a:rPr kumimoji="0" lang="en-US" altLang="zh-CN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zh-CN" altLang="en-US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𝛾</m:t>
                          </m:r>
                        </m:e>
                        <m:sub>
                          <m:r>
                            <a:rPr kumimoji="0" lang="en-US" altLang="zh-CN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𝑆</m:t>
                          </m:r>
                        </m:sub>
                      </m:sSub>
                      <m:sSubSup>
                        <m:sSubSupPr>
                          <m:ctrlPr>
                            <a:rPr kumimoji="0" lang="en-US" altLang="zh-CN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</m:ctrlPr>
                        </m:sSubSupPr>
                        <m:e>
                          <m:r>
                            <a:rPr kumimoji="0" lang="zh-CN" altLang="en-US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𝜌</m:t>
                          </m:r>
                        </m:e>
                        <m:sub>
                          <m:r>
                            <a:rPr kumimoji="0" lang="en-US" altLang="zh-CN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𝑆</m:t>
                          </m:r>
                        </m:sub>
                        <m:sup>
                          <m:r>
                            <a:rPr kumimoji="0" lang="en-US" altLang="zh-CN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3</m:t>
                          </m:r>
                        </m:sup>
                      </m:sSubSup>
                      <m:r>
                        <a:rPr kumimoji="0" lang="en-US" altLang="zh-CN" sz="18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+mn-cs"/>
                        </a:rPr>
                        <m:t>+</m:t>
                      </m:r>
                      <m:sSub>
                        <m:sSubPr>
                          <m:ctrlPr>
                            <a:rPr kumimoji="0" lang="en-US" altLang="zh-CN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zh-CN" altLang="en-US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𝛿</m:t>
                          </m:r>
                        </m:e>
                        <m:sub>
                          <m:r>
                            <a:rPr kumimoji="0" lang="en-US" altLang="zh-CN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𝑆</m:t>
                          </m:r>
                        </m:sub>
                      </m:sSub>
                      <m:sSub>
                        <m:sSubPr>
                          <m:ctrlPr>
                            <a:rPr kumimoji="0" lang="en-US" altLang="zh-CN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kumimoji="0" lang="el-GR" altLang="zh-CN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  <m:t>Δ</m:t>
                          </m:r>
                          <m:r>
                            <a:rPr kumimoji="0" lang="zh-CN" altLang="el-GR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  <m:t>𝜌</m:t>
                          </m:r>
                        </m:e>
                        <m:sub>
                          <m:r>
                            <a:rPr kumimoji="0" lang="en-US" altLang="zh-CN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𝑆</m:t>
                          </m:r>
                        </m:sub>
                      </m:sSub>
                    </m:oMath>
                  </m:oMathPara>
                </a14:m>
                <a:endParaRPr kumimoji="0" lang="en-US" altLang="zh-CN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kumimoji="0" lang="en-US" altLang="zh-CN" sz="18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+mn-cs"/>
                        </a:rPr>
                        <m:t>𝑉</m:t>
                      </m:r>
                      <m:d>
                        <m:dPr>
                          <m:ctrlPr>
                            <a:rPr kumimoji="0" lang="en-US" altLang="zh-CN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</m:ctrlPr>
                        </m:dPr>
                        <m:e>
                          <m:r>
                            <a:rPr kumimoji="0" lang="en-US" altLang="zh-CN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𝑟</m:t>
                          </m:r>
                        </m:e>
                      </m:d>
                      <m:r>
                        <a:rPr kumimoji="0" lang="en-US" altLang="zh-CN" sz="18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+mn-cs"/>
                        </a:rPr>
                        <m:t>=</m:t>
                      </m:r>
                      <m:sSub>
                        <m:sSubPr>
                          <m:ctrlPr>
                            <a:rPr kumimoji="0" lang="en-US" altLang="zh-CN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zh-CN" altLang="en-US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𝛼</m:t>
                          </m:r>
                        </m:e>
                        <m:sub>
                          <m:r>
                            <a:rPr kumimoji="0" lang="en-US" altLang="zh-CN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𝑉</m:t>
                          </m:r>
                        </m:sub>
                      </m:sSub>
                      <m:sSub>
                        <m:sSubPr>
                          <m:ctrlPr>
                            <a:rPr kumimoji="0" lang="en-US" altLang="zh-CN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zh-CN" altLang="en-US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𝜌</m:t>
                          </m:r>
                        </m:e>
                        <m:sub>
                          <m:r>
                            <a:rPr kumimoji="0" lang="en-US" altLang="zh-CN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𝑉</m:t>
                          </m:r>
                        </m:sub>
                      </m:sSub>
                      <m:r>
                        <a:rPr kumimoji="0" lang="en-US" altLang="zh-CN" sz="18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+mn-cs"/>
                        </a:rPr>
                        <m:t>+</m:t>
                      </m:r>
                      <m:sSub>
                        <m:sSubPr>
                          <m:ctrlPr>
                            <a:rPr kumimoji="0" lang="en-US" altLang="zh-CN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zh-CN" altLang="en-US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𝛾</m:t>
                          </m:r>
                        </m:e>
                        <m:sub>
                          <m:r>
                            <a:rPr kumimoji="0" lang="en-US" altLang="zh-CN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𝑉</m:t>
                          </m:r>
                        </m:sub>
                      </m:sSub>
                      <m:sSubSup>
                        <m:sSubSupPr>
                          <m:ctrlPr>
                            <a:rPr kumimoji="0" lang="en-US" altLang="zh-CN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</m:ctrlPr>
                        </m:sSubSupPr>
                        <m:e>
                          <m:r>
                            <a:rPr kumimoji="0" lang="zh-CN" altLang="en-US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𝜌</m:t>
                          </m:r>
                        </m:e>
                        <m:sub>
                          <m:r>
                            <a:rPr kumimoji="0" lang="en-US" altLang="zh-CN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𝑉</m:t>
                          </m:r>
                        </m:sub>
                        <m:sup>
                          <m:r>
                            <a:rPr kumimoji="0" lang="en-US" altLang="zh-CN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3</m:t>
                          </m:r>
                        </m:sup>
                      </m:sSubSup>
                      <m:r>
                        <a:rPr kumimoji="0" lang="en-US" altLang="zh-CN" sz="18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+mn-cs"/>
                        </a:rPr>
                        <m:t>+</m:t>
                      </m:r>
                      <m:sSub>
                        <m:sSubPr>
                          <m:ctrlPr>
                            <a:rPr kumimoji="0" lang="en-US" altLang="zh-CN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zh-CN" altLang="en-US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𝛿</m:t>
                          </m:r>
                        </m:e>
                        <m:sub>
                          <m:r>
                            <a:rPr kumimoji="0" lang="en-US" altLang="zh-CN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𝑉</m:t>
                          </m:r>
                        </m:sub>
                      </m:sSub>
                      <m:sSub>
                        <m:sSubPr>
                          <m:ctrlPr>
                            <a:rPr kumimoji="0" lang="en-US" altLang="zh-CN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kumimoji="0" lang="el-GR" altLang="zh-CN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  <m:t>Δ</m:t>
                          </m:r>
                          <m:r>
                            <a:rPr kumimoji="0" lang="zh-CN" altLang="el-GR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  <m:t>𝜌</m:t>
                          </m:r>
                        </m:e>
                        <m:sub>
                          <m:r>
                            <a:rPr kumimoji="0" lang="en-US" altLang="zh-CN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𝑉</m:t>
                          </m:r>
                        </m:sub>
                      </m:sSub>
                      <m:r>
                        <a:rPr kumimoji="0" lang="en-US" altLang="zh-CN" sz="18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+mn-cs"/>
                        </a:rPr>
                        <m:t>+</m:t>
                      </m:r>
                      <m:r>
                        <a:rPr kumimoji="0" lang="en-US" altLang="zh-CN" sz="18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+mn-cs"/>
                        </a:rPr>
                        <m:t>𝑒</m:t>
                      </m:r>
                      <m:sSub>
                        <m:sSubPr>
                          <m:ctrlPr>
                            <a:rPr kumimoji="0" lang="en-US" altLang="zh-CN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en-US" altLang="zh-CN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𝐴</m:t>
                          </m:r>
                        </m:e>
                        <m:sub>
                          <m:r>
                            <a:rPr kumimoji="0" lang="en-US" altLang="zh-CN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0</m:t>
                          </m:r>
                        </m:sub>
                      </m:sSub>
                      <m:r>
                        <a:rPr kumimoji="0" lang="en-US" altLang="zh-CN" sz="18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+mn-cs"/>
                        </a:rPr>
                        <m:t>+</m:t>
                      </m:r>
                      <m:sSub>
                        <m:sSubPr>
                          <m:ctrlPr>
                            <a:rPr kumimoji="0" lang="en-US" altLang="zh-CN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zh-CN" altLang="en-US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𝛼</m:t>
                          </m:r>
                        </m:e>
                        <m:sub>
                          <m:r>
                            <a:rPr kumimoji="0" lang="en-US" altLang="zh-CN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𝑇𝑉</m:t>
                          </m:r>
                        </m:sub>
                      </m:sSub>
                      <m:sSub>
                        <m:sSubPr>
                          <m:ctrlPr>
                            <a:rPr kumimoji="0" lang="en-US" altLang="zh-CN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zh-CN" altLang="en-US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𝜏</m:t>
                          </m:r>
                        </m:e>
                        <m:sub>
                          <m:r>
                            <a:rPr kumimoji="0" lang="en-US" altLang="zh-CN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3</m:t>
                          </m:r>
                        </m:sub>
                      </m:sSub>
                      <m:sSub>
                        <m:sSubPr>
                          <m:ctrlPr>
                            <a:rPr kumimoji="0" lang="en-US" altLang="zh-CN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zh-CN" altLang="en-US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𝜌</m:t>
                          </m:r>
                        </m:e>
                        <m:sub>
                          <m:r>
                            <a:rPr kumimoji="0" lang="en-US" altLang="zh-CN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𝑇𝑉</m:t>
                          </m:r>
                        </m:sub>
                      </m:sSub>
                      <m:r>
                        <a:rPr kumimoji="0" lang="en-US" altLang="zh-CN" sz="18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+mn-cs"/>
                        </a:rPr>
                        <m:t>+</m:t>
                      </m:r>
                      <m:sSub>
                        <m:sSubPr>
                          <m:ctrlPr>
                            <a:rPr kumimoji="0" lang="en-US" altLang="zh-CN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zh-CN" altLang="en-US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𝛿</m:t>
                          </m:r>
                        </m:e>
                        <m:sub>
                          <m:r>
                            <a:rPr kumimoji="0" lang="en-US" altLang="zh-CN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𝑇𝑉</m:t>
                          </m:r>
                        </m:sub>
                      </m:sSub>
                      <m:sSub>
                        <m:sSubPr>
                          <m:ctrlPr>
                            <a:rPr kumimoji="0" lang="en-US" altLang="zh-CN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zh-CN" altLang="en-US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𝜏</m:t>
                          </m:r>
                        </m:e>
                        <m:sub>
                          <m:r>
                            <a:rPr kumimoji="0" lang="en-US" altLang="zh-CN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3</m:t>
                          </m:r>
                        </m:sub>
                      </m:sSub>
                      <m:sSub>
                        <m:sSubPr>
                          <m:ctrlPr>
                            <a:rPr kumimoji="0" lang="en-US" altLang="zh-CN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kumimoji="0" lang="el-GR" altLang="zh-CN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  <m:t>Δ</m:t>
                          </m:r>
                          <m:r>
                            <a:rPr kumimoji="0" lang="en-US" altLang="zh-CN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  <m:t>𝑇</m:t>
                          </m:r>
                        </m:e>
                        <m:sub>
                          <m:r>
                            <a:rPr kumimoji="0" lang="en-US" altLang="zh-CN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𝑉</m:t>
                          </m:r>
                        </m:sub>
                      </m:sSub>
                    </m:oMath>
                  </m:oMathPara>
                </a14:m>
                <a:endParaRPr kumimoji="0" lang="en-US" altLang="zh-CN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0" name="文本框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21855" y="3979049"/>
                <a:ext cx="6437913" cy="85433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文本框 11"/>
              <p:cNvSpPr txBox="1"/>
              <p:nvPr/>
            </p:nvSpPr>
            <p:spPr>
              <a:xfrm>
                <a:off x="3020710" y="5274371"/>
                <a:ext cx="6830292" cy="84471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n-US" altLang="zh-CN" sz="1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zh-CN" altLang="en-US" sz="1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𝜌</m:t>
                          </m:r>
                        </m:e>
                        <m:sub>
                          <m:r>
                            <a:rPr kumimoji="0" lang="en-US" altLang="zh-CN" sz="1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𝑆</m:t>
                          </m:r>
                        </m:sub>
                      </m:sSub>
                      <m:r>
                        <a:rPr kumimoji="0" lang="en-US" altLang="zh-CN" sz="1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+mn-cs"/>
                        </a:rPr>
                        <m:t>=</m:t>
                      </m:r>
                      <m:nary>
                        <m:naryPr>
                          <m:chr m:val="∑"/>
                          <m:supHide m:val="on"/>
                          <m:ctrlPr>
                            <a:rPr kumimoji="0" lang="en-US" altLang="zh-CN" sz="1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</m:ctrlPr>
                        </m:naryPr>
                        <m:sub>
                          <m:r>
                            <m:rPr>
                              <m:brk m:alnAt="7"/>
                            </m:rPr>
                            <a:rPr kumimoji="0" lang="en-US" altLang="zh-CN" sz="1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𝑘</m:t>
                          </m:r>
                          <m:r>
                            <a:rPr kumimoji="0" lang="en-US" altLang="zh-CN" sz="1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&gt;0</m:t>
                          </m:r>
                        </m:sub>
                        <m:sup/>
                        <m:e>
                          <m:sSub>
                            <m:sSubPr>
                              <m:ctrlPr>
                                <a:rPr kumimoji="0" lang="en-US" altLang="zh-CN" sz="16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cs typeface="+mn-cs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̅"/>
                                  <m:ctrlPr>
                                    <a:rPr kumimoji="0" lang="en-US" altLang="zh-CN" sz="1600" b="0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cs typeface="+mn-cs"/>
                                    </a:rPr>
                                  </m:ctrlPr>
                                </m:accPr>
                                <m:e>
                                  <m:r>
                                    <a:rPr kumimoji="0" lang="en-US" altLang="zh-CN" sz="1600" b="0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cs typeface="+mn-cs"/>
                                    </a:rPr>
                                    <m:t>𝑉</m:t>
                                  </m:r>
                                </m:e>
                              </m:acc>
                            </m:e>
                            <m:sub>
                              <m:r>
                                <a:rPr kumimoji="0" lang="en-US" altLang="zh-CN" sz="16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cs typeface="+mn-cs"/>
                                </a:rPr>
                                <m:t>𝑘</m:t>
                              </m:r>
                            </m:sub>
                          </m:sSub>
                          <m:r>
                            <a:rPr kumimoji="0" lang="en-US" altLang="zh-CN" sz="1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(</m:t>
                          </m:r>
                          <m:r>
                            <a:rPr kumimoji="0" lang="en-US" altLang="zh-CN" sz="1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𝑟</m:t>
                          </m:r>
                          <m:r>
                            <a:rPr kumimoji="0" lang="en-US" altLang="zh-CN" sz="1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)</m:t>
                          </m:r>
                          <m:sSub>
                            <m:sSubPr>
                              <m:ctrlPr>
                                <a:rPr kumimoji="0" lang="en-US" altLang="zh-CN" sz="16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cs typeface="+mn-cs"/>
                                </a:rPr>
                              </m:ctrlPr>
                            </m:sSubPr>
                            <m:e>
                              <m:r>
                                <a:rPr kumimoji="0" lang="en-US" altLang="zh-CN" sz="16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cs typeface="+mn-cs"/>
                                </a:rPr>
                                <m:t>𝑉</m:t>
                              </m:r>
                            </m:e>
                            <m:sub>
                              <m:r>
                                <a:rPr kumimoji="0" lang="en-US" altLang="zh-CN" sz="16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cs typeface="+mn-cs"/>
                                </a:rPr>
                                <m:t>𝑘</m:t>
                              </m:r>
                            </m:sub>
                          </m:sSub>
                          <m:r>
                            <a:rPr kumimoji="0" lang="en-US" altLang="zh-CN" sz="1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(</m:t>
                          </m:r>
                          <m:r>
                            <a:rPr kumimoji="0" lang="en-US" altLang="zh-CN" sz="1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𝑟</m:t>
                          </m:r>
                          <m:r>
                            <a:rPr kumimoji="0" lang="en-US" altLang="zh-CN" sz="1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)</m:t>
                          </m:r>
                        </m:e>
                      </m:nary>
                      <m:r>
                        <a:rPr kumimoji="0" lang="en-US" altLang="zh-CN" sz="1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+mn-cs"/>
                        </a:rPr>
                        <m:t>,</m:t>
                      </m:r>
                      <m:r>
                        <a:rPr kumimoji="0" lang="en-US" altLang="zh-CN" sz="1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+mn-cs"/>
                        </a:rPr>
                        <m:t>  </m:t>
                      </m:r>
                      <m:sSub>
                        <m:sSubPr>
                          <m:ctrlPr>
                            <a:rPr kumimoji="0" lang="en-US" altLang="zh-CN" sz="1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zh-CN" altLang="en-US" sz="1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𝜌</m:t>
                          </m:r>
                        </m:e>
                        <m:sub>
                          <m:r>
                            <a:rPr kumimoji="0" lang="en-US" altLang="zh-CN" sz="1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𝑉</m:t>
                          </m:r>
                        </m:sub>
                      </m:sSub>
                      <m:r>
                        <a:rPr kumimoji="0" lang="en-US" altLang="zh-CN" sz="1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+mn-cs"/>
                        </a:rPr>
                        <m:t>=</m:t>
                      </m:r>
                      <m:nary>
                        <m:naryPr>
                          <m:chr m:val="∑"/>
                          <m:supHide m:val="on"/>
                          <m:ctrlPr>
                            <a:rPr kumimoji="0" lang="en-US" altLang="zh-CN" sz="1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</m:ctrlPr>
                        </m:naryPr>
                        <m:sub>
                          <m:r>
                            <m:rPr>
                              <m:brk m:alnAt="7"/>
                            </m:rPr>
                            <a:rPr kumimoji="0" lang="en-US" altLang="zh-CN" sz="1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𝑘</m:t>
                          </m:r>
                          <m:r>
                            <a:rPr kumimoji="0" lang="en-US" altLang="zh-CN" sz="1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&gt;0</m:t>
                          </m:r>
                        </m:sub>
                        <m:sup/>
                        <m:e>
                          <m:sSubSup>
                            <m:sSubSupPr>
                              <m:ctrlPr>
                                <a:rPr kumimoji="0" lang="en-US" altLang="zh-CN" sz="16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cs typeface="+mn-cs"/>
                                </a:rPr>
                              </m:ctrlPr>
                            </m:sSubSupPr>
                            <m:e>
                              <m:r>
                                <a:rPr kumimoji="0" lang="en-US" altLang="zh-CN" sz="16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cs typeface="+mn-cs"/>
                                </a:rPr>
                                <m:t>𝑉</m:t>
                              </m:r>
                            </m:e>
                            <m:sub>
                              <m:r>
                                <a:rPr kumimoji="0" lang="en-US" altLang="zh-CN" sz="16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cs typeface="+mn-cs"/>
                                </a:rPr>
                                <m:t>𝑘</m:t>
                              </m:r>
                            </m:sub>
                            <m:sup>
                              <m:r>
                                <a:rPr kumimoji="0" lang="en-US" altLang="zh-CN" sz="16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cs typeface="+mn-cs"/>
                                </a:rPr>
                                <m:t>+</m:t>
                              </m:r>
                            </m:sup>
                          </m:sSubSup>
                          <m:r>
                            <a:rPr kumimoji="0" lang="en-US" altLang="zh-CN" sz="1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(</m:t>
                          </m:r>
                          <m:r>
                            <a:rPr kumimoji="0" lang="en-US" altLang="zh-CN" sz="1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𝑟</m:t>
                          </m:r>
                          <m:r>
                            <a:rPr kumimoji="0" lang="en-US" altLang="zh-CN" sz="1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)</m:t>
                          </m:r>
                          <m:sSub>
                            <m:sSubPr>
                              <m:ctrlPr>
                                <a:rPr kumimoji="0" lang="en-US" altLang="zh-CN" sz="16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cs typeface="+mn-cs"/>
                                </a:rPr>
                              </m:ctrlPr>
                            </m:sSubPr>
                            <m:e>
                              <m:r>
                                <a:rPr kumimoji="0" lang="en-US" altLang="zh-CN" sz="16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cs typeface="+mn-cs"/>
                                </a:rPr>
                                <m:t>𝑉</m:t>
                              </m:r>
                            </m:e>
                            <m:sub>
                              <m:r>
                                <a:rPr kumimoji="0" lang="en-US" altLang="zh-CN" sz="16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cs typeface="+mn-cs"/>
                                </a:rPr>
                                <m:t>𝑘</m:t>
                              </m:r>
                            </m:sub>
                          </m:sSub>
                          <m:r>
                            <a:rPr kumimoji="0" lang="en-US" altLang="zh-CN" sz="1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(</m:t>
                          </m:r>
                          <m:r>
                            <a:rPr kumimoji="0" lang="en-US" altLang="zh-CN" sz="1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𝑟</m:t>
                          </m:r>
                          <m:r>
                            <a:rPr kumimoji="0" lang="en-US" altLang="zh-CN" sz="1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)</m:t>
                          </m:r>
                        </m:e>
                      </m:nary>
                      <m:r>
                        <a:rPr kumimoji="0" lang="en-US" altLang="zh-CN" sz="1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+mn-cs"/>
                        </a:rPr>
                        <m:t>,  </m:t>
                      </m:r>
                      <m:sSub>
                        <m:sSubPr>
                          <m:ctrlPr>
                            <a:rPr kumimoji="0" lang="en-US" altLang="zh-CN" sz="1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zh-CN" altLang="en-US" sz="1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𝜌</m:t>
                          </m:r>
                        </m:e>
                        <m:sub>
                          <m:r>
                            <a:rPr kumimoji="0" lang="en-US" altLang="zh-CN" sz="1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𝑇</m:t>
                          </m:r>
                          <m:r>
                            <a:rPr kumimoji="0" lang="en-US" altLang="zh-CN" sz="1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𝑉</m:t>
                          </m:r>
                        </m:sub>
                      </m:sSub>
                      <m:r>
                        <a:rPr kumimoji="0" lang="en-US" altLang="zh-CN" sz="1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+mn-cs"/>
                        </a:rPr>
                        <m:t>=</m:t>
                      </m:r>
                      <m:nary>
                        <m:naryPr>
                          <m:chr m:val="∑"/>
                          <m:supHide m:val="on"/>
                          <m:ctrlPr>
                            <a:rPr kumimoji="0" lang="en-US" altLang="zh-CN" sz="1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</m:ctrlPr>
                        </m:naryPr>
                        <m:sub>
                          <m:r>
                            <m:rPr>
                              <m:brk m:alnAt="7"/>
                            </m:rPr>
                            <a:rPr kumimoji="0" lang="en-US" altLang="zh-CN" sz="1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𝑘</m:t>
                          </m:r>
                          <m:r>
                            <a:rPr kumimoji="0" lang="en-US" altLang="zh-CN" sz="1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&gt;0</m:t>
                          </m:r>
                        </m:sub>
                        <m:sup/>
                        <m:e>
                          <m:sSubSup>
                            <m:sSubSupPr>
                              <m:ctrlPr>
                                <a:rPr kumimoji="0" lang="en-US" altLang="zh-CN" sz="16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cs typeface="+mn-cs"/>
                                </a:rPr>
                              </m:ctrlPr>
                            </m:sSubSupPr>
                            <m:e>
                              <m:r>
                                <a:rPr kumimoji="0" lang="en-US" altLang="zh-CN" sz="16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cs typeface="+mn-cs"/>
                                </a:rPr>
                                <m:t>𝑉</m:t>
                              </m:r>
                            </m:e>
                            <m:sub>
                              <m:r>
                                <a:rPr kumimoji="0" lang="en-US" altLang="zh-CN" sz="16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cs typeface="+mn-cs"/>
                                </a:rPr>
                                <m:t>𝑘</m:t>
                              </m:r>
                            </m:sub>
                            <m:sup>
                              <m:r>
                                <a:rPr kumimoji="0" lang="en-US" altLang="zh-CN" sz="16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cs typeface="+mn-cs"/>
                                </a:rPr>
                                <m:t>+</m:t>
                              </m:r>
                            </m:sup>
                          </m:sSubSup>
                          <m:r>
                            <a:rPr kumimoji="0" lang="en-US" altLang="zh-CN" sz="1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(</m:t>
                          </m:r>
                          <m:r>
                            <a:rPr kumimoji="0" lang="en-US" altLang="zh-CN" sz="1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𝑟</m:t>
                          </m:r>
                          <m:r>
                            <a:rPr kumimoji="0" lang="en-US" altLang="zh-CN" sz="1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)</m:t>
                          </m:r>
                          <m:sSub>
                            <m:sSubPr>
                              <m:ctrlPr>
                                <a:rPr kumimoji="0" lang="en-US" altLang="zh-CN" sz="16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cs typeface="+mn-cs"/>
                                </a:rPr>
                              </m:ctrlPr>
                            </m:sSubPr>
                            <m:e>
                              <m:r>
                                <a:rPr kumimoji="0" lang="zh-CN" altLang="en-US" sz="16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cs typeface="+mn-cs"/>
                                </a:rPr>
                                <m:t>𝜏</m:t>
                              </m:r>
                            </m:e>
                            <m:sub>
                              <m:r>
                                <a:rPr kumimoji="0" lang="en-US" altLang="zh-CN" sz="16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cs typeface="+mn-cs"/>
                                </a:rPr>
                                <m:t>3</m:t>
                              </m:r>
                            </m:sub>
                          </m:sSub>
                          <m:sSub>
                            <m:sSubPr>
                              <m:ctrlPr>
                                <a:rPr kumimoji="0" lang="en-US" altLang="zh-CN" sz="16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cs typeface="+mn-cs"/>
                                </a:rPr>
                              </m:ctrlPr>
                            </m:sSubPr>
                            <m:e>
                              <m:r>
                                <a:rPr kumimoji="0" lang="en-US" altLang="zh-CN" sz="16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cs typeface="+mn-cs"/>
                                </a:rPr>
                                <m:t>𝑉</m:t>
                              </m:r>
                            </m:e>
                            <m:sub>
                              <m:r>
                                <a:rPr kumimoji="0" lang="en-US" altLang="zh-CN" sz="16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cs typeface="+mn-cs"/>
                                </a:rPr>
                                <m:t>𝑘</m:t>
                              </m:r>
                            </m:sub>
                          </m:sSub>
                          <m:r>
                            <a:rPr kumimoji="0" lang="en-US" altLang="zh-CN" sz="1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(</m:t>
                          </m:r>
                          <m:r>
                            <a:rPr kumimoji="0" lang="en-US" altLang="zh-CN" sz="1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𝑟</m:t>
                          </m:r>
                          <m:r>
                            <a:rPr kumimoji="0" lang="en-US" altLang="zh-CN" sz="1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+mn-cs"/>
                            </a:rPr>
                            <m:t>)</m:t>
                          </m:r>
                        </m:e>
                      </m:nary>
                    </m:oMath>
                  </m:oMathPara>
                </a14:m>
                <a:endParaRPr kumimoji="0" lang="zh-CN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2" name="文本框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20710" y="5274371"/>
                <a:ext cx="6830292" cy="844718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직사각형 17">
            <a:extLst>
              <a:ext uri="{FF2B5EF4-FFF2-40B4-BE49-F238E27FC236}">
                <a16:creationId xmlns:a16="http://schemas.microsoft.com/office/drawing/2014/main" id="{81F5D860-8C9B-45C1-BFA3-ED69BF376106}"/>
              </a:ext>
            </a:extLst>
          </p:cNvPr>
          <p:cNvSpPr/>
          <p:nvPr/>
        </p:nvSpPr>
        <p:spPr>
          <a:xfrm>
            <a:off x="8272004" y="6279620"/>
            <a:ext cx="3157996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[1] </a:t>
            </a:r>
            <a:r>
              <a:rPr kumimoji="0" lang="en-US" altLang="ko-KR" sz="105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Kucharek</a:t>
            </a:r>
            <a:r>
              <a:rPr kumimoji="0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 and Ring, Z. Phys. A 339, 23 (1991)</a:t>
            </a:r>
            <a:endParaRPr kumimoji="0" lang="ko-KR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18B33402-0BA5-4F2D-096A-EEC916C27657}"/>
              </a:ext>
            </a:extLst>
          </p:cNvPr>
          <p:cNvGrpSpPr/>
          <p:nvPr/>
        </p:nvGrpSpPr>
        <p:grpSpPr>
          <a:xfrm>
            <a:off x="862981" y="348245"/>
            <a:ext cx="10567019" cy="859190"/>
            <a:chOff x="461531" y="60616"/>
            <a:chExt cx="13966563" cy="1145591"/>
          </a:xfrm>
        </p:grpSpPr>
        <p:sp>
          <p:nvSpPr>
            <p:cNvPr id="21" name="직사각형 20">
              <a:extLst>
                <a:ext uri="{FF2B5EF4-FFF2-40B4-BE49-F238E27FC236}">
                  <a16:creationId xmlns:a16="http://schemas.microsoft.com/office/drawing/2014/main" id="{69F447A6-1A74-A490-8522-C3AB56F65BC3}"/>
                </a:ext>
              </a:extLst>
            </p:cNvPr>
            <p:cNvSpPr/>
            <p:nvPr/>
          </p:nvSpPr>
          <p:spPr>
            <a:xfrm>
              <a:off x="461531" y="1022726"/>
              <a:ext cx="13966563" cy="183481"/>
            </a:xfrm>
            <a:prstGeom prst="rect">
              <a:avLst/>
            </a:prstGeom>
            <a:solidFill>
              <a:srgbClr val="2845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20FB9FB9-F405-5C3B-968F-7C56AF055278}"/>
                </a:ext>
              </a:extLst>
            </p:cNvPr>
            <p:cNvSpPr txBox="1"/>
            <p:nvPr/>
          </p:nvSpPr>
          <p:spPr>
            <a:xfrm>
              <a:off x="538424" y="60616"/>
              <a:ext cx="8540243" cy="10259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4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omic Sans MS" panose="030F0702030302020204" pitchFamily="66" charset="0"/>
                  <a:ea typeface="微软雅黑"/>
                  <a:cs typeface="Arial" panose="020B0604020202020204" pitchFamily="34" charset="0"/>
                </a:rPr>
                <a:t>Theoretical framework</a:t>
              </a:r>
            </a:p>
          </p:txBody>
        </p:sp>
      </p:grpSp>
      <p:sp>
        <p:nvSpPr>
          <p:cNvPr id="2" name="바닥글 개체 틀 1">
            <a:extLst>
              <a:ext uri="{FF2B5EF4-FFF2-40B4-BE49-F238E27FC236}">
                <a16:creationId xmlns:a16="http://schemas.microsoft.com/office/drawing/2014/main" id="{A0A0CF43-C6DA-EABF-23CD-94F5F37BFF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14th APCTP-BLTP JINR Joint Workshop, July 2023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3602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592"/>
    </mc:Choice>
    <mc:Fallback xmlns="">
      <p:transition spd="slow" advTm="21592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862980" y="1361787"/>
            <a:ext cx="1056701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7175" marR="0" lvl="0" indent="-257175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ko-KR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 The point-coupling constants of PC-PK1 set</a:t>
            </a:r>
            <a:r>
              <a:rPr kumimoji="0" lang="en-US" altLang="ko-KR" sz="22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1) </a:t>
            </a:r>
            <a:r>
              <a:rPr kumimoji="0" lang="en-US" altLang="ko-KR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fitted to observables of 60 selected spherical nuclei, including the binding energies, charge radii, and empirical pairing.</a:t>
            </a:r>
          </a:p>
          <a:p>
            <a:pPr marL="257175" marR="0" lvl="0" indent="-257175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zh-CN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宋体" pitchFamily="2" charset="-122"/>
                <a:cs typeface="Arial" panose="020B0604020202020204" pitchFamily="34" charset="0"/>
              </a:rPr>
              <a:t> The successful PC-PK1 is adopted to calculate the </a:t>
            </a:r>
            <a:r>
              <a:rPr kumimoji="0" lang="en-US" altLang="zh-CN" sz="2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宋体" pitchFamily="2" charset="-122"/>
                <a:cs typeface="Arial" panose="020B0604020202020204" pitchFamily="34" charset="0"/>
              </a:rPr>
              <a:t>DRHBc</a:t>
            </a:r>
            <a:r>
              <a:rPr kumimoji="0" lang="en-US" altLang="zh-CN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宋体" pitchFamily="2" charset="-122"/>
                <a:cs typeface="Arial" panose="020B0604020202020204" pitchFamily="34" charset="0"/>
              </a:rPr>
              <a:t> mass table.</a:t>
            </a:r>
            <a:endParaRPr kumimoji="0" lang="en-US" altLang="zh-CN" sz="2200" b="0" i="0" u="none" strike="noStrike" kern="1200" cap="none" spc="0" normalizeH="0" baseline="3000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E2519C95-20AE-4C3A-BEBB-E4DD5A473F38}"/>
              </a:ext>
            </a:extLst>
          </p:cNvPr>
          <p:cNvSpPr/>
          <p:nvPr/>
        </p:nvSpPr>
        <p:spPr>
          <a:xfrm>
            <a:off x="8503960" y="6423527"/>
            <a:ext cx="2926039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[1] Zhao, Li, Yao, Meng, PRC 82, 054319 (2010)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pic>
        <p:nvPicPr>
          <p:cNvPr id="2" name="그림 1" descr="화면 캡처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20278" b="18169"/>
          <a:stretch/>
        </p:blipFill>
        <p:spPr>
          <a:xfrm>
            <a:off x="2977116" y="2893401"/>
            <a:ext cx="6124354" cy="3345322"/>
          </a:xfrm>
          <a:prstGeom prst="rect">
            <a:avLst/>
          </a:prstGeom>
        </p:spPr>
      </p:pic>
      <p:grpSp>
        <p:nvGrpSpPr>
          <p:cNvPr id="3" name="그룹 2">
            <a:extLst>
              <a:ext uri="{FF2B5EF4-FFF2-40B4-BE49-F238E27FC236}">
                <a16:creationId xmlns:a16="http://schemas.microsoft.com/office/drawing/2014/main" id="{FF60476B-CD4A-CAB2-B582-B737C74EA441}"/>
              </a:ext>
            </a:extLst>
          </p:cNvPr>
          <p:cNvGrpSpPr/>
          <p:nvPr/>
        </p:nvGrpSpPr>
        <p:grpSpPr>
          <a:xfrm>
            <a:off x="862981" y="326979"/>
            <a:ext cx="10567019" cy="880456"/>
            <a:chOff x="461531" y="32262"/>
            <a:chExt cx="13966563" cy="1173945"/>
          </a:xfrm>
        </p:grpSpPr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B2E9615C-77CA-0B79-B731-A5AE32C81BEE}"/>
                </a:ext>
              </a:extLst>
            </p:cNvPr>
            <p:cNvSpPr/>
            <p:nvPr/>
          </p:nvSpPr>
          <p:spPr>
            <a:xfrm>
              <a:off x="461531" y="1022726"/>
              <a:ext cx="13966563" cy="183481"/>
            </a:xfrm>
            <a:prstGeom prst="rect">
              <a:avLst/>
            </a:prstGeom>
            <a:solidFill>
              <a:srgbClr val="2845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3F707FF-97B7-57F9-3D2D-A71DB10A313F}"/>
                </a:ext>
              </a:extLst>
            </p:cNvPr>
            <p:cNvSpPr txBox="1"/>
            <p:nvPr/>
          </p:nvSpPr>
          <p:spPr>
            <a:xfrm>
              <a:off x="538424" y="32262"/>
              <a:ext cx="11936276" cy="10259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4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omic Sans MS" panose="030F0702030302020204" pitchFamily="66" charset="0"/>
                  <a:ea typeface="微软雅黑"/>
                  <a:cs typeface="Arial" panose="020B0604020202020204" pitchFamily="34" charset="0"/>
                </a:rPr>
                <a:t>Point-coupling constants (PC-PK1)</a:t>
              </a:r>
            </a:p>
          </p:txBody>
        </p:sp>
      </p:grp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0C31A39-6FBF-BAD2-2CB5-94802C9F92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14th APCTP-BLTP JINR Joint Workshop, July 2023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93579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376"/>
    </mc:Choice>
    <mc:Fallback xmlns="">
      <p:transition spd="slow" advTm="34376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>
            <a:extLst>
              <a:ext uri="{FF2B5EF4-FFF2-40B4-BE49-F238E27FC236}">
                <a16:creationId xmlns:a16="http://schemas.microsoft.com/office/drawing/2014/main" id="{8916C359-C833-CCE6-FFB1-95158CEB65D9}"/>
              </a:ext>
            </a:extLst>
          </p:cNvPr>
          <p:cNvSpPr txBox="1"/>
          <p:nvPr/>
        </p:nvSpPr>
        <p:spPr>
          <a:xfrm>
            <a:off x="862981" y="1286540"/>
            <a:ext cx="10567017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marR="0" lvl="0" indent="-214313" algn="l" defTabSz="51435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 Object nuclei:</a:t>
            </a:r>
          </a:p>
          <a:p>
            <a:pPr marL="557213" marR="0" lvl="1" indent="-214313" algn="l" defTabSz="51435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O, Ne, Mg, Si, S, </a:t>
            </a:r>
            <a:r>
              <a:rPr kumimoji="0" lang="en-US" altLang="ko-KR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Ar</a:t>
            </a:r>
            <a:r>
              <a: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 and Ca isotopes (8 ≤ Z ≤ 20)</a:t>
            </a:r>
          </a:p>
          <a:p>
            <a:pPr marL="557213" marR="0" lvl="1" indent="-214313" algn="l" defTabSz="51435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ko-KR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Hf</a:t>
            </a:r>
            <a:r>
              <a: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, W, Pt, </a:t>
            </a:r>
            <a:r>
              <a:rPr kumimoji="0" lang="en-US" altLang="ko-KR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Os</a:t>
            </a:r>
            <a:r>
              <a: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, Hg, Pb, Po, Ra, Rn and Th isotopes (72 ≤ Z ≤ 90)</a:t>
            </a:r>
          </a:p>
          <a:p>
            <a:pPr marL="214313" marR="0" lvl="0" indent="-214313" algn="l" defTabSz="51435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 Box size: </a:t>
            </a:r>
            <a:r>
              <a:rPr kumimoji="0" lang="en-US" altLang="ko-KR" sz="1600" b="0" i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R</a:t>
            </a:r>
            <a:r>
              <a:rPr kumimoji="0" lang="en-US" altLang="ko-KR" sz="1600" b="0" i="0" u="none" strike="noStrike" kern="1200" cap="none" spc="0" normalizeH="0" baseline="-2500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box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 = 20 </a:t>
            </a:r>
            <a:r>
              <a:rPr kumimoji="0" lang="en-US" altLang="ko-KR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fm</a:t>
            </a:r>
            <a:endParaRPr kumimoji="0" lang="en-US" altLang="ko-KR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marL="214313" marR="0" lvl="0" indent="-214313" algn="l" defTabSz="51435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 Mesh size: </a:t>
            </a:r>
            <a:r>
              <a:rPr kumimoji="0" lang="en-US" altLang="ko-KR" sz="1600" b="0" i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Δr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 = 0.1 </a:t>
            </a:r>
            <a:r>
              <a:rPr kumimoji="0" lang="en-US" altLang="ko-KR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fm</a:t>
            </a:r>
            <a:endParaRPr kumimoji="0" lang="en-US" altLang="ko-KR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marL="214313" marR="0" lvl="0" indent="-214313" algn="l" defTabSz="51435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 Energy cutoff :</a:t>
            </a:r>
            <a:r>
              <a:rPr kumimoji="0" lang="en-US" altLang="ko-KR" sz="1600" b="0" i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E</a:t>
            </a:r>
            <a:r>
              <a:rPr kumimoji="0" lang="en-US" altLang="ko-KR" sz="1600" b="0" i="0" u="none" strike="noStrike" kern="1200" cap="none" spc="0" normalizeH="0" baseline="-2500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cut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 = 300 MeV</a:t>
            </a:r>
            <a:endParaRPr kumimoji="0" lang="en-US" altLang="ko-KR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marL="214313" marR="0" lvl="0" indent="-214313" algn="l" defTabSz="51435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 Angular moment cutoff: </a:t>
            </a:r>
            <a:r>
              <a:rPr kumimoji="0" lang="en-US" altLang="ko-KR" sz="1600" b="0" i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J</a:t>
            </a:r>
            <a:r>
              <a:rPr kumimoji="0" lang="en-US" altLang="ko-KR" sz="1600" b="0" i="0" u="none" strike="noStrike" kern="1200" cap="none" spc="0" normalizeH="0" baseline="-2500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max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 = 23/2 </a:t>
            </a:r>
            <a:r>
              <a:rPr kumimoji="0" lang="en-US" altLang="ko-KR" sz="16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ħ</a:t>
            </a:r>
          </a:p>
          <a:p>
            <a:pPr marL="214313" marR="0" lvl="0" indent="-214313" algn="l" defTabSz="51435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 Legendre expansion order: </a:t>
            </a:r>
            <a:endParaRPr kumimoji="0" lang="en-US" altLang="ko-KR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marL="557213" marR="0" lvl="1" indent="-214313" algn="l" defTabSz="51435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ko-KR" sz="1400" b="0" i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λ</a:t>
            </a:r>
            <a:r>
              <a:rPr kumimoji="0" lang="en-US" altLang="ko-KR" sz="1400" b="0" i="0" u="none" strike="noStrike" kern="1200" cap="none" spc="0" normalizeH="0" baseline="-2500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max</a:t>
            </a:r>
            <a:r>
              <a: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 = 6 (8 ≤ Z ≤ 20)</a:t>
            </a:r>
          </a:p>
          <a:p>
            <a:pPr marL="557213" marR="0" lvl="1" indent="-214313" algn="l" defTabSz="51435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ko-KR" sz="1400" b="0" i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λ</a:t>
            </a:r>
            <a:r>
              <a:rPr kumimoji="0" lang="en-US" altLang="ko-KR" sz="1400" b="0" i="0" u="none" strike="noStrike" kern="1200" cap="none" spc="0" normalizeH="0" baseline="-2500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max</a:t>
            </a:r>
            <a:r>
              <a: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 = 8 (72 ≤ Z ≤ 90)</a:t>
            </a:r>
          </a:p>
          <a:p>
            <a:pPr marL="214313" marR="0" lvl="0" indent="-214313" algn="l" defTabSz="51435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 Density functional: PC-PK1</a:t>
            </a:r>
          </a:p>
          <a:p>
            <a:pPr marL="214313" marR="0" lvl="0" indent="-214313" algn="l" defTabSz="51435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 Pairing strength: 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- 325.0 MeV fm</a:t>
            </a:r>
            <a:r>
              <a:rPr kumimoji="0" lang="en-US" altLang="ko-KR" sz="16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3</a:t>
            </a:r>
          </a:p>
          <a:p>
            <a:pPr marL="214313" marR="0" lvl="0" indent="-214313" algn="l" defTabSz="51435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Initial deformation: </a:t>
            </a:r>
            <a:r>
              <a:rPr kumimoji="0" lang="el-GR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β</a:t>
            </a:r>
            <a:r>
              <a:rPr kumimoji="0" lang="en-US" altLang="ko-KR" sz="1600" b="0" i="0" u="none" strike="noStrike" kern="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2</a:t>
            </a: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 = 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-0.40, -0.20, 0.00, 0.20, 0.40, 0.6</a:t>
            </a:r>
            <a:endParaRPr kumimoji="0" lang="en-US" altLang="ko-KR" sz="1600" b="0" i="0" u="none" strike="noStrike" kern="1200" cap="none" spc="0" normalizeH="0" baseline="3000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C123CBC3-76A8-3405-27EC-F180D68F62BF}"/>
              </a:ext>
            </a:extLst>
          </p:cNvPr>
          <p:cNvGrpSpPr/>
          <p:nvPr/>
        </p:nvGrpSpPr>
        <p:grpSpPr>
          <a:xfrm>
            <a:off x="862981" y="348245"/>
            <a:ext cx="10567019" cy="859190"/>
            <a:chOff x="461531" y="60616"/>
            <a:chExt cx="13966563" cy="1145591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7931FFF7-612C-F9E3-8D05-557172C52C0D}"/>
                </a:ext>
              </a:extLst>
            </p:cNvPr>
            <p:cNvSpPr/>
            <p:nvPr/>
          </p:nvSpPr>
          <p:spPr>
            <a:xfrm>
              <a:off x="461531" y="1022726"/>
              <a:ext cx="13966563" cy="183481"/>
            </a:xfrm>
            <a:prstGeom prst="rect">
              <a:avLst/>
            </a:prstGeom>
            <a:solidFill>
              <a:srgbClr val="2845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endParaRPr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CEEBA490-A753-AB22-B66F-681BD9FAE7C3}"/>
                </a:ext>
              </a:extLst>
            </p:cNvPr>
            <p:cNvSpPr txBox="1"/>
            <p:nvPr/>
          </p:nvSpPr>
          <p:spPr>
            <a:xfrm>
              <a:off x="538424" y="60616"/>
              <a:ext cx="8540243" cy="10259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4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omic Sans MS" panose="030F0702030302020204" pitchFamily="66" charset="0"/>
                  <a:ea typeface="微软雅黑"/>
                  <a:cs typeface="Arial" panose="020B0604020202020204" pitchFamily="34" charset="0"/>
                </a:rPr>
                <a:t>Numerical details</a:t>
              </a:r>
            </a:p>
          </p:txBody>
        </p:sp>
      </p:grpSp>
      <p:grpSp>
        <p:nvGrpSpPr>
          <p:cNvPr id="7" name="그룹 6">
            <a:extLst>
              <a:ext uri="{FF2B5EF4-FFF2-40B4-BE49-F238E27FC236}">
                <a16:creationId xmlns:a16="http://schemas.microsoft.com/office/drawing/2014/main" id="{B368B1C4-77E7-25AF-B1E2-0189B9E87CC3}"/>
              </a:ext>
            </a:extLst>
          </p:cNvPr>
          <p:cNvGrpSpPr/>
          <p:nvPr/>
        </p:nvGrpSpPr>
        <p:grpSpPr>
          <a:xfrm>
            <a:off x="674063" y="3928938"/>
            <a:ext cx="1883880" cy="1508760"/>
            <a:chOff x="674063" y="3928938"/>
            <a:chExt cx="1883880" cy="15087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3">
              <p14:nvContentPartPr>
                <p14:cNvPr id="5" name="잉크 4">
                  <a:extLst>
                    <a:ext uri="{FF2B5EF4-FFF2-40B4-BE49-F238E27FC236}">
                      <a16:creationId xmlns:a16="http://schemas.microsoft.com/office/drawing/2014/main" id="{BD76659D-8B75-770F-E340-89D9771006F6}"/>
                    </a:ext>
                  </a:extLst>
                </p14:cNvPr>
                <p14:cNvContentPartPr/>
                <p14:nvPr/>
              </p14:nvContentPartPr>
              <p14:xfrm>
                <a:off x="1049903" y="3928938"/>
                <a:ext cx="1508040" cy="953640"/>
              </p14:xfrm>
            </p:contentPart>
          </mc:Choice>
          <mc:Fallback xmlns="">
            <p:pic>
              <p:nvPicPr>
                <p:cNvPr id="5" name="잉크 4">
                  <a:extLst>
                    <a:ext uri="{FF2B5EF4-FFF2-40B4-BE49-F238E27FC236}">
                      <a16:creationId xmlns:a16="http://schemas.microsoft.com/office/drawing/2014/main" id="{BD76659D-8B75-770F-E340-89D9771006F6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1040903" y="3919938"/>
                  <a:ext cx="1525680" cy="971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">
              <p14:nvContentPartPr>
                <p14:cNvPr id="6" name="잉크 5">
                  <a:extLst>
                    <a:ext uri="{FF2B5EF4-FFF2-40B4-BE49-F238E27FC236}">
                      <a16:creationId xmlns:a16="http://schemas.microsoft.com/office/drawing/2014/main" id="{864211DD-76FD-4472-BC8E-A8676193D17B}"/>
                    </a:ext>
                  </a:extLst>
                </p14:cNvPr>
                <p14:cNvContentPartPr/>
                <p14:nvPr/>
              </p14:nvContentPartPr>
              <p14:xfrm>
                <a:off x="674063" y="5038458"/>
                <a:ext cx="188640" cy="399240"/>
              </p14:xfrm>
            </p:contentPart>
          </mc:Choice>
          <mc:Fallback xmlns="">
            <p:pic>
              <p:nvPicPr>
                <p:cNvPr id="6" name="잉크 5">
                  <a:extLst>
                    <a:ext uri="{FF2B5EF4-FFF2-40B4-BE49-F238E27FC236}">
                      <a16:creationId xmlns:a16="http://schemas.microsoft.com/office/drawing/2014/main" id="{864211DD-76FD-4472-BC8E-A8676193D17B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665423" y="5029818"/>
                  <a:ext cx="206280" cy="41688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8" name="잉크 7">
                <a:extLst>
                  <a:ext uri="{FF2B5EF4-FFF2-40B4-BE49-F238E27FC236}">
                    <a16:creationId xmlns:a16="http://schemas.microsoft.com/office/drawing/2014/main" id="{C02184BE-8195-5B32-28AF-12B1EDCCCD91}"/>
                  </a:ext>
                </a:extLst>
              </p14:cNvPr>
              <p14:cNvContentPartPr/>
              <p14:nvPr/>
            </p14:nvContentPartPr>
            <p14:xfrm>
              <a:off x="2846663" y="5543898"/>
              <a:ext cx="1737720" cy="53640"/>
            </p14:xfrm>
          </p:contentPart>
        </mc:Choice>
        <mc:Fallback xmlns="">
          <p:pic>
            <p:nvPicPr>
              <p:cNvPr id="8" name="잉크 7">
                <a:extLst>
                  <a:ext uri="{FF2B5EF4-FFF2-40B4-BE49-F238E27FC236}">
                    <a16:creationId xmlns:a16="http://schemas.microsoft.com/office/drawing/2014/main" id="{C02184BE-8195-5B32-28AF-12B1EDCCCD91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2838023" y="5534898"/>
                <a:ext cx="1755360" cy="71280"/>
              </a:xfrm>
              <a:prstGeom prst="rect">
                <a:avLst/>
              </a:prstGeom>
            </p:spPr>
          </p:pic>
        </mc:Fallback>
      </mc:AlternateContent>
      <p:sp>
        <p:nvSpPr>
          <p:cNvPr id="9" name="바닥글 개체 틀 8">
            <a:extLst>
              <a:ext uri="{FF2B5EF4-FFF2-40B4-BE49-F238E27FC236}">
                <a16:creationId xmlns:a16="http://schemas.microsoft.com/office/drawing/2014/main" id="{C191DCB6-9AA4-4D1B-8B84-55C5E0AAEE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14th APCTP-BLTP JINR Joint Workshop, July 2023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5066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416"/>
    </mc:Choice>
    <mc:Fallback xmlns="">
      <p:transition spd="slow" advTm="72416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"/>
          <p:cNvGrpSpPr/>
          <p:nvPr/>
        </p:nvGrpSpPr>
        <p:grpSpPr>
          <a:xfrm>
            <a:off x="862981" y="1357154"/>
            <a:ext cx="10567019" cy="4899356"/>
            <a:chOff x="862981" y="1357154"/>
            <a:chExt cx="10567019" cy="4784525"/>
          </a:xfrm>
        </p:grpSpPr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7E78B2D4-59C8-4DD3-9E93-9307D4196397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862981" y="1821679"/>
              <a:ext cx="5040000" cy="4320000"/>
            </a:xfrm>
            <a:prstGeom prst="rect">
              <a:avLst/>
            </a:prstGeom>
          </p:spPr>
        </p:pic>
        <p:pic>
          <p:nvPicPr>
            <p:cNvPr id="15" name="그림 14">
              <a:extLst>
                <a:ext uri="{FF2B5EF4-FFF2-40B4-BE49-F238E27FC236}">
                  <a16:creationId xmlns:a16="http://schemas.microsoft.com/office/drawing/2014/main" id="{EE0CB755-E03D-4485-91D4-3F3292053C21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390000" y="1821679"/>
              <a:ext cx="5040000" cy="4320000"/>
            </a:xfrm>
            <a:prstGeom prst="rect">
              <a:avLst/>
            </a:prstGeom>
          </p:spPr>
        </p:pic>
        <p:sp>
          <p:nvSpPr>
            <p:cNvPr id="16" name="직사각형 15">
              <a:extLst>
                <a:ext uri="{FF2B5EF4-FFF2-40B4-BE49-F238E27FC236}">
                  <a16:creationId xmlns:a16="http://schemas.microsoft.com/office/drawing/2014/main" id="{E17856AB-EAF9-412A-9D04-AEC4D756D6F0}"/>
                </a:ext>
              </a:extLst>
            </p:cNvPr>
            <p:cNvSpPr/>
            <p:nvPr/>
          </p:nvSpPr>
          <p:spPr>
            <a:xfrm>
              <a:off x="1795636" y="1357154"/>
              <a:ext cx="3600000" cy="396000"/>
            </a:xfrm>
            <a:prstGeom prst="rect">
              <a:avLst/>
            </a:prstGeom>
            <a:solidFill>
              <a:srgbClr val="373535">
                <a:lumMod val="20000"/>
                <a:lumOff val="80000"/>
              </a:srgbClr>
            </a:solidFill>
            <a:ln w="12700" cap="flat" cmpd="sng" algn="ctr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51435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0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맑은 고딕" panose="020B0503020000020004" pitchFamily="50" charset="-127"/>
                  <a:cs typeface="Arial" panose="020B0604020202020204" pitchFamily="34" charset="0"/>
                </a:rPr>
                <a:t>Binding Energy &amp; BE/A</a:t>
              </a:r>
            </a:p>
          </p:txBody>
        </p:sp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B90E0C65-9B78-408E-B0AF-EB9BB2B9F2A6}"/>
                </a:ext>
              </a:extLst>
            </p:cNvPr>
            <p:cNvSpPr/>
            <p:nvPr/>
          </p:nvSpPr>
          <p:spPr>
            <a:xfrm>
              <a:off x="7375818" y="1357154"/>
              <a:ext cx="3600000" cy="396000"/>
            </a:xfrm>
            <a:prstGeom prst="rect">
              <a:avLst/>
            </a:prstGeom>
            <a:solidFill>
              <a:srgbClr val="373535">
                <a:lumMod val="20000"/>
                <a:lumOff val="80000"/>
              </a:srgbClr>
            </a:solidFill>
            <a:ln w="12700" cap="flat" cmpd="sng" algn="ctr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51435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0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맑은 고딕" panose="020B0503020000020004" pitchFamily="50" charset="-127"/>
                  <a:cs typeface="Arial" panose="020B0604020202020204" pitchFamily="34" charset="0"/>
                </a:rPr>
                <a:t>Nuclear Radii &amp; Deformation</a:t>
              </a:r>
            </a:p>
          </p:txBody>
        </p: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E77FE2A0-D6D3-6954-1F37-3E265C91A1D2}"/>
              </a:ext>
            </a:extLst>
          </p:cNvPr>
          <p:cNvGrpSpPr/>
          <p:nvPr/>
        </p:nvGrpSpPr>
        <p:grpSpPr>
          <a:xfrm>
            <a:off x="862981" y="340750"/>
            <a:ext cx="10567019" cy="866685"/>
            <a:chOff x="461531" y="50623"/>
            <a:chExt cx="13966563" cy="1155584"/>
          </a:xfrm>
        </p:grpSpPr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id="{3A312106-C64B-049E-23AD-852E8DE18699}"/>
                </a:ext>
              </a:extLst>
            </p:cNvPr>
            <p:cNvSpPr/>
            <p:nvPr/>
          </p:nvSpPr>
          <p:spPr>
            <a:xfrm>
              <a:off x="461531" y="1022726"/>
              <a:ext cx="13966563" cy="183481"/>
            </a:xfrm>
            <a:prstGeom prst="rect">
              <a:avLst/>
            </a:prstGeom>
            <a:solidFill>
              <a:srgbClr val="2845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3B498BEF-40E7-AE48-AF7D-4391B9C60BC1}"/>
                </a:ext>
              </a:extLst>
            </p:cNvPr>
            <p:cNvSpPr txBox="1"/>
            <p:nvPr/>
          </p:nvSpPr>
          <p:spPr>
            <a:xfrm>
              <a:off x="538424" y="50623"/>
              <a:ext cx="11809338" cy="10259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4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omic Sans MS" panose="030F0702030302020204" pitchFamily="66" charset="0"/>
                  <a:ea typeface="微软雅黑"/>
                  <a:cs typeface="Arial" panose="020B0604020202020204" pitchFamily="34" charset="0"/>
                </a:rPr>
                <a:t>Calculation results: </a:t>
              </a:r>
              <a:r>
                <a:rPr kumimoji="0" lang="en-US" altLang="zh-CN" sz="44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omic Sans MS" panose="030F0702030302020204" pitchFamily="66" charset="0"/>
                  <a:ea typeface="微软雅黑"/>
                  <a:cs typeface="Arial" panose="020B0604020202020204" pitchFamily="34" charset="0"/>
                </a:rPr>
                <a:t>Pb</a:t>
              </a:r>
              <a:r>
                <a:rPr kumimoji="0" lang="en-US" altLang="zh-CN" sz="4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omic Sans MS" panose="030F0702030302020204" pitchFamily="66" charset="0"/>
                  <a:ea typeface="微软雅黑"/>
                  <a:cs typeface="Arial" panose="020B0604020202020204" pitchFamily="34" charset="0"/>
                </a:rPr>
                <a:t> (Z = 82)</a:t>
              </a:r>
              <a:endParaRPr kumimoji="0" lang="zh-CN" altLang="zh-CN" sz="4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ic Sans MS" panose="030F0702030302020204" pitchFamily="66" charset="0"/>
                <a:ea typeface="微软雅黑"/>
                <a:cs typeface="Arial" panose="020B0604020202020204" pitchFamily="34" charset="0"/>
              </a:endParaRPr>
            </a:p>
          </p:txBody>
        </p:sp>
      </p:grp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360C0F0E-6FFD-4D82-A7B5-66B4FA4C33A0}"/>
              </a:ext>
            </a:extLst>
          </p:cNvPr>
          <p:cNvSpPr/>
          <p:nvPr/>
        </p:nvSpPr>
        <p:spPr>
          <a:xfrm>
            <a:off x="7567546" y="2004244"/>
            <a:ext cx="472440" cy="3772465"/>
          </a:xfrm>
          <a:prstGeom prst="rect">
            <a:avLst/>
          </a:prstGeom>
          <a:solidFill>
            <a:schemeClr val="accent4">
              <a:lumMod val="20000"/>
              <a:lumOff val="80000"/>
              <a:alpha val="50000"/>
            </a:schemeClr>
          </a:solidFill>
          <a:ln w="15875" cmpd="dbl">
            <a:solidFill>
              <a:srgbClr val="FFC000"/>
            </a:solidFill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472440"/>
                      <a:gd name="connsiteY0" fmla="*/ 0 h 3055620"/>
                      <a:gd name="connsiteX1" fmla="*/ 472440 w 472440"/>
                      <a:gd name="connsiteY1" fmla="*/ 0 h 3055620"/>
                      <a:gd name="connsiteX2" fmla="*/ 472440 w 472440"/>
                      <a:gd name="connsiteY2" fmla="*/ 611124 h 3055620"/>
                      <a:gd name="connsiteX3" fmla="*/ 472440 w 472440"/>
                      <a:gd name="connsiteY3" fmla="*/ 1283360 h 3055620"/>
                      <a:gd name="connsiteX4" fmla="*/ 472440 w 472440"/>
                      <a:gd name="connsiteY4" fmla="*/ 1894484 h 3055620"/>
                      <a:gd name="connsiteX5" fmla="*/ 472440 w 472440"/>
                      <a:gd name="connsiteY5" fmla="*/ 2413940 h 3055620"/>
                      <a:gd name="connsiteX6" fmla="*/ 472440 w 472440"/>
                      <a:gd name="connsiteY6" fmla="*/ 3055620 h 3055620"/>
                      <a:gd name="connsiteX7" fmla="*/ 0 w 472440"/>
                      <a:gd name="connsiteY7" fmla="*/ 3055620 h 3055620"/>
                      <a:gd name="connsiteX8" fmla="*/ 0 w 472440"/>
                      <a:gd name="connsiteY8" fmla="*/ 2383384 h 3055620"/>
                      <a:gd name="connsiteX9" fmla="*/ 0 w 472440"/>
                      <a:gd name="connsiteY9" fmla="*/ 1741703 h 3055620"/>
                      <a:gd name="connsiteX10" fmla="*/ 0 w 472440"/>
                      <a:gd name="connsiteY10" fmla="*/ 1130579 h 3055620"/>
                      <a:gd name="connsiteX11" fmla="*/ 0 w 472440"/>
                      <a:gd name="connsiteY11" fmla="*/ 0 h 305562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472440" h="3055620" fill="none" extrusionOk="0">
                        <a:moveTo>
                          <a:pt x="0" y="0"/>
                        </a:moveTo>
                        <a:cubicBezTo>
                          <a:pt x="159699" y="6969"/>
                          <a:pt x="332371" y="-19583"/>
                          <a:pt x="472440" y="0"/>
                        </a:cubicBezTo>
                        <a:cubicBezTo>
                          <a:pt x="453696" y="268520"/>
                          <a:pt x="447007" y="407376"/>
                          <a:pt x="472440" y="611124"/>
                        </a:cubicBezTo>
                        <a:cubicBezTo>
                          <a:pt x="497873" y="814872"/>
                          <a:pt x="450529" y="950910"/>
                          <a:pt x="472440" y="1283360"/>
                        </a:cubicBezTo>
                        <a:cubicBezTo>
                          <a:pt x="494351" y="1615810"/>
                          <a:pt x="499340" y="1613940"/>
                          <a:pt x="472440" y="1894484"/>
                        </a:cubicBezTo>
                        <a:cubicBezTo>
                          <a:pt x="445540" y="2175028"/>
                          <a:pt x="485021" y="2214443"/>
                          <a:pt x="472440" y="2413940"/>
                        </a:cubicBezTo>
                        <a:cubicBezTo>
                          <a:pt x="459859" y="2613437"/>
                          <a:pt x="464693" y="2792319"/>
                          <a:pt x="472440" y="3055620"/>
                        </a:cubicBezTo>
                        <a:cubicBezTo>
                          <a:pt x="240979" y="3075994"/>
                          <a:pt x="225261" y="3058954"/>
                          <a:pt x="0" y="3055620"/>
                        </a:cubicBezTo>
                        <a:cubicBezTo>
                          <a:pt x="-22432" y="2722069"/>
                          <a:pt x="26183" y="2558294"/>
                          <a:pt x="0" y="2383384"/>
                        </a:cubicBezTo>
                        <a:cubicBezTo>
                          <a:pt x="-26183" y="2208474"/>
                          <a:pt x="28645" y="1997381"/>
                          <a:pt x="0" y="1741703"/>
                        </a:cubicBezTo>
                        <a:cubicBezTo>
                          <a:pt x="-28645" y="1486025"/>
                          <a:pt x="-23944" y="1368785"/>
                          <a:pt x="0" y="1130579"/>
                        </a:cubicBezTo>
                        <a:cubicBezTo>
                          <a:pt x="23944" y="892373"/>
                          <a:pt x="-21006" y="550590"/>
                          <a:pt x="0" y="0"/>
                        </a:cubicBezTo>
                        <a:close/>
                      </a:path>
                      <a:path w="472440" h="3055620" stroke="0" extrusionOk="0">
                        <a:moveTo>
                          <a:pt x="0" y="0"/>
                        </a:moveTo>
                        <a:cubicBezTo>
                          <a:pt x="167534" y="13877"/>
                          <a:pt x="274838" y="20573"/>
                          <a:pt x="472440" y="0"/>
                        </a:cubicBezTo>
                        <a:cubicBezTo>
                          <a:pt x="472416" y="221022"/>
                          <a:pt x="461061" y="307552"/>
                          <a:pt x="472440" y="519455"/>
                        </a:cubicBezTo>
                        <a:cubicBezTo>
                          <a:pt x="483819" y="731359"/>
                          <a:pt x="452388" y="926070"/>
                          <a:pt x="472440" y="1191692"/>
                        </a:cubicBezTo>
                        <a:cubicBezTo>
                          <a:pt x="492492" y="1457314"/>
                          <a:pt x="497017" y="1534630"/>
                          <a:pt x="472440" y="1802816"/>
                        </a:cubicBezTo>
                        <a:cubicBezTo>
                          <a:pt x="447863" y="2071002"/>
                          <a:pt x="451067" y="2079711"/>
                          <a:pt x="472440" y="2352827"/>
                        </a:cubicBezTo>
                        <a:cubicBezTo>
                          <a:pt x="493813" y="2625943"/>
                          <a:pt x="491030" y="2910940"/>
                          <a:pt x="472440" y="3055620"/>
                        </a:cubicBezTo>
                        <a:cubicBezTo>
                          <a:pt x="270993" y="3060209"/>
                          <a:pt x="233768" y="3047299"/>
                          <a:pt x="0" y="3055620"/>
                        </a:cubicBezTo>
                        <a:cubicBezTo>
                          <a:pt x="-29387" y="2827247"/>
                          <a:pt x="-20425" y="2630004"/>
                          <a:pt x="0" y="2383384"/>
                        </a:cubicBezTo>
                        <a:cubicBezTo>
                          <a:pt x="20425" y="2136764"/>
                          <a:pt x="-26629" y="1973656"/>
                          <a:pt x="0" y="1711147"/>
                        </a:cubicBezTo>
                        <a:cubicBezTo>
                          <a:pt x="26629" y="1448638"/>
                          <a:pt x="-21546" y="1420204"/>
                          <a:pt x="0" y="1130579"/>
                        </a:cubicBezTo>
                        <a:cubicBezTo>
                          <a:pt x="21546" y="840954"/>
                          <a:pt x="24194" y="768543"/>
                          <a:pt x="0" y="550012"/>
                        </a:cubicBezTo>
                        <a:cubicBezTo>
                          <a:pt x="-24194" y="331481"/>
                          <a:pt x="5831" y="185591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033C9882-2881-407C-81A0-02B02E4213F0}"/>
              </a:ext>
            </a:extLst>
          </p:cNvPr>
          <p:cNvSpPr/>
          <p:nvPr/>
        </p:nvSpPr>
        <p:spPr>
          <a:xfrm>
            <a:off x="8687685" y="2004244"/>
            <a:ext cx="1168347" cy="3772465"/>
          </a:xfrm>
          <a:prstGeom prst="rect">
            <a:avLst/>
          </a:prstGeom>
          <a:solidFill>
            <a:schemeClr val="accent4">
              <a:lumMod val="20000"/>
              <a:lumOff val="80000"/>
              <a:alpha val="50000"/>
            </a:schemeClr>
          </a:solidFill>
          <a:ln w="15875" cmpd="dbl">
            <a:solidFill>
              <a:srgbClr val="FFC000"/>
            </a:solidFill>
            <a:extLst>
              <a:ext uri="{C807C97D-BFC1-408E-A445-0C87EB9F89A2}">
                <ask:lineSketchStyleProps xmlns:ask="http://schemas.microsoft.com/office/drawing/2018/sketchyshapes" sd="3559321221">
                  <a:custGeom>
                    <a:avLst/>
                    <a:gdLst>
                      <a:gd name="connsiteX0" fmla="*/ 0 w 628650"/>
                      <a:gd name="connsiteY0" fmla="*/ 0 h 3055620"/>
                      <a:gd name="connsiteX1" fmla="*/ 628650 w 628650"/>
                      <a:gd name="connsiteY1" fmla="*/ 0 h 3055620"/>
                      <a:gd name="connsiteX2" fmla="*/ 628650 w 628650"/>
                      <a:gd name="connsiteY2" fmla="*/ 641680 h 3055620"/>
                      <a:gd name="connsiteX3" fmla="*/ 628650 w 628650"/>
                      <a:gd name="connsiteY3" fmla="*/ 1161136 h 3055620"/>
                      <a:gd name="connsiteX4" fmla="*/ 628650 w 628650"/>
                      <a:gd name="connsiteY4" fmla="*/ 1833372 h 3055620"/>
                      <a:gd name="connsiteX5" fmla="*/ 628650 w 628650"/>
                      <a:gd name="connsiteY5" fmla="*/ 2413940 h 3055620"/>
                      <a:gd name="connsiteX6" fmla="*/ 628650 w 628650"/>
                      <a:gd name="connsiteY6" fmla="*/ 3055620 h 3055620"/>
                      <a:gd name="connsiteX7" fmla="*/ 0 w 628650"/>
                      <a:gd name="connsiteY7" fmla="*/ 3055620 h 3055620"/>
                      <a:gd name="connsiteX8" fmla="*/ 0 w 628650"/>
                      <a:gd name="connsiteY8" fmla="*/ 2444496 h 3055620"/>
                      <a:gd name="connsiteX9" fmla="*/ 0 w 628650"/>
                      <a:gd name="connsiteY9" fmla="*/ 1833372 h 3055620"/>
                      <a:gd name="connsiteX10" fmla="*/ 0 w 628650"/>
                      <a:gd name="connsiteY10" fmla="*/ 1283360 h 3055620"/>
                      <a:gd name="connsiteX11" fmla="*/ 0 w 628650"/>
                      <a:gd name="connsiteY11" fmla="*/ 611124 h 3055620"/>
                      <a:gd name="connsiteX12" fmla="*/ 0 w 628650"/>
                      <a:gd name="connsiteY12" fmla="*/ 0 h 305562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628650" h="3055620" fill="none" extrusionOk="0">
                        <a:moveTo>
                          <a:pt x="0" y="0"/>
                        </a:moveTo>
                        <a:cubicBezTo>
                          <a:pt x="244440" y="-21621"/>
                          <a:pt x="474184" y="19222"/>
                          <a:pt x="628650" y="0"/>
                        </a:cubicBezTo>
                        <a:cubicBezTo>
                          <a:pt x="648954" y="282732"/>
                          <a:pt x="629931" y="501739"/>
                          <a:pt x="628650" y="641680"/>
                        </a:cubicBezTo>
                        <a:cubicBezTo>
                          <a:pt x="627369" y="781621"/>
                          <a:pt x="620606" y="974888"/>
                          <a:pt x="628650" y="1161136"/>
                        </a:cubicBezTo>
                        <a:cubicBezTo>
                          <a:pt x="636694" y="1347384"/>
                          <a:pt x="660555" y="1687156"/>
                          <a:pt x="628650" y="1833372"/>
                        </a:cubicBezTo>
                        <a:cubicBezTo>
                          <a:pt x="596745" y="1979588"/>
                          <a:pt x="640361" y="2140410"/>
                          <a:pt x="628650" y="2413940"/>
                        </a:cubicBezTo>
                        <a:cubicBezTo>
                          <a:pt x="616939" y="2687470"/>
                          <a:pt x="632656" y="2895335"/>
                          <a:pt x="628650" y="3055620"/>
                        </a:cubicBezTo>
                        <a:cubicBezTo>
                          <a:pt x="456987" y="3036231"/>
                          <a:pt x="236558" y="3052162"/>
                          <a:pt x="0" y="3055620"/>
                        </a:cubicBezTo>
                        <a:cubicBezTo>
                          <a:pt x="15877" y="2823745"/>
                          <a:pt x="-21670" y="2618416"/>
                          <a:pt x="0" y="2444496"/>
                        </a:cubicBezTo>
                        <a:cubicBezTo>
                          <a:pt x="21670" y="2270576"/>
                          <a:pt x="24536" y="2100784"/>
                          <a:pt x="0" y="1833372"/>
                        </a:cubicBezTo>
                        <a:cubicBezTo>
                          <a:pt x="-24536" y="1565960"/>
                          <a:pt x="-16421" y="1404358"/>
                          <a:pt x="0" y="1283360"/>
                        </a:cubicBezTo>
                        <a:cubicBezTo>
                          <a:pt x="16421" y="1162362"/>
                          <a:pt x="20417" y="809193"/>
                          <a:pt x="0" y="611124"/>
                        </a:cubicBezTo>
                        <a:cubicBezTo>
                          <a:pt x="-20417" y="413055"/>
                          <a:pt x="-21449" y="265274"/>
                          <a:pt x="0" y="0"/>
                        </a:cubicBezTo>
                        <a:close/>
                      </a:path>
                      <a:path w="628650" h="3055620" stroke="0" extrusionOk="0">
                        <a:moveTo>
                          <a:pt x="0" y="0"/>
                        </a:moveTo>
                        <a:cubicBezTo>
                          <a:pt x="258346" y="-1081"/>
                          <a:pt x="348122" y="-9295"/>
                          <a:pt x="628650" y="0"/>
                        </a:cubicBezTo>
                        <a:cubicBezTo>
                          <a:pt x="648190" y="143008"/>
                          <a:pt x="646019" y="369950"/>
                          <a:pt x="628650" y="641680"/>
                        </a:cubicBezTo>
                        <a:cubicBezTo>
                          <a:pt x="611281" y="913410"/>
                          <a:pt x="608306" y="1081330"/>
                          <a:pt x="628650" y="1283360"/>
                        </a:cubicBezTo>
                        <a:cubicBezTo>
                          <a:pt x="648994" y="1485390"/>
                          <a:pt x="653067" y="1624917"/>
                          <a:pt x="628650" y="1802816"/>
                        </a:cubicBezTo>
                        <a:cubicBezTo>
                          <a:pt x="604233" y="1980715"/>
                          <a:pt x="646218" y="2113950"/>
                          <a:pt x="628650" y="2383384"/>
                        </a:cubicBezTo>
                        <a:cubicBezTo>
                          <a:pt x="611082" y="2652818"/>
                          <a:pt x="601840" y="2833279"/>
                          <a:pt x="628650" y="3055620"/>
                        </a:cubicBezTo>
                        <a:cubicBezTo>
                          <a:pt x="417177" y="3057732"/>
                          <a:pt x="221119" y="3062888"/>
                          <a:pt x="0" y="3055620"/>
                        </a:cubicBezTo>
                        <a:cubicBezTo>
                          <a:pt x="-22559" y="2906834"/>
                          <a:pt x="29388" y="2603912"/>
                          <a:pt x="0" y="2444496"/>
                        </a:cubicBezTo>
                        <a:cubicBezTo>
                          <a:pt x="-29388" y="2285080"/>
                          <a:pt x="-22885" y="1908098"/>
                          <a:pt x="0" y="1772260"/>
                        </a:cubicBezTo>
                        <a:cubicBezTo>
                          <a:pt x="22885" y="1636422"/>
                          <a:pt x="-25310" y="1317184"/>
                          <a:pt x="0" y="1161136"/>
                        </a:cubicBezTo>
                        <a:cubicBezTo>
                          <a:pt x="25310" y="1005088"/>
                          <a:pt x="-2279" y="391550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A67EE7FB-DE02-47F8-A24F-CAC9E99D36B8}"/>
              </a:ext>
            </a:extLst>
          </p:cNvPr>
          <p:cNvSpPr/>
          <p:nvPr/>
        </p:nvSpPr>
        <p:spPr>
          <a:xfrm>
            <a:off x="10364086" y="2004244"/>
            <a:ext cx="701040" cy="3772465"/>
          </a:xfrm>
          <a:prstGeom prst="rect">
            <a:avLst/>
          </a:prstGeom>
          <a:solidFill>
            <a:schemeClr val="accent4">
              <a:lumMod val="20000"/>
              <a:lumOff val="80000"/>
              <a:alpha val="50000"/>
            </a:schemeClr>
          </a:solidFill>
          <a:ln w="15875" cmpd="dbl">
            <a:solidFill>
              <a:srgbClr val="FFC000"/>
            </a:solidFill>
            <a:extLst>
              <a:ext uri="{C807C97D-BFC1-408E-A445-0C87EB9F89A2}">
                <ask:lineSketchStyleProps xmlns:ask="http://schemas.microsoft.com/office/drawing/2018/sketchyshapes" sd="3559321221">
                  <a:custGeom>
                    <a:avLst/>
                    <a:gdLst>
                      <a:gd name="connsiteX0" fmla="*/ 0 w 628650"/>
                      <a:gd name="connsiteY0" fmla="*/ 0 h 3055620"/>
                      <a:gd name="connsiteX1" fmla="*/ 628650 w 628650"/>
                      <a:gd name="connsiteY1" fmla="*/ 0 h 3055620"/>
                      <a:gd name="connsiteX2" fmla="*/ 628650 w 628650"/>
                      <a:gd name="connsiteY2" fmla="*/ 641680 h 3055620"/>
                      <a:gd name="connsiteX3" fmla="*/ 628650 w 628650"/>
                      <a:gd name="connsiteY3" fmla="*/ 1161136 h 3055620"/>
                      <a:gd name="connsiteX4" fmla="*/ 628650 w 628650"/>
                      <a:gd name="connsiteY4" fmla="*/ 1833372 h 3055620"/>
                      <a:gd name="connsiteX5" fmla="*/ 628650 w 628650"/>
                      <a:gd name="connsiteY5" fmla="*/ 2413940 h 3055620"/>
                      <a:gd name="connsiteX6" fmla="*/ 628650 w 628650"/>
                      <a:gd name="connsiteY6" fmla="*/ 3055620 h 3055620"/>
                      <a:gd name="connsiteX7" fmla="*/ 0 w 628650"/>
                      <a:gd name="connsiteY7" fmla="*/ 3055620 h 3055620"/>
                      <a:gd name="connsiteX8" fmla="*/ 0 w 628650"/>
                      <a:gd name="connsiteY8" fmla="*/ 2444496 h 3055620"/>
                      <a:gd name="connsiteX9" fmla="*/ 0 w 628650"/>
                      <a:gd name="connsiteY9" fmla="*/ 1833372 h 3055620"/>
                      <a:gd name="connsiteX10" fmla="*/ 0 w 628650"/>
                      <a:gd name="connsiteY10" fmla="*/ 1283360 h 3055620"/>
                      <a:gd name="connsiteX11" fmla="*/ 0 w 628650"/>
                      <a:gd name="connsiteY11" fmla="*/ 611124 h 3055620"/>
                      <a:gd name="connsiteX12" fmla="*/ 0 w 628650"/>
                      <a:gd name="connsiteY12" fmla="*/ 0 h 305562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628650" h="3055620" fill="none" extrusionOk="0">
                        <a:moveTo>
                          <a:pt x="0" y="0"/>
                        </a:moveTo>
                        <a:cubicBezTo>
                          <a:pt x="244440" y="-21621"/>
                          <a:pt x="474184" y="19222"/>
                          <a:pt x="628650" y="0"/>
                        </a:cubicBezTo>
                        <a:cubicBezTo>
                          <a:pt x="648954" y="282732"/>
                          <a:pt x="629931" y="501739"/>
                          <a:pt x="628650" y="641680"/>
                        </a:cubicBezTo>
                        <a:cubicBezTo>
                          <a:pt x="627369" y="781621"/>
                          <a:pt x="620606" y="974888"/>
                          <a:pt x="628650" y="1161136"/>
                        </a:cubicBezTo>
                        <a:cubicBezTo>
                          <a:pt x="636694" y="1347384"/>
                          <a:pt x="660555" y="1687156"/>
                          <a:pt x="628650" y="1833372"/>
                        </a:cubicBezTo>
                        <a:cubicBezTo>
                          <a:pt x="596745" y="1979588"/>
                          <a:pt x="640361" y="2140410"/>
                          <a:pt x="628650" y="2413940"/>
                        </a:cubicBezTo>
                        <a:cubicBezTo>
                          <a:pt x="616939" y="2687470"/>
                          <a:pt x="632656" y="2895335"/>
                          <a:pt x="628650" y="3055620"/>
                        </a:cubicBezTo>
                        <a:cubicBezTo>
                          <a:pt x="456987" y="3036231"/>
                          <a:pt x="236558" y="3052162"/>
                          <a:pt x="0" y="3055620"/>
                        </a:cubicBezTo>
                        <a:cubicBezTo>
                          <a:pt x="15877" y="2823745"/>
                          <a:pt x="-21670" y="2618416"/>
                          <a:pt x="0" y="2444496"/>
                        </a:cubicBezTo>
                        <a:cubicBezTo>
                          <a:pt x="21670" y="2270576"/>
                          <a:pt x="24536" y="2100784"/>
                          <a:pt x="0" y="1833372"/>
                        </a:cubicBezTo>
                        <a:cubicBezTo>
                          <a:pt x="-24536" y="1565960"/>
                          <a:pt x="-16421" y="1404358"/>
                          <a:pt x="0" y="1283360"/>
                        </a:cubicBezTo>
                        <a:cubicBezTo>
                          <a:pt x="16421" y="1162362"/>
                          <a:pt x="20417" y="809193"/>
                          <a:pt x="0" y="611124"/>
                        </a:cubicBezTo>
                        <a:cubicBezTo>
                          <a:pt x="-20417" y="413055"/>
                          <a:pt x="-21449" y="265274"/>
                          <a:pt x="0" y="0"/>
                        </a:cubicBezTo>
                        <a:close/>
                      </a:path>
                      <a:path w="628650" h="3055620" stroke="0" extrusionOk="0">
                        <a:moveTo>
                          <a:pt x="0" y="0"/>
                        </a:moveTo>
                        <a:cubicBezTo>
                          <a:pt x="258346" y="-1081"/>
                          <a:pt x="348122" y="-9295"/>
                          <a:pt x="628650" y="0"/>
                        </a:cubicBezTo>
                        <a:cubicBezTo>
                          <a:pt x="648190" y="143008"/>
                          <a:pt x="646019" y="369950"/>
                          <a:pt x="628650" y="641680"/>
                        </a:cubicBezTo>
                        <a:cubicBezTo>
                          <a:pt x="611281" y="913410"/>
                          <a:pt x="608306" y="1081330"/>
                          <a:pt x="628650" y="1283360"/>
                        </a:cubicBezTo>
                        <a:cubicBezTo>
                          <a:pt x="648994" y="1485390"/>
                          <a:pt x="653067" y="1624917"/>
                          <a:pt x="628650" y="1802816"/>
                        </a:cubicBezTo>
                        <a:cubicBezTo>
                          <a:pt x="604233" y="1980715"/>
                          <a:pt x="646218" y="2113950"/>
                          <a:pt x="628650" y="2383384"/>
                        </a:cubicBezTo>
                        <a:cubicBezTo>
                          <a:pt x="611082" y="2652818"/>
                          <a:pt x="601840" y="2833279"/>
                          <a:pt x="628650" y="3055620"/>
                        </a:cubicBezTo>
                        <a:cubicBezTo>
                          <a:pt x="417177" y="3057732"/>
                          <a:pt x="221119" y="3062888"/>
                          <a:pt x="0" y="3055620"/>
                        </a:cubicBezTo>
                        <a:cubicBezTo>
                          <a:pt x="-22559" y="2906834"/>
                          <a:pt x="29388" y="2603912"/>
                          <a:pt x="0" y="2444496"/>
                        </a:cubicBezTo>
                        <a:cubicBezTo>
                          <a:pt x="-29388" y="2285080"/>
                          <a:pt x="-22885" y="1908098"/>
                          <a:pt x="0" y="1772260"/>
                        </a:cubicBezTo>
                        <a:cubicBezTo>
                          <a:pt x="22885" y="1636422"/>
                          <a:pt x="-25310" y="1317184"/>
                          <a:pt x="0" y="1161136"/>
                        </a:cubicBezTo>
                        <a:cubicBezTo>
                          <a:pt x="25310" y="1005088"/>
                          <a:pt x="-2279" y="391550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9215932" y="6380487"/>
            <a:ext cx="221406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Courtesy of </a:t>
            </a:r>
            <a:r>
              <a:rPr kumimoji="0" lang="en-US" altLang="ko-KR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Seonghyun</a:t>
            </a:r>
            <a:r>
              <a:rPr kumimoji="0" lang="en-US" altLang="ko-KR" sz="12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 Kim</a:t>
            </a:r>
            <a:endParaRPr kumimoji="0" lang="ko-KR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" name="TextBox 4"/>
          <p:cNvSpPr txBox="1"/>
          <p:nvPr/>
        </p:nvSpPr>
        <p:spPr>
          <a:xfrm rot="10800000">
            <a:off x="853455" y="1870775"/>
            <a:ext cx="304107" cy="1929699"/>
          </a:xfrm>
          <a:prstGeom prst="rect">
            <a:avLst/>
          </a:prstGeom>
          <a:solidFill>
            <a:schemeClr val="bg1"/>
          </a:solidFill>
        </p:spPr>
        <p:txBody>
          <a:bodyPr vert="eaVert" wrap="square" rtlCol="0" anchor="ctr" anchorCtr="0">
            <a:no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Binding Energy [MeV]</a:t>
            </a:r>
            <a:endParaRPr kumimoji="0" lang="ko-KR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3A233EFD-20FD-E19C-0E29-B5C02E535E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14th APCTP-BLTP JINR Joint Workshop, July 2023</a:t>
            </a:r>
            <a:endParaRPr lang="ko-KR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78896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158"/>
    </mc:Choice>
    <mc:Fallback xmlns="">
      <p:transition spd="slow" advTm="841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106C0C1A-C44B-4C22-B9C5-2E48E31C524C}"/>
              </a:ext>
            </a:extLst>
          </p:cNvPr>
          <p:cNvPicPr preferRelativeResize="0"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862981" y="1699656"/>
            <a:ext cx="3600000" cy="3744000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D397E693-EA12-4776-A867-06B32BFF2B06}"/>
              </a:ext>
            </a:extLst>
          </p:cNvPr>
          <p:cNvPicPr preferRelativeResize="0"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4305602" y="1699656"/>
            <a:ext cx="3600000" cy="3744000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54A4BA54-73A9-4D67-AE8A-D2086925FF54}"/>
              </a:ext>
            </a:extLst>
          </p:cNvPr>
          <p:cNvPicPr preferRelativeResize="0">
            <a:picLocks/>
          </p:cNvPicPr>
          <p:nvPr/>
        </p:nvPicPr>
        <p:blipFill>
          <a:blip r:embed="rId5"/>
          <a:stretch>
            <a:fillRect/>
          </a:stretch>
        </p:blipFill>
        <p:spPr>
          <a:xfrm>
            <a:off x="7828876" y="1699656"/>
            <a:ext cx="3600000" cy="3744000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18DD0776-D704-4728-BA53-8653CCAEF170}"/>
              </a:ext>
            </a:extLst>
          </p:cNvPr>
          <p:cNvSpPr/>
          <p:nvPr/>
        </p:nvSpPr>
        <p:spPr>
          <a:xfrm>
            <a:off x="1508888" y="1199413"/>
            <a:ext cx="1560212" cy="39391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Pb</a:t>
            </a:r>
            <a:endParaRPr kumimoji="0" lang="en-US" altLang="ko-KR" sz="2400" b="0" i="0" u="none" strike="noStrike" kern="1200" cap="none" spc="0" normalizeH="0" baseline="-2500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6ABED774-D523-4018-82BF-386717E05449}"/>
              </a:ext>
            </a:extLst>
          </p:cNvPr>
          <p:cNvSpPr/>
          <p:nvPr/>
        </p:nvSpPr>
        <p:spPr>
          <a:xfrm>
            <a:off x="5315894" y="1199412"/>
            <a:ext cx="1560212" cy="39391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Po</a:t>
            </a:r>
            <a:endParaRPr kumimoji="0" lang="en-US" altLang="ko-KR" sz="2400" b="0" i="0" u="none" strike="noStrike" kern="1200" cap="none" spc="0" normalizeH="0" baseline="-2500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26DE9772-335A-4AC4-99DA-1CFDA71CD0F3}"/>
              </a:ext>
            </a:extLst>
          </p:cNvPr>
          <p:cNvSpPr/>
          <p:nvPr/>
        </p:nvSpPr>
        <p:spPr>
          <a:xfrm>
            <a:off x="9122900" y="1199411"/>
            <a:ext cx="1560212" cy="39391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Ra</a:t>
            </a:r>
            <a:endParaRPr kumimoji="0" lang="en-US" altLang="ko-KR" sz="2400" b="0" i="0" u="none" strike="noStrike" kern="1200" cap="none" spc="0" normalizeH="0" baseline="-2500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8B0B8FA5-5CF0-4AC5-B416-2DF1C52B7DDB}"/>
                  </a:ext>
                </a:extLst>
              </p:cNvPr>
              <p:cNvSpPr txBox="1"/>
              <p:nvPr/>
            </p:nvSpPr>
            <p:spPr>
              <a:xfrm>
                <a:off x="862981" y="5492699"/>
                <a:ext cx="10565895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457200" marR="0" lvl="0" indent="-45720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Wingdings" panose="05000000000000000000" pitchFamily="2" charset="2"/>
                  <a:buChar char="Ø"/>
                  <a:tabLst/>
                  <a:defRPr/>
                </a:pPr>
                <a:r>
                  <a:rPr kumimoji="0" lang="en-US" altLang="ko-KR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맑은 고딕" panose="020B0503020000020004" pitchFamily="50" charset="-127"/>
                    <a:cs typeface="Arial" panose="020B0604020202020204" pitchFamily="34" charset="0"/>
                  </a:rPr>
                  <a:t>S</a:t>
                </a:r>
                <a:r>
                  <a:rPr kumimoji="0" lang="en-US" altLang="ko-KR" sz="2000" b="0" i="0" u="none" strike="noStrike" kern="1200" cap="none" spc="0" normalizeH="0" baseline="-2500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맑은 고딕" panose="020B0503020000020004" pitchFamily="50" charset="-127"/>
                    <a:cs typeface="Arial" panose="020B0604020202020204" pitchFamily="34" charset="0"/>
                  </a:rPr>
                  <a:t>2n</a:t>
                </a:r>
                <a:r>
                  <a:rPr kumimoji="0" lang="en-US" altLang="ko-KR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맑은 고딕" panose="020B0503020000020004" pitchFamily="50" charset="-127"/>
                    <a:cs typeface="Arial" panose="020B0604020202020204" pitchFamily="34" charset="0"/>
                  </a:rPr>
                  <a:t> and </a:t>
                </a:r>
                <a14:m>
                  <m:oMath xmlns:m="http://schemas.openxmlformats.org/officeDocument/2006/math">
                    <m:r>
                      <a:rPr kumimoji="0" lang="en-US" altLang="ko-KR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𝜆</m:t>
                    </m:r>
                  </m:oMath>
                </a14:m>
                <a:r>
                  <a:rPr kumimoji="0" lang="en-US" altLang="ko-KR" sz="2000" b="0" i="0" u="none" strike="noStrike" kern="1200" cap="none" spc="0" normalizeH="0" baseline="-2500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맑은 고딕" panose="020B0503020000020004" pitchFamily="50" charset="-127"/>
                    <a:cs typeface="Arial" panose="020B0604020202020204" pitchFamily="34" charset="0"/>
                  </a:rPr>
                  <a:t>n</a:t>
                </a:r>
                <a:r>
                  <a:rPr kumimoji="0" lang="en-US" altLang="ko-KR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맑은 고딕" panose="020B0503020000020004" pitchFamily="50" charset="-127"/>
                    <a:cs typeface="Arial" panose="020B0604020202020204" pitchFamily="34" charset="0"/>
                  </a:rPr>
                  <a:t> have a strong relationship with quadrupole deformation.</a:t>
                </a:r>
              </a:p>
              <a:p>
                <a:pPr marL="457200" marR="0" lvl="0" indent="-45720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Wingdings" panose="05000000000000000000" pitchFamily="2" charset="2"/>
                  <a:buChar char="Ø"/>
                  <a:tabLst/>
                  <a:defRPr/>
                </a:pPr>
                <a:r>
                  <a:rPr kumimoji="0" lang="en-US" altLang="ko-KR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맑은 고딕" panose="020B0503020000020004" pitchFamily="50" charset="-127"/>
                    <a:cs typeface="Arial" panose="020B0604020202020204" pitchFamily="34" charset="0"/>
                  </a:rPr>
                  <a:t>It seems to extend the position of neutron drip line for Polonium isotopes.</a:t>
                </a: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8B0B8FA5-5CF0-4AC5-B416-2DF1C52B7DD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2981" y="5492699"/>
                <a:ext cx="10565895" cy="707886"/>
              </a:xfrm>
              <a:prstGeom prst="rect">
                <a:avLst/>
              </a:prstGeom>
              <a:blipFill>
                <a:blip r:embed="rId6"/>
                <a:stretch>
                  <a:fillRect l="-519" t="-4310" b="-14655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0" name="그룹 9">
            <a:extLst>
              <a:ext uri="{FF2B5EF4-FFF2-40B4-BE49-F238E27FC236}">
                <a16:creationId xmlns:a16="http://schemas.microsoft.com/office/drawing/2014/main" id="{1C0869FD-5694-AED0-AC8B-947BCF5705EA}"/>
              </a:ext>
            </a:extLst>
          </p:cNvPr>
          <p:cNvGrpSpPr/>
          <p:nvPr/>
        </p:nvGrpSpPr>
        <p:grpSpPr>
          <a:xfrm>
            <a:off x="862981" y="181255"/>
            <a:ext cx="10567019" cy="909217"/>
            <a:chOff x="461531" y="-6085"/>
            <a:chExt cx="13966563" cy="1212292"/>
          </a:xfrm>
        </p:grpSpPr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93FC1A5F-0EBB-ECAF-BB69-933BD0B8B293}"/>
                </a:ext>
              </a:extLst>
            </p:cNvPr>
            <p:cNvSpPr/>
            <p:nvPr/>
          </p:nvSpPr>
          <p:spPr>
            <a:xfrm>
              <a:off x="461531" y="1022726"/>
              <a:ext cx="13966563" cy="183481"/>
            </a:xfrm>
            <a:prstGeom prst="rect">
              <a:avLst/>
            </a:prstGeom>
            <a:solidFill>
              <a:srgbClr val="2845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C77F746-9025-910B-F0EA-2789A35EFCE3}"/>
                </a:ext>
              </a:extLst>
            </p:cNvPr>
            <p:cNvSpPr txBox="1"/>
            <p:nvPr/>
          </p:nvSpPr>
          <p:spPr>
            <a:xfrm>
              <a:off x="510317" y="-6085"/>
              <a:ext cx="13916292" cy="10259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4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omic Sans MS" panose="030F0702030302020204" pitchFamily="66" charset="0"/>
                  <a:ea typeface="微软雅黑"/>
                  <a:cs typeface="Arial" panose="020B0604020202020204" pitchFamily="34" charset="0"/>
                </a:rPr>
                <a:t>Separation energy &amp; Fermi surface </a:t>
              </a:r>
            </a:p>
          </p:txBody>
        </p:sp>
      </p:grpSp>
      <p:sp>
        <p:nvSpPr>
          <p:cNvPr id="13" name="직사각형 12"/>
          <p:cNvSpPr/>
          <p:nvPr/>
        </p:nvSpPr>
        <p:spPr>
          <a:xfrm>
            <a:off x="9214808" y="6478823"/>
            <a:ext cx="221406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Courtesy of </a:t>
            </a:r>
            <a:r>
              <a:rPr kumimoji="0" lang="en-US" altLang="ko-KR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Seonghyun</a:t>
            </a:r>
            <a:r>
              <a:rPr kumimoji="0" lang="en-US" altLang="ko-KR" sz="12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 Kim</a:t>
            </a:r>
            <a:endParaRPr kumimoji="0" lang="ko-KR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9" name="바닥글 개체 틀 8">
            <a:extLst>
              <a:ext uri="{FF2B5EF4-FFF2-40B4-BE49-F238E27FC236}">
                <a16:creationId xmlns:a16="http://schemas.microsoft.com/office/drawing/2014/main" id="{A1C0429E-62D8-8A2B-023D-6E3B81C900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14th APCTP-BLTP JINR Joint Workshop, July 2023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2715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769"/>
    </mc:Choice>
    <mc:Fallback xmlns="">
      <p:transition spd="slow" advTm="34769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1C0869FD-5694-AED0-AC8B-947BCF5705EA}"/>
              </a:ext>
            </a:extLst>
          </p:cNvPr>
          <p:cNvGrpSpPr/>
          <p:nvPr/>
        </p:nvGrpSpPr>
        <p:grpSpPr>
          <a:xfrm>
            <a:off x="862981" y="298218"/>
            <a:ext cx="10567019" cy="909217"/>
            <a:chOff x="461531" y="-6085"/>
            <a:chExt cx="13966563" cy="1212292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93FC1A5F-0EBB-ECAF-BB69-933BD0B8B293}"/>
                </a:ext>
              </a:extLst>
            </p:cNvPr>
            <p:cNvSpPr/>
            <p:nvPr/>
          </p:nvSpPr>
          <p:spPr>
            <a:xfrm>
              <a:off x="461531" y="1022726"/>
              <a:ext cx="13966563" cy="183481"/>
            </a:xfrm>
            <a:prstGeom prst="rect">
              <a:avLst/>
            </a:prstGeom>
            <a:solidFill>
              <a:srgbClr val="2845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endParaRPr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8C77F746-9025-910B-F0EA-2789A35EFCE3}"/>
                </a:ext>
              </a:extLst>
            </p:cNvPr>
            <p:cNvSpPr txBox="1"/>
            <p:nvPr/>
          </p:nvSpPr>
          <p:spPr>
            <a:xfrm>
              <a:off x="510317" y="-6085"/>
              <a:ext cx="13917777" cy="10259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4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omic Sans MS" panose="030F0702030302020204" pitchFamily="66" charset="0"/>
                  <a:ea typeface="微软雅黑"/>
                  <a:cs typeface="Arial" panose="020B0604020202020204" pitchFamily="34" charset="0"/>
                </a:rPr>
                <a:t>Separation energy &amp; Fermi surface </a:t>
              </a:r>
            </a:p>
          </p:txBody>
        </p:sp>
      </p:grp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81" t="7645" r="7903"/>
          <a:stretch/>
        </p:blipFill>
        <p:spPr>
          <a:xfrm>
            <a:off x="1292352" y="1270721"/>
            <a:ext cx="9369552" cy="5381903"/>
          </a:xfrm>
          <a:prstGeom prst="rect">
            <a:avLst/>
          </a:prstGeom>
        </p:spPr>
      </p:pic>
      <p:cxnSp>
        <p:nvCxnSpPr>
          <p:cNvPr id="7" name="직선 연결선 6"/>
          <p:cNvCxnSpPr/>
          <p:nvPr/>
        </p:nvCxnSpPr>
        <p:spPr>
          <a:xfrm>
            <a:off x="8459474" y="1398917"/>
            <a:ext cx="0" cy="4680000"/>
          </a:xfrm>
          <a:prstGeom prst="line">
            <a:avLst/>
          </a:prstGeom>
          <a:ln w="22225">
            <a:solidFill>
              <a:srgbClr val="0000FF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연결선 12"/>
          <p:cNvCxnSpPr/>
          <p:nvPr/>
        </p:nvCxnSpPr>
        <p:spPr>
          <a:xfrm>
            <a:off x="9773214" y="1398917"/>
            <a:ext cx="0" cy="4680000"/>
          </a:xfrm>
          <a:prstGeom prst="line">
            <a:avLst/>
          </a:prstGeom>
          <a:ln w="22225">
            <a:solidFill>
              <a:schemeClr val="accent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9AEAF5F4-9A5D-4061-B436-0F2704165EB8}"/>
              </a:ext>
            </a:extLst>
          </p:cNvPr>
          <p:cNvSpPr txBox="1"/>
          <p:nvPr/>
        </p:nvSpPr>
        <p:spPr>
          <a:xfrm>
            <a:off x="5848514" y="1527702"/>
            <a:ext cx="18385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Preliminary</a:t>
            </a:r>
            <a:endParaRPr kumimoji="0" lang="ko-KR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ic Sans MS" panose="030F0702030302020204" pitchFamily="66" charset="0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AEAF5F4-9A5D-4061-B436-0F2704165EB8}"/>
              </a:ext>
            </a:extLst>
          </p:cNvPr>
          <p:cNvSpPr txBox="1"/>
          <p:nvPr/>
        </p:nvSpPr>
        <p:spPr>
          <a:xfrm>
            <a:off x="8817266" y="3490665"/>
            <a:ext cx="1046062" cy="4095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DRHBc</a:t>
            </a:r>
            <a:endParaRPr kumimoji="0" lang="ko-KR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ic Sans MS" panose="030F0702030302020204" pitchFamily="66" charset="0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EAF5F4-9A5D-4061-B436-0F2704165EB8}"/>
              </a:ext>
            </a:extLst>
          </p:cNvPr>
          <p:cNvSpPr txBox="1"/>
          <p:nvPr/>
        </p:nvSpPr>
        <p:spPr>
          <a:xfrm>
            <a:off x="7593364" y="3490665"/>
            <a:ext cx="8527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RCHB</a:t>
            </a:r>
            <a:endParaRPr kumimoji="0" lang="ko-KR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omic Sans MS" panose="030F0702030302020204" pitchFamily="66" charset="0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18DD0776-D704-4728-BA53-8653CCAEF170}"/>
              </a:ext>
            </a:extLst>
          </p:cNvPr>
          <p:cNvSpPr/>
          <p:nvPr/>
        </p:nvSpPr>
        <p:spPr>
          <a:xfrm>
            <a:off x="8737490" y="1541490"/>
            <a:ext cx="780288" cy="43408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Ar</a:t>
            </a:r>
            <a:endParaRPr kumimoji="0" lang="en-US" altLang="ko-KR" sz="2400" b="0" i="0" u="none" strike="noStrike" kern="1200" cap="none" spc="0" normalizeH="0" baseline="-2500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6" name="오른쪽 화살표 5"/>
          <p:cNvSpPr/>
          <p:nvPr/>
        </p:nvSpPr>
        <p:spPr>
          <a:xfrm>
            <a:off x="8557611" y="3172178"/>
            <a:ext cx="1159792" cy="318487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285C90EF-9A12-11E5-AF19-E988EBE290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14th APCTP-BLTP JINR Joint Workshop, July 2023</a:t>
            </a:r>
            <a:endParaRPr lang="ko-KR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80086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369"/>
    </mc:Choice>
    <mc:Fallback xmlns="">
      <p:transition spd="slow" advTm="743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89888" y="1609560"/>
            <a:ext cx="9924288" cy="5090809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862981" y="1209450"/>
            <a:ext cx="56326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ko-K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Z = 18 (</a:t>
            </a:r>
            <a:r>
              <a:rPr kumimoji="0" lang="en-US" altLang="ko-KR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Ar</a:t>
            </a:r>
            <a:r>
              <a:rPr kumimoji="0" lang="en-US" altLang="ko-K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) isotopes</a:t>
            </a:r>
            <a:endParaRPr kumimoji="0" lang="ko-KR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E5D0C38A-FD41-D64B-4E79-DC06149481A1}"/>
              </a:ext>
            </a:extLst>
          </p:cNvPr>
          <p:cNvGrpSpPr/>
          <p:nvPr/>
        </p:nvGrpSpPr>
        <p:grpSpPr>
          <a:xfrm>
            <a:off x="862981" y="340750"/>
            <a:ext cx="10625196" cy="866685"/>
            <a:chOff x="461531" y="50623"/>
            <a:chExt cx="14043456" cy="1155584"/>
          </a:xfrm>
        </p:grpSpPr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E947B96D-61AE-71E6-7808-5808DC0C8DB7}"/>
                </a:ext>
              </a:extLst>
            </p:cNvPr>
            <p:cNvSpPr/>
            <p:nvPr/>
          </p:nvSpPr>
          <p:spPr>
            <a:xfrm>
              <a:off x="461531" y="1022726"/>
              <a:ext cx="13966563" cy="183481"/>
            </a:xfrm>
            <a:prstGeom prst="rect">
              <a:avLst/>
            </a:prstGeom>
            <a:solidFill>
              <a:srgbClr val="2845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E52ECC0C-EB90-F870-3E1D-B131C276DC1B}"/>
                </a:ext>
              </a:extLst>
            </p:cNvPr>
            <p:cNvSpPr txBox="1"/>
            <p:nvPr/>
          </p:nvSpPr>
          <p:spPr>
            <a:xfrm>
              <a:off x="538424" y="50623"/>
              <a:ext cx="13966563" cy="10259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4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omic Sans MS" panose="030F0702030302020204" pitchFamily="66" charset="0"/>
                  <a:ea typeface="微软雅黑"/>
                  <a:cs typeface="Arial" panose="020B0604020202020204" pitchFamily="34" charset="0"/>
                </a:rPr>
                <a:t>Example of mass table with </a:t>
              </a:r>
              <a:r>
                <a:rPr kumimoji="0" lang="en-US" altLang="zh-CN" sz="44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omic Sans MS" panose="030F0702030302020204" pitchFamily="66" charset="0"/>
                  <a:ea typeface="微软雅黑"/>
                  <a:cs typeface="Arial" panose="020B0604020202020204" pitchFamily="34" charset="0"/>
                </a:rPr>
                <a:t>DRHBc</a:t>
              </a:r>
              <a:endParaRPr kumimoji="0" lang="en-US" altLang="zh-CN" sz="4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ic Sans MS" panose="030F0702030302020204" pitchFamily="66" charset="0"/>
                <a:ea typeface="微软雅黑"/>
                <a:cs typeface="Arial" panose="020B0604020202020204" pitchFamily="34" charset="0"/>
              </a:endParaRPr>
            </a:p>
          </p:txBody>
        </p: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9AEAF5F4-9A5D-4061-B436-0F2704165EB8}"/>
              </a:ext>
            </a:extLst>
          </p:cNvPr>
          <p:cNvSpPr txBox="1"/>
          <p:nvPr/>
        </p:nvSpPr>
        <p:spPr>
          <a:xfrm rot="19739917">
            <a:off x="4292830" y="3421264"/>
            <a:ext cx="36673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5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Preliminary</a:t>
            </a:r>
            <a:endParaRPr kumimoji="0" lang="ko-KR" altLang="en-US" sz="5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ic Sans MS" panose="030F0702030302020204" pitchFamily="66" charset="0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389888" y="6242304"/>
            <a:ext cx="9753600" cy="20726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7794C614-06C0-C548-1FA2-C8A336EADF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14th APCTP-BLTP JINR Joint Workshop, July 2023</a:t>
            </a:r>
            <a:endParaRPr lang="ko-KR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32658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856"/>
    </mc:Choice>
    <mc:Fallback xmlns="">
      <p:transition spd="slow" advTm="288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>
            <a:extLst>
              <a:ext uri="{FF2B5EF4-FFF2-40B4-BE49-F238E27FC236}">
                <a16:creationId xmlns:a16="http://schemas.microsoft.com/office/drawing/2014/main" id="{667190C4-2002-9EC5-E88B-490DB35B0389}"/>
              </a:ext>
            </a:extLst>
          </p:cNvPr>
          <p:cNvSpPr/>
          <p:nvPr/>
        </p:nvSpPr>
        <p:spPr>
          <a:xfrm>
            <a:off x="764647" y="1053916"/>
            <a:ext cx="1066535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等线" panose="02010600030101010101" pitchFamily="2" charset="-122"/>
                <a:cs typeface="Arial" panose="020B0604020202020204" pitchFamily="34" charset="0"/>
              </a:rPr>
              <a:t>The neutron number of the most neutron-rich even-even nuclei predicted to be bound in the 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等线" panose="02010600030101010101" pitchFamily="2" charset="-122"/>
                <a:cs typeface="Arial" panose="020B0604020202020204" pitchFamily="34" charset="0"/>
              </a:rPr>
              <a:t>RCHB [1] 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等线" panose="02010600030101010101" pitchFamily="2" charset="-122"/>
                <a:cs typeface="Arial" panose="020B0604020202020204" pitchFamily="34" charset="0"/>
              </a:rPr>
              <a:t>and </a:t>
            </a:r>
            <a:r>
              <a:rPr kumimoji="0" lang="en-US" altLang="zh-CN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等线" panose="02010600030101010101" pitchFamily="2" charset="-122"/>
                <a:cs typeface="Arial" panose="020B0604020202020204" pitchFamily="34" charset="0"/>
              </a:rPr>
              <a:t>DRHBc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等线" panose="02010600030101010101" pitchFamily="2" charset="-122"/>
                <a:cs typeface="Arial" panose="020B0604020202020204" pitchFamily="34" charset="0"/>
              </a:rPr>
              <a:t> [2]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等线" panose="02010600030101010101" pitchFamily="2" charset="-122"/>
                <a:cs typeface="Arial" panose="020B0604020202020204" pitchFamily="34" charset="0"/>
              </a:rPr>
              <a:t> theory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F1FAEF7C-FC5D-C76F-D8D7-3FC1A2395952}"/>
              </a:ext>
            </a:extLst>
          </p:cNvPr>
          <p:cNvSpPr/>
          <p:nvPr/>
        </p:nvSpPr>
        <p:spPr>
          <a:xfrm>
            <a:off x="7044540" y="6284411"/>
            <a:ext cx="451347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[1] </a:t>
            </a:r>
            <a:r>
              <a:rPr kumimoji="0" lang="en-US" altLang="ko-KR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X.W.Xia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, et al., At.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Data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kumimoji="0" lang="en-US" altLang="ko-KR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Nucl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.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Data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Tables 121-122 (2018) 1-215</a:t>
            </a: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[2] </a:t>
            </a:r>
            <a:r>
              <a:rPr kumimoji="0" lang="en-US" altLang="ko-KR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Kaiyuan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 Zhang, et al., At.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Data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kumimoji="0" lang="en-US" altLang="ko-KR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Nucl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.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Data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Tables 144 (2022) 101488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B9377474-94E7-7EA0-93DB-AD0809D17048}"/>
              </a:ext>
            </a:extLst>
          </p:cNvPr>
          <p:cNvGrpSpPr/>
          <p:nvPr/>
        </p:nvGrpSpPr>
        <p:grpSpPr>
          <a:xfrm>
            <a:off x="862981" y="245053"/>
            <a:ext cx="10567019" cy="792254"/>
            <a:chOff x="461531" y="50623"/>
            <a:chExt cx="13966563" cy="1056344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59AE338B-EC79-94D9-BB62-FBAE39438AB4}"/>
                </a:ext>
              </a:extLst>
            </p:cNvPr>
            <p:cNvSpPr/>
            <p:nvPr/>
          </p:nvSpPr>
          <p:spPr>
            <a:xfrm>
              <a:off x="461531" y="923486"/>
              <a:ext cx="13966563" cy="183481"/>
            </a:xfrm>
            <a:prstGeom prst="rect">
              <a:avLst/>
            </a:prstGeom>
            <a:solidFill>
              <a:srgbClr val="2845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endParaRPr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81207661-4F60-4E21-A0DC-ABB6C2018187}"/>
                </a:ext>
              </a:extLst>
            </p:cNvPr>
            <p:cNvSpPr txBox="1"/>
            <p:nvPr/>
          </p:nvSpPr>
          <p:spPr>
            <a:xfrm>
              <a:off x="538424" y="50623"/>
              <a:ext cx="8540243" cy="10259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4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omic Sans MS" panose="030F0702030302020204" pitchFamily="66" charset="0"/>
                  <a:ea typeface="微软雅黑"/>
                  <a:cs typeface="Arial" panose="020B0604020202020204" pitchFamily="34" charset="0"/>
                </a:rPr>
                <a:t>Mass table with </a:t>
              </a:r>
              <a:r>
                <a:rPr kumimoji="0" lang="en-US" altLang="zh-CN" sz="44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omic Sans MS" panose="030F0702030302020204" pitchFamily="66" charset="0"/>
                  <a:ea typeface="微软雅黑"/>
                  <a:cs typeface="Arial" panose="020B0604020202020204" pitchFamily="34" charset="0"/>
                </a:rPr>
                <a:t>DRHBc</a:t>
              </a:r>
              <a:endParaRPr kumimoji="0" lang="en-US" altLang="zh-CN" sz="4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ic Sans MS" panose="030F0702030302020204" pitchFamily="66" charset="0"/>
                <a:ea typeface="微软雅黑"/>
                <a:cs typeface="Arial" panose="020B0604020202020204" pitchFamily="34" charset="0"/>
              </a:endParaRPr>
            </a:p>
          </p:txBody>
        </p:sp>
      </p:grpSp>
      <p:graphicFrame>
        <p:nvGraphicFramePr>
          <p:cNvPr id="15" name="表格 5">
            <a:extLst>
              <a:ext uri="{FF2B5EF4-FFF2-40B4-BE49-F238E27FC236}">
                <a16:creationId xmlns:a16="http://schemas.microsoft.com/office/drawing/2014/main" id="{C80063DE-E901-4688-94D3-D981EE6D3BF8}"/>
              </a:ext>
            </a:extLst>
          </p:cNvPr>
          <p:cNvGraphicFramePr>
            <a:graphicFrameLocks noGrp="1"/>
          </p:cNvGraphicFramePr>
          <p:nvPr/>
        </p:nvGraphicFramePr>
        <p:xfrm>
          <a:off x="862978" y="1756503"/>
          <a:ext cx="10567021" cy="4530825"/>
        </p:xfrm>
        <a:graphic>
          <a:graphicData uri="http://schemas.openxmlformats.org/drawingml/2006/table">
            <a:tbl>
              <a:tblPr firstRow="1" firstCol="1" bandRow="1">
                <a:tableStyleId>{793D81CF-94F2-401A-BA57-92F5A7B2D0C5}</a:tableStyleId>
              </a:tblPr>
              <a:tblGrid>
                <a:gridCol w="16879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196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19696">
                  <a:extLst>
                    <a:ext uri="{9D8B030D-6E8A-4147-A177-3AD203B41FA5}">
                      <a16:colId xmlns:a16="http://schemas.microsoft.com/office/drawing/2014/main" val="911963166"/>
                    </a:ext>
                  </a:extLst>
                </a:gridCol>
                <a:gridCol w="1370624">
                  <a:extLst>
                    <a:ext uri="{9D8B030D-6E8A-4147-A177-3AD203B41FA5}">
                      <a16:colId xmlns:a16="http://schemas.microsoft.com/office/drawing/2014/main" val="1883972836"/>
                    </a:ext>
                  </a:extLst>
                </a:gridCol>
                <a:gridCol w="175040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23954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239549">
                  <a:extLst>
                    <a:ext uri="{9D8B030D-6E8A-4147-A177-3AD203B41FA5}">
                      <a16:colId xmlns:a16="http://schemas.microsoft.com/office/drawing/2014/main" val="2581285602"/>
                    </a:ext>
                  </a:extLst>
                </a:gridCol>
                <a:gridCol w="1239549">
                  <a:extLst>
                    <a:ext uri="{9D8B030D-6E8A-4147-A177-3AD203B41FA5}">
                      <a16:colId xmlns:a16="http://schemas.microsoft.com/office/drawing/2014/main" val="4031054742"/>
                    </a:ext>
                  </a:extLst>
                </a:gridCol>
              </a:tblGrid>
              <a:tr h="369834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 dirty="0"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Element (Z)</a:t>
                      </a:r>
                      <a:endParaRPr lang="zh-CN" sz="1800" b="1" kern="100" dirty="0"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kern="100" dirty="0"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Neutron number</a:t>
                      </a:r>
                      <a:endParaRPr lang="zh-CN" sz="1800" b="1" i="0" kern="100" dirty="0"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 dirty="0"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Element(Z)</a:t>
                      </a:r>
                      <a:endParaRPr lang="zh-CN" sz="1800" b="1" i="0" kern="100" dirty="0"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kern="100" dirty="0"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Neutron number</a:t>
                      </a:r>
                      <a:endParaRPr lang="zh-CN" altLang="ko-KR" sz="1800" b="1" i="0" kern="100" dirty="0"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2725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kern="100" dirty="0"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RCHB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kern="100" dirty="0"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(No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kern="100" dirty="0"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Pairing)</a:t>
                      </a:r>
                      <a:endParaRPr lang="zh-CN" sz="1800" b="1" i="0" kern="100" dirty="0"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800" kern="100" dirty="0"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RCHB</a:t>
                      </a:r>
                      <a:endParaRPr lang="zh-CN" altLang="ko-KR" sz="1800" b="1" i="0" kern="100" dirty="0"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kern="100" dirty="0" err="1"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DRHBc</a:t>
                      </a:r>
                      <a:endParaRPr lang="zh-CN" sz="1800" b="1" i="0" kern="100" dirty="0"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kern="100" dirty="0"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RCHB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kern="100" dirty="0"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(No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kern="100" dirty="0"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Pairing)</a:t>
                      </a:r>
                      <a:endParaRPr lang="zh-CN" altLang="ko-KR" sz="1800" b="1" i="0" kern="100" dirty="0"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800" kern="100" dirty="0"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RCHB</a:t>
                      </a:r>
                      <a:endParaRPr lang="zh-CN" altLang="ko-KR" sz="1800" b="1" i="0" kern="100" dirty="0"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kern="100" dirty="0" err="1"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DRHBc</a:t>
                      </a:r>
                      <a:endParaRPr lang="zh-CN" sz="1800" b="1" i="0" kern="100" dirty="0"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extLst>
                  <a:ext uri="{0D108BD9-81ED-4DB2-BD59-A6C34878D82A}">
                    <a16:rowId xmlns:a16="http://schemas.microsoft.com/office/drawing/2014/main" val="4288813507"/>
                  </a:ext>
                </a:extLst>
              </a:tr>
              <a:tr h="36983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0" kern="100" dirty="0"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O (8)</a:t>
                      </a:r>
                      <a:endParaRPr lang="zh-CN" sz="1800" b="0" kern="100" dirty="0"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0" kern="100" dirty="0"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20</a:t>
                      </a:r>
                      <a:endParaRPr lang="zh-CN" sz="1800" b="0" kern="1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0" kern="100" dirty="0"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20</a:t>
                      </a:r>
                      <a:endParaRPr lang="zh-CN" sz="1800" b="0" kern="1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0" kern="100" dirty="0"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20</a:t>
                      </a:r>
                      <a:endParaRPr lang="zh-CN" sz="1800" b="0" kern="1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0" kern="100" dirty="0" err="1"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Os</a:t>
                      </a:r>
                      <a:r>
                        <a:rPr lang="en-US" sz="1800" b="0" kern="100" dirty="0"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 (76)</a:t>
                      </a:r>
                      <a:endParaRPr lang="zh-CN" sz="1800" b="0" kern="100" dirty="0"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0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184</a:t>
                      </a:r>
                      <a:endParaRPr lang="zh-CN" sz="1800" b="0" kern="1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0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184</a:t>
                      </a:r>
                      <a:endParaRPr lang="zh-CN" sz="1800" b="0" kern="1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0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184</a:t>
                      </a:r>
                      <a:endParaRPr lang="zh-CN" sz="1800" b="0" kern="1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983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0" kern="100" dirty="0"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Ne (10)</a:t>
                      </a:r>
                      <a:endParaRPr lang="zh-CN" sz="1800" b="0" kern="100" dirty="0"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0" kern="100" dirty="0"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20</a:t>
                      </a:r>
                      <a:endParaRPr lang="zh-CN" sz="1800" b="0" kern="1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0" kern="100" dirty="0">
                          <a:solidFill>
                            <a:srgbClr val="0000FF"/>
                          </a:solidFill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32</a:t>
                      </a:r>
                      <a:endParaRPr lang="zh-CN" sz="1800" b="0" kern="100" dirty="0">
                        <a:solidFill>
                          <a:srgbClr val="0000FF"/>
                        </a:solidFill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0" kern="100" dirty="0">
                          <a:solidFill>
                            <a:srgbClr val="0000FF"/>
                          </a:solidFill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30</a:t>
                      </a:r>
                      <a:endParaRPr lang="zh-CN" sz="1800" b="0" kern="100" dirty="0">
                        <a:solidFill>
                          <a:srgbClr val="0000FF"/>
                        </a:solidFill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0" kern="100" dirty="0"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Pt (78)</a:t>
                      </a:r>
                      <a:endParaRPr lang="zh-CN" sz="1800" b="0" kern="100" dirty="0"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0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184</a:t>
                      </a:r>
                      <a:endParaRPr lang="zh-CN" sz="1800" b="0" kern="1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0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184</a:t>
                      </a:r>
                      <a:endParaRPr lang="zh-CN" sz="1800" b="0" kern="1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0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184</a:t>
                      </a:r>
                      <a:endParaRPr lang="zh-CN" sz="1800" b="0" kern="1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extLst>
                  <a:ext uri="{0D108BD9-81ED-4DB2-BD59-A6C34878D82A}">
                    <a16:rowId xmlns:a16="http://schemas.microsoft.com/office/drawing/2014/main" val="3255867886"/>
                  </a:ext>
                </a:extLst>
              </a:tr>
              <a:tr h="36983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0" kern="100" dirty="0"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Mg (12)</a:t>
                      </a:r>
                      <a:endParaRPr lang="zh-CN" sz="1800" b="0" kern="100" dirty="0"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0" kern="100" dirty="0"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34</a:t>
                      </a:r>
                      <a:endParaRPr lang="zh-CN" sz="1800" b="0" kern="1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0" kern="100" dirty="0"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34</a:t>
                      </a:r>
                      <a:endParaRPr lang="zh-CN" sz="1800" b="0" kern="1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0" kern="100" dirty="0"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34</a:t>
                      </a:r>
                      <a:endParaRPr lang="zh-CN" sz="1800" b="0" kern="1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0" kern="100" dirty="0"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Hg (80)</a:t>
                      </a:r>
                      <a:endParaRPr lang="zh-CN" sz="1800" b="0" kern="100" dirty="0"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0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184</a:t>
                      </a:r>
                      <a:endParaRPr lang="zh-CN" sz="1800" b="0" kern="1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0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184</a:t>
                      </a:r>
                      <a:endParaRPr lang="zh-CN" sz="1800" b="0" kern="1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0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184</a:t>
                      </a:r>
                      <a:endParaRPr lang="zh-CN" sz="1800" b="0" kern="1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983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0" kern="100" dirty="0"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Si (14)</a:t>
                      </a:r>
                      <a:endParaRPr lang="zh-CN" sz="1800" b="0" kern="100" dirty="0"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0" kern="100" dirty="0"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34</a:t>
                      </a:r>
                      <a:endParaRPr lang="zh-CN" sz="1800" b="0" kern="1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0" kern="100" dirty="0"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38</a:t>
                      </a:r>
                      <a:endParaRPr lang="zh-CN" sz="1800" b="0" kern="1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0" kern="100" dirty="0"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38</a:t>
                      </a:r>
                      <a:endParaRPr lang="zh-CN" sz="1800" b="0" kern="1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0" kern="100" dirty="0" err="1"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Pb</a:t>
                      </a:r>
                      <a:r>
                        <a:rPr lang="en-US" sz="1800" b="0" kern="100" baseline="0" dirty="0"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kern="100" dirty="0"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(82)</a:t>
                      </a:r>
                      <a:endParaRPr lang="zh-CN" sz="1800" b="0" kern="100" dirty="0"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0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184</a:t>
                      </a:r>
                      <a:endParaRPr lang="zh-CN" sz="1800" b="0" kern="1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0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184</a:t>
                      </a:r>
                      <a:endParaRPr lang="zh-CN" sz="1800" b="0" kern="1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0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184</a:t>
                      </a:r>
                      <a:endParaRPr lang="zh-CN" sz="1800" b="0" kern="1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extLst>
                  <a:ext uri="{0D108BD9-81ED-4DB2-BD59-A6C34878D82A}">
                    <a16:rowId xmlns:a16="http://schemas.microsoft.com/office/drawing/2014/main" val="1057949547"/>
                  </a:ext>
                </a:extLst>
              </a:tr>
              <a:tr h="36983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0" kern="100" dirty="0"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S (16)</a:t>
                      </a:r>
                      <a:endParaRPr lang="zh-CN" sz="1800" b="0" kern="100" dirty="0"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0" kern="1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40</a:t>
                      </a:r>
                      <a:endParaRPr lang="zh-CN" sz="1800" b="0" kern="1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0" kern="100" dirty="0">
                          <a:solidFill>
                            <a:srgbClr val="0000FF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40</a:t>
                      </a:r>
                      <a:endParaRPr lang="zh-CN" sz="1800" b="0" kern="100" dirty="0">
                        <a:solidFill>
                          <a:srgbClr val="0000FF"/>
                        </a:solidFill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0" kern="100" dirty="0">
                          <a:solidFill>
                            <a:srgbClr val="0000FF"/>
                          </a:solidFill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38</a:t>
                      </a:r>
                      <a:endParaRPr lang="zh-CN" sz="1800" b="0" kern="100" dirty="0">
                        <a:solidFill>
                          <a:srgbClr val="0000FF"/>
                        </a:solidFill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0" kern="100" dirty="0"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Po (84)</a:t>
                      </a:r>
                      <a:endParaRPr lang="zh-CN" sz="1800" b="0" kern="100" dirty="0"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0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184</a:t>
                      </a:r>
                      <a:endParaRPr lang="zh-CN" sz="1800" b="0" kern="1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0" kern="1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184</a:t>
                      </a:r>
                      <a:endParaRPr lang="zh-CN" sz="1800" b="0" kern="100" dirty="0">
                        <a:solidFill>
                          <a:srgbClr val="FF0000"/>
                        </a:solidFill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0" kern="1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224</a:t>
                      </a:r>
                      <a:endParaRPr lang="zh-CN" sz="1800" b="0" kern="100" dirty="0">
                        <a:solidFill>
                          <a:srgbClr val="FF0000"/>
                        </a:solidFill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983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0" kern="100" dirty="0" err="1"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Ar</a:t>
                      </a:r>
                      <a:r>
                        <a:rPr lang="en-US" sz="1800" b="0" kern="100" dirty="0"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 (18)</a:t>
                      </a:r>
                      <a:endParaRPr lang="zh-CN" sz="1800" b="0" kern="100" dirty="0"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0" kern="100" dirty="0"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40</a:t>
                      </a:r>
                      <a:endParaRPr lang="zh-CN" sz="1800" b="0" kern="1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0" kern="1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44</a:t>
                      </a:r>
                      <a:endParaRPr lang="zh-CN" sz="1800" b="0" kern="100" dirty="0">
                        <a:solidFill>
                          <a:srgbClr val="FF0000"/>
                        </a:solidFill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0" kern="1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52</a:t>
                      </a:r>
                      <a:endParaRPr lang="zh-CN" sz="1800" b="0" kern="100" dirty="0">
                        <a:solidFill>
                          <a:srgbClr val="FF0000"/>
                        </a:solidFill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0" kern="100" dirty="0"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Rn (86)</a:t>
                      </a:r>
                      <a:endParaRPr lang="zh-CN" sz="1800" b="0" kern="1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0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184</a:t>
                      </a:r>
                      <a:endParaRPr lang="zh-CN" sz="1800" b="0" kern="1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0" kern="1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184</a:t>
                      </a:r>
                      <a:endParaRPr lang="zh-CN" sz="1800" b="0" kern="100" dirty="0">
                        <a:solidFill>
                          <a:srgbClr val="FF0000"/>
                        </a:solidFill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0" kern="1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232</a:t>
                      </a:r>
                      <a:endParaRPr lang="zh-CN" sz="1800" b="0" kern="100" dirty="0">
                        <a:solidFill>
                          <a:srgbClr val="FF0000"/>
                        </a:solidFill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extLst>
                  <a:ext uri="{0D108BD9-81ED-4DB2-BD59-A6C34878D82A}">
                    <a16:rowId xmlns:a16="http://schemas.microsoft.com/office/drawing/2014/main" val="1237292773"/>
                  </a:ext>
                </a:extLst>
              </a:tr>
              <a:tr h="36983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0" kern="100" dirty="0" err="1"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Ca</a:t>
                      </a:r>
                      <a:r>
                        <a:rPr lang="en-US" sz="1800" b="0" kern="100" dirty="0"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 (20)</a:t>
                      </a:r>
                      <a:endParaRPr lang="zh-CN" sz="1800" b="0" kern="1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0" kern="100" dirty="0"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40</a:t>
                      </a:r>
                      <a:endParaRPr lang="zh-CN" sz="1800" b="0" kern="1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0" kern="100" dirty="0"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60</a:t>
                      </a:r>
                      <a:endParaRPr lang="zh-CN" sz="1800" b="0" kern="1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0" kern="100" dirty="0"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60</a:t>
                      </a:r>
                      <a:endParaRPr lang="zh-CN" sz="1800" b="0" kern="100" dirty="0">
                        <a:solidFill>
                          <a:srgbClr val="FF0000"/>
                        </a:solidFill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0" kern="100" dirty="0"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Ra (88)</a:t>
                      </a:r>
                      <a:endParaRPr lang="zh-CN" sz="1800" b="0" kern="100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0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184</a:t>
                      </a:r>
                      <a:endParaRPr lang="zh-CN" sz="1800" b="0" kern="1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0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258</a:t>
                      </a:r>
                      <a:endParaRPr lang="zh-CN" sz="1800" b="0" kern="1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0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258</a:t>
                      </a:r>
                      <a:endParaRPr lang="zh-CN" sz="1800" b="0" kern="1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983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0" kern="100" dirty="0" err="1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Hf</a:t>
                      </a:r>
                      <a:r>
                        <a:rPr lang="en-US" sz="1800" b="0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 (72)</a:t>
                      </a:r>
                      <a:endParaRPr lang="zh-CN" sz="1800" b="0" kern="1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0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184</a:t>
                      </a:r>
                      <a:endParaRPr lang="zh-CN" sz="1800" b="0" kern="1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0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184</a:t>
                      </a:r>
                      <a:endParaRPr lang="zh-CN" sz="1800" b="0" kern="1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0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184</a:t>
                      </a:r>
                      <a:endParaRPr lang="zh-CN" sz="1800" b="0" kern="1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514312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b="0" kern="100" baseline="0" dirty="0" err="1"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Th</a:t>
                      </a:r>
                      <a:r>
                        <a:rPr lang="en-US" altLang="ko-KR" sz="1800" b="0" kern="100" baseline="0" dirty="0"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ko-KR" sz="1800" b="0" kern="100" dirty="0"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(90)</a:t>
                      </a:r>
                      <a:endParaRPr lang="zh-CN" altLang="ko-KR" sz="1800" b="0" kern="1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0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184</a:t>
                      </a:r>
                      <a:endParaRPr lang="zh-CN" sz="1800" b="0" kern="1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0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258</a:t>
                      </a:r>
                      <a:endParaRPr lang="zh-CN" sz="1800" b="0" kern="1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0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258</a:t>
                      </a:r>
                      <a:endParaRPr lang="zh-CN" sz="1800" b="0" kern="1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extLst>
                  <a:ext uri="{0D108BD9-81ED-4DB2-BD59-A6C34878D82A}">
                    <a16:rowId xmlns:a16="http://schemas.microsoft.com/office/drawing/2014/main" val="2203844516"/>
                  </a:ext>
                </a:extLst>
              </a:tr>
              <a:tr h="369834">
                <a:tc>
                  <a:txBody>
                    <a:bodyPr/>
                    <a:lstStyle/>
                    <a:p>
                      <a:pPr marL="0" marR="0" lvl="0" indent="0" algn="ctr" defTabSz="514312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b="0" kern="100" dirty="0"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W (74)</a:t>
                      </a:r>
                      <a:endParaRPr lang="zh-CN" altLang="ko-KR" sz="1800" b="0" kern="1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0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184</a:t>
                      </a:r>
                      <a:endParaRPr lang="zh-CN" sz="1800" b="0" kern="1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0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184</a:t>
                      </a:r>
                      <a:endParaRPr lang="zh-CN" sz="1800" b="0" kern="1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0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184</a:t>
                      </a:r>
                      <a:endParaRPr lang="zh-CN" sz="1800" b="0" kern="1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514312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CN" altLang="ko-KR" sz="1800" b="0" kern="1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zh-CN" sz="1800" b="0" kern="1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zh-CN" sz="1800" b="0" kern="1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zh-CN" sz="1800" b="0" kern="1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500" marR="63500" marT="9525" marB="0" anchor="ctr"/>
                </a:tc>
                <a:extLst>
                  <a:ext uri="{0D108BD9-81ED-4DB2-BD59-A6C34878D82A}">
                    <a16:rowId xmlns:a16="http://schemas.microsoft.com/office/drawing/2014/main" val="16982916"/>
                  </a:ext>
                </a:extLst>
              </a:tr>
            </a:tbl>
          </a:graphicData>
        </a:graphic>
      </p:graphicFrame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EC40F0DD-B7C8-4DC5-4411-F6D50F70FA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14th APCTP-BLTP JINR Joint Workshop, July 2023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6496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551"/>
    </mc:Choice>
    <mc:Fallback xmlns="">
      <p:transition spd="slow" advTm="73551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62981" y="1267278"/>
            <a:ext cx="6519674" cy="48656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just" defTabSz="4572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ko-K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Shape coexistence is another important exotic nuclear property. </a:t>
            </a:r>
          </a:p>
          <a:p>
            <a:pPr marL="342900" marR="0" lvl="0" indent="-342900" algn="just" defTabSz="4572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ko-K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The shape coexistence is being extensively discussed through many theoretical nuclear models and experiments.</a:t>
            </a:r>
          </a:p>
          <a:p>
            <a:pPr marL="342900" marR="0" lvl="0" indent="-342900" algn="just" defTabSz="4572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ko-K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For example, in the nuclei having neutron number N = 20 and 28, two-particle two-hole (2p-2h) configurations of neutrons are shown to be capable of inducing a coexistence shape of some 0+ states [1]. </a:t>
            </a:r>
          </a:p>
          <a:p>
            <a:pPr marL="342900" marR="0" lvl="0" indent="-342900" algn="just" defTabSz="4572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ko-K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There are 38 nuclei with shape coexistence in    72 ≤ Z ≤ 80 even-even nuclei (with the criterion: |ΔE| &lt; 0.5 MeV) [2].</a:t>
            </a: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AA7DDE2C-FA1C-294E-1055-4413F28D1257}"/>
              </a:ext>
            </a:extLst>
          </p:cNvPr>
          <p:cNvGrpSpPr/>
          <p:nvPr/>
        </p:nvGrpSpPr>
        <p:grpSpPr>
          <a:xfrm>
            <a:off x="862981" y="340750"/>
            <a:ext cx="10567019" cy="866685"/>
            <a:chOff x="461531" y="50623"/>
            <a:chExt cx="13966563" cy="1155584"/>
          </a:xfrm>
        </p:grpSpPr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EBFAC0E1-9427-1798-A441-8ABA76B07060}"/>
                </a:ext>
              </a:extLst>
            </p:cNvPr>
            <p:cNvSpPr/>
            <p:nvPr/>
          </p:nvSpPr>
          <p:spPr>
            <a:xfrm>
              <a:off x="461531" y="1022726"/>
              <a:ext cx="13966563" cy="183481"/>
            </a:xfrm>
            <a:prstGeom prst="rect">
              <a:avLst/>
            </a:prstGeom>
            <a:solidFill>
              <a:srgbClr val="2845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4759FC59-1BB7-D8B4-6067-D8793BB2034E}"/>
                </a:ext>
              </a:extLst>
            </p:cNvPr>
            <p:cNvSpPr txBox="1"/>
            <p:nvPr/>
          </p:nvSpPr>
          <p:spPr>
            <a:xfrm>
              <a:off x="538424" y="50623"/>
              <a:ext cx="8540243" cy="10259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4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omic Sans MS" panose="030F0702030302020204" pitchFamily="66" charset="0"/>
                  <a:ea typeface="微软雅黑"/>
                  <a:cs typeface="Arial" panose="020B0604020202020204" pitchFamily="34" charset="0"/>
                </a:rPr>
                <a:t>Shape coexistence</a:t>
              </a:r>
            </a:p>
          </p:txBody>
        </p:sp>
      </p:grpSp>
      <p:pic>
        <p:nvPicPr>
          <p:cNvPr id="9" name="그림 8"/>
          <p:cNvPicPr>
            <a:picLocks noChangeAspect="1"/>
          </p:cNvPicPr>
          <p:nvPr/>
        </p:nvPicPr>
        <p:blipFill rotWithShape="1">
          <a:blip r:embed="rId3"/>
          <a:srcRect l="58944" t="9625" r="576" b="19138"/>
          <a:stretch/>
        </p:blipFill>
        <p:spPr>
          <a:xfrm>
            <a:off x="8196349" y="3952256"/>
            <a:ext cx="3027838" cy="2697031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>
            <a:off x="9215932" y="6559555"/>
            <a:ext cx="221406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Courtesy of Yong-</a:t>
            </a:r>
            <a:r>
              <a:rPr kumimoji="0" lang="en-US" altLang="ko-KR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Beom</a:t>
            </a:r>
            <a:r>
              <a:rPr kumimoji="0" lang="en-US" altLang="ko-KR" sz="12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 Choi</a:t>
            </a:r>
            <a:endParaRPr kumimoji="0" lang="ko-KR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3"/>
          <a:srcRect l="-576" t="-1398" r="42013" b="19138"/>
          <a:stretch/>
        </p:blipFill>
        <p:spPr>
          <a:xfrm>
            <a:off x="7530565" y="1228701"/>
            <a:ext cx="3899435" cy="2772323"/>
          </a:xfrm>
          <a:prstGeom prst="rect">
            <a:avLst/>
          </a:prstGeom>
        </p:spPr>
      </p:pic>
      <p:sp>
        <p:nvSpPr>
          <p:cNvPr id="11" name="직사각형 10"/>
          <p:cNvSpPr/>
          <p:nvPr/>
        </p:nvSpPr>
        <p:spPr>
          <a:xfrm>
            <a:off x="2491489" y="6390674"/>
            <a:ext cx="602761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[1]  P. </a:t>
            </a:r>
            <a:r>
              <a:rPr kumimoji="0" lang="en-US" altLang="ko-KR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Mantica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, Physics 2, 18 (2009)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[2] Yong-</a:t>
            </a:r>
            <a:r>
              <a:rPr kumimoji="0" lang="en-US" altLang="ko-KR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Beom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 Choi, </a:t>
            </a:r>
            <a:r>
              <a:rPr kumimoji="0" lang="en-US" altLang="ko-KR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Myeong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-Hwan </a:t>
            </a:r>
            <a:r>
              <a:rPr kumimoji="0" lang="en-US" altLang="ko-KR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Mun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, Chang-Hwan Lee, Youngman Kim, PRC 1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05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, 024306 (2022)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25120C9E-3940-4496-BC57-0B46277CDC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14th APCTP-BLTP JINR Joint Workshop, July 2023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04271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892"/>
    </mc:Choice>
    <mc:Fallback xmlns="">
      <p:transition spd="slow" advTm="46892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AA7DDE2C-FA1C-294E-1055-4413F28D1257}"/>
              </a:ext>
            </a:extLst>
          </p:cNvPr>
          <p:cNvGrpSpPr/>
          <p:nvPr/>
        </p:nvGrpSpPr>
        <p:grpSpPr>
          <a:xfrm>
            <a:off x="862981" y="340750"/>
            <a:ext cx="10567019" cy="866685"/>
            <a:chOff x="461531" y="50623"/>
            <a:chExt cx="13966563" cy="1155584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EBFAC0E1-9427-1798-A441-8ABA76B07060}"/>
                </a:ext>
              </a:extLst>
            </p:cNvPr>
            <p:cNvSpPr/>
            <p:nvPr/>
          </p:nvSpPr>
          <p:spPr>
            <a:xfrm>
              <a:off x="461531" y="1022726"/>
              <a:ext cx="13966563" cy="183481"/>
            </a:xfrm>
            <a:prstGeom prst="rect">
              <a:avLst/>
            </a:prstGeom>
            <a:solidFill>
              <a:srgbClr val="2845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endParaRPr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4759FC59-1BB7-D8B4-6067-D8793BB2034E}"/>
                </a:ext>
              </a:extLst>
            </p:cNvPr>
            <p:cNvSpPr txBox="1"/>
            <p:nvPr/>
          </p:nvSpPr>
          <p:spPr>
            <a:xfrm>
              <a:off x="538424" y="50623"/>
              <a:ext cx="8540243" cy="10259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4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omic Sans MS" panose="030F0702030302020204" pitchFamily="66" charset="0"/>
                  <a:ea typeface="微软雅黑"/>
                  <a:cs typeface="Arial" panose="020B0604020202020204" pitchFamily="34" charset="0"/>
                </a:rPr>
                <a:t>Shape coexistence</a:t>
              </a:r>
            </a:p>
          </p:txBody>
        </p:sp>
      </p:grpSp>
      <p:grpSp>
        <p:nvGrpSpPr>
          <p:cNvPr id="5" name="그룹 4"/>
          <p:cNvGrpSpPr/>
          <p:nvPr/>
        </p:nvGrpSpPr>
        <p:grpSpPr>
          <a:xfrm>
            <a:off x="696731" y="1421902"/>
            <a:ext cx="6548922" cy="4360790"/>
            <a:chOff x="696731" y="1421902"/>
            <a:chExt cx="6548922" cy="4360790"/>
          </a:xfrm>
        </p:grpSpPr>
        <p:pic>
          <p:nvPicPr>
            <p:cNvPr id="30" name="그림 29">
              <a:extLst>
                <a:ext uri="{FF2B5EF4-FFF2-40B4-BE49-F238E27FC236}">
                  <a16:creationId xmlns:a16="http://schemas.microsoft.com/office/drawing/2014/main" id="{6A8635F8-CC65-4880-9B8B-A836A3CBB22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96731" y="1421902"/>
              <a:ext cx="6548922" cy="4360790"/>
            </a:xfrm>
            <a:prstGeom prst="rect">
              <a:avLst/>
            </a:prstGeom>
          </p:spPr>
        </p:pic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9D6BE2D0-BB85-47F7-8113-E4106AB2E3E5}"/>
                </a:ext>
              </a:extLst>
            </p:cNvPr>
            <p:cNvSpPr txBox="1"/>
            <p:nvPr/>
          </p:nvSpPr>
          <p:spPr>
            <a:xfrm>
              <a:off x="3009214" y="1575303"/>
              <a:ext cx="108876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000" b="0" i="1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맑은 고딕" panose="020B0503020000020004" pitchFamily="50" charset="-127"/>
                  <a:cs typeface="Arial" panose="020B0604020202020204" pitchFamily="34" charset="0"/>
                </a:rPr>
                <a:t>N</a:t>
              </a:r>
              <a:r>
                <a:rPr kumimoji="0" lang="en-US" altLang="ko-KR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맑은 고딕" panose="020B0503020000020004" pitchFamily="50" charset="-127"/>
                  <a:cs typeface="Arial" panose="020B0604020202020204" pitchFamily="34" charset="0"/>
                </a:rPr>
                <a:t> = 102</a:t>
              </a:r>
              <a:endParaRPr kumimoji="0" lang="ko-KR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F615FA54-A4EF-488E-83F1-CE164542EDE7}"/>
                </a:ext>
              </a:extLst>
            </p:cNvPr>
            <p:cNvSpPr txBox="1"/>
            <p:nvPr/>
          </p:nvSpPr>
          <p:spPr>
            <a:xfrm>
              <a:off x="3009213" y="3402242"/>
              <a:ext cx="108876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000" b="0" i="1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맑은 고딕" panose="020B0503020000020004" pitchFamily="50" charset="-127"/>
                  <a:cs typeface="Arial" panose="020B0604020202020204" pitchFamily="34" charset="0"/>
                </a:rPr>
                <a:t>N</a:t>
              </a:r>
              <a:r>
                <a:rPr kumimoji="0" lang="en-US" altLang="ko-KR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맑은 고딕" panose="020B0503020000020004" pitchFamily="50" charset="-127"/>
                  <a:cs typeface="Arial" panose="020B0604020202020204" pitchFamily="34" charset="0"/>
                </a:rPr>
                <a:t> = 104</a:t>
              </a:r>
              <a:endParaRPr kumimoji="0" lang="ko-KR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1C77987F-7187-43A0-94B3-E1FA8B520285}"/>
                </a:ext>
              </a:extLst>
            </p:cNvPr>
            <p:cNvSpPr txBox="1"/>
            <p:nvPr/>
          </p:nvSpPr>
          <p:spPr>
            <a:xfrm>
              <a:off x="5619809" y="1575303"/>
              <a:ext cx="108876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000" b="0" i="1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맑은 고딕" panose="020B0503020000020004" pitchFamily="50" charset="-127"/>
                  <a:cs typeface="Arial" panose="020B0604020202020204" pitchFamily="34" charset="0"/>
                </a:rPr>
                <a:t>N</a:t>
              </a:r>
              <a:r>
                <a:rPr kumimoji="0" lang="en-US" altLang="ko-KR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맑은 고딕" panose="020B0503020000020004" pitchFamily="50" charset="-127"/>
                  <a:cs typeface="Arial" panose="020B0604020202020204" pitchFamily="34" charset="0"/>
                </a:rPr>
                <a:t> = 126</a:t>
              </a:r>
              <a:endParaRPr kumimoji="0" lang="ko-KR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BE2F7BC5-FC7B-4964-B55A-E2F5C7D7A2E6}"/>
                </a:ext>
              </a:extLst>
            </p:cNvPr>
            <p:cNvSpPr txBox="1"/>
            <p:nvPr/>
          </p:nvSpPr>
          <p:spPr>
            <a:xfrm>
              <a:off x="5619809" y="5314437"/>
              <a:ext cx="108876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000" b="0" i="1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맑은 고딕" panose="020B0503020000020004" pitchFamily="50" charset="-127"/>
                  <a:cs typeface="Arial" panose="020B0604020202020204" pitchFamily="34" charset="0"/>
                </a:rPr>
                <a:t>N</a:t>
              </a:r>
              <a:r>
                <a:rPr kumimoji="0" lang="en-US" altLang="ko-KR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맑은 고딕" panose="020B0503020000020004" pitchFamily="50" charset="-127"/>
                  <a:cs typeface="Arial" panose="020B0604020202020204" pitchFamily="34" charset="0"/>
                </a:rPr>
                <a:t> = 186</a:t>
              </a:r>
              <a:endParaRPr kumimoji="0" lang="ko-KR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endParaRPr>
            </a:p>
          </p:txBody>
        </p:sp>
        <p:sp>
          <p:nvSpPr>
            <p:cNvPr id="39" name="화살표: 위쪽 18">
              <a:extLst>
                <a:ext uri="{FF2B5EF4-FFF2-40B4-BE49-F238E27FC236}">
                  <a16:creationId xmlns:a16="http://schemas.microsoft.com/office/drawing/2014/main" id="{9DBF18D0-5DDD-4274-9C13-16EE876DADD8}"/>
                </a:ext>
              </a:extLst>
            </p:cNvPr>
            <p:cNvSpPr/>
            <p:nvPr/>
          </p:nvSpPr>
          <p:spPr>
            <a:xfrm>
              <a:off x="1830451" y="5150265"/>
              <a:ext cx="407406" cy="555329"/>
            </a:xfrm>
            <a:prstGeom prst="upArrow">
              <a:avLst/>
            </a:prstGeom>
            <a:solidFill>
              <a:schemeClr val="accent4"/>
            </a:solidFill>
            <a:ln w="19050">
              <a:solidFill>
                <a:schemeClr val="accent5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40" name="화살표: 위쪽 19">
              <a:extLst>
                <a:ext uri="{FF2B5EF4-FFF2-40B4-BE49-F238E27FC236}">
                  <a16:creationId xmlns:a16="http://schemas.microsoft.com/office/drawing/2014/main" id="{B71F53E3-A554-46CB-BF46-21B54772C206}"/>
                </a:ext>
              </a:extLst>
            </p:cNvPr>
            <p:cNvSpPr/>
            <p:nvPr/>
          </p:nvSpPr>
          <p:spPr>
            <a:xfrm>
              <a:off x="2335939" y="5150264"/>
              <a:ext cx="407406" cy="555329"/>
            </a:xfrm>
            <a:prstGeom prst="upArrow">
              <a:avLst/>
            </a:prstGeom>
            <a:solidFill>
              <a:schemeClr val="accent4"/>
            </a:solidFill>
            <a:ln w="19050">
              <a:solidFill>
                <a:schemeClr val="accent5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41" name="화살표: 위쪽 20">
              <a:extLst>
                <a:ext uri="{FF2B5EF4-FFF2-40B4-BE49-F238E27FC236}">
                  <a16:creationId xmlns:a16="http://schemas.microsoft.com/office/drawing/2014/main" id="{31BB6E90-E94D-42AF-A187-6BDFEEDB0034}"/>
                </a:ext>
              </a:extLst>
            </p:cNvPr>
            <p:cNvSpPr/>
            <p:nvPr/>
          </p:nvSpPr>
          <p:spPr>
            <a:xfrm>
              <a:off x="3140186" y="5150263"/>
              <a:ext cx="407406" cy="555329"/>
            </a:xfrm>
            <a:prstGeom prst="upArrow">
              <a:avLst/>
            </a:prstGeom>
            <a:solidFill>
              <a:schemeClr val="accent4"/>
            </a:solidFill>
            <a:ln w="19050">
              <a:solidFill>
                <a:schemeClr val="accent5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42" name="TextBox 41">
            <a:extLst>
              <a:ext uri="{FF2B5EF4-FFF2-40B4-BE49-F238E27FC236}">
                <a16:creationId xmlns:a16="http://schemas.microsoft.com/office/drawing/2014/main" id="{81B32BD7-0E9C-41B1-B990-FAC2474F9D90}"/>
              </a:ext>
            </a:extLst>
          </p:cNvPr>
          <p:cNvSpPr txBox="1"/>
          <p:nvPr/>
        </p:nvSpPr>
        <p:spPr>
          <a:xfrm>
            <a:off x="7245653" y="1468669"/>
            <a:ext cx="30652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ko-KR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N</a:t>
            </a:r>
            <a:r>
              <a:rPr kumimoji="0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 =</a:t>
            </a:r>
            <a:r>
              <a:rPr kumimoji="0" lang="ko-KR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kumimoji="0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104 (</a:t>
            </a:r>
            <a:r>
              <a:rPr kumimoji="0" lang="en-US" altLang="ko-KR" sz="24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186</a:t>
            </a:r>
            <a:r>
              <a:rPr kumimoji="0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Pb</a:t>
            </a:r>
            <a:r>
              <a:rPr kumimoji="0" lang="en-US" altLang="ko-KR" sz="24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104</a:t>
            </a:r>
            <a:r>
              <a:rPr kumimoji="0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)</a:t>
            </a:r>
            <a:r>
              <a:rPr kumimoji="0" lang="ko-KR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5633B21C-8116-451E-AEEA-565D0AD7445B}"/>
              </a:ext>
            </a:extLst>
          </p:cNvPr>
          <p:cNvSpPr txBox="1"/>
          <p:nvPr/>
        </p:nvSpPr>
        <p:spPr>
          <a:xfrm>
            <a:off x="7462388" y="1930334"/>
            <a:ext cx="4502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Three minimum points (</a:t>
            </a:r>
            <a:r>
              <a:rPr kumimoji="0" lang="en-US" altLang="ko-KR" sz="1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ΔE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 &lt; 1 MeV)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0D87BABA-9DB3-4D97-89C3-83FA5FD47DC3}"/>
              </a:ext>
            </a:extLst>
          </p:cNvPr>
          <p:cNvSpPr txBox="1"/>
          <p:nvPr/>
        </p:nvSpPr>
        <p:spPr>
          <a:xfrm>
            <a:off x="7462388" y="2305922"/>
            <a:ext cx="4502154" cy="374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Shape coexistence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849951A0-34E9-42DF-BB42-7077C920B737}"/>
              </a:ext>
            </a:extLst>
          </p:cNvPr>
          <p:cNvSpPr txBox="1"/>
          <p:nvPr/>
        </p:nvSpPr>
        <p:spPr>
          <a:xfrm>
            <a:off x="7462388" y="2680448"/>
            <a:ext cx="4502154" cy="374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Oblate / Spherical / Prolate shapes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260730" y="6249885"/>
            <a:ext cx="578235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Seonghyun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 Kim , </a:t>
            </a:r>
            <a:r>
              <a:rPr kumimoji="0" lang="en-US" altLang="ko-KR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Myeong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-Hwan </a:t>
            </a:r>
            <a:r>
              <a:rPr kumimoji="0" lang="en-US" altLang="ko-KR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Mun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en-US" altLang="ko-KR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Myung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-Ki </a:t>
            </a:r>
            <a:r>
              <a:rPr kumimoji="0" lang="en-US" altLang="ko-KR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Cheoun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 and </a:t>
            </a:r>
            <a:r>
              <a:rPr kumimoji="0" lang="en-US" altLang="ko-KR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Eunja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 Ha,  PRC 105, 034340 (2022)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7" name="바닥글 개체 틀 6">
            <a:extLst>
              <a:ext uri="{FF2B5EF4-FFF2-40B4-BE49-F238E27FC236}">
                <a16:creationId xmlns:a16="http://schemas.microsoft.com/office/drawing/2014/main" id="{615B12D1-AA02-381E-16A8-5BE5A31085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14th APCTP-BLTP JINR Joint Workshop, July 2023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74208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5"/>
    </mc:Choice>
    <mc:Fallback xmlns="">
      <p:transition spd="slow" advTm="665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AA7DDE2C-FA1C-294E-1055-4413F28D1257}"/>
              </a:ext>
            </a:extLst>
          </p:cNvPr>
          <p:cNvGrpSpPr/>
          <p:nvPr/>
        </p:nvGrpSpPr>
        <p:grpSpPr>
          <a:xfrm>
            <a:off x="862981" y="340750"/>
            <a:ext cx="10567019" cy="866685"/>
            <a:chOff x="461531" y="50623"/>
            <a:chExt cx="13966563" cy="1155584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EBFAC0E1-9427-1798-A441-8ABA76B07060}"/>
                </a:ext>
              </a:extLst>
            </p:cNvPr>
            <p:cNvSpPr/>
            <p:nvPr/>
          </p:nvSpPr>
          <p:spPr>
            <a:xfrm>
              <a:off x="461531" y="1022726"/>
              <a:ext cx="13966563" cy="183481"/>
            </a:xfrm>
            <a:prstGeom prst="rect">
              <a:avLst/>
            </a:prstGeom>
            <a:solidFill>
              <a:srgbClr val="2845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endParaRPr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4759FC59-1BB7-D8B4-6067-D8793BB2034E}"/>
                </a:ext>
              </a:extLst>
            </p:cNvPr>
            <p:cNvSpPr txBox="1"/>
            <p:nvPr/>
          </p:nvSpPr>
          <p:spPr>
            <a:xfrm>
              <a:off x="538424" y="50623"/>
              <a:ext cx="8540243" cy="10259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4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omic Sans MS" panose="030F0702030302020204" pitchFamily="66" charset="0"/>
                  <a:ea typeface="微软雅黑"/>
                  <a:cs typeface="Arial" panose="020B0604020202020204" pitchFamily="34" charset="0"/>
                </a:rPr>
                <a:t>Shape coexistence</a:t>
              </a:r>
            </a:p>
          </p:txBody>
        </p:sp>
      </p:grpSp>
      <p:pic>
        <p:nvPicPr>
          <p:cNvPr id="5" name="그림 4">
            <a:extLst>
              <a:ext uri="{FF2B5EF4-FFF2-40B4-BE49-F238E27FC236}">
                <a16:creationId xmlns:a16="http://schemas.microsoft.com/office/drawing/2014/main" id="{6A8635F8-CC65-4880-9B8B-A836A3CBB2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6205" y="1282568"/>
            <a:ext cx="6656968" cy="465579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5111BF6-5353-4966-A3A8-80E221F8774F}"/>
              </a:ext>
            </a:extLst>
          </p:cNvPr>
          <p:cNvSpPr txBox="1"/>
          <p:nvPr/>
        </p:nvSpPr>
        <p:spPr>
          <a:xfrm>
            <a:off x="7143173" y="1327775"/>
            <a:ext cx="4286827" cy="5230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l" defTabSz="457200" rtl="0" eaLnBrk="1" fontAlgn="auto" latinLnBrk="0" hangingPunct="1">
              <a:lnSpc>
                <a:spcPct val="12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Spherical single particle energies are similar with near isotopes.</a:t>
            </a:r>
          </a:p>
          <a:p>
            <a:pPr marL="342900" marR="0" lvl="0" indent="-342900" algn="l" defTabSz="457200" rtl="0" eaLnBrk="1" fontAlgn="auto" latinLnBrk="0" hangingPunct="1">
              <a:lnSpc>
                <a:spcPct val="12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The four valence neutrons in the 1i</a:t>
            </a:r>
            <a:r>
              <a:rPr kumimoji="0" lang="en-US" altLang="ko-KR" sz="16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13/2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 shell above the core are allocated to many projection states split from the 1i</a:t>
            </a:r>
            <a:r>
              <a:rPr kumimoji="0" lang="en-US" altLang="ko-KR" sz="16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13/2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 shell due to the deformation.</a:t>
            </a:r>
          </a:p>
          <a:p>
            <a:pPr marL="342900" marR="0" lvl="0" indent="-342900" algn="just" defTabSz="457200" rtl="0" eaLnBrk="1" fontAlgn="auto" latinLnBrk="0" hangingPunct="1">
              <a:lnSpc>
                <a:spcPct val="12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For the </a:t>
            </a:r>
            <a:r>
              <a:rPr kumimoji="0" lang="en-US" altLang="ko-KR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prolate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 case, the lower 1/2</a:t>
            </a:r>
            <a:r>
              <a:rPr kumimoji="0" lang="en-US" altLang="ko-KR" sz="16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−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 ~ 7/2</a:t>
            </a:r>
            <a:r>
              <a:rPr kumimoji="0" lang="en-US" altLang="ko-KR" sz="16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−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 (higher 11/2</a:t>
            </a:r>
            <a:r>
              <a:rPr kumimoji="0" lang="en-US" altLang="ko-KR" sz="16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−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 ~ 13/2</a:t>
            </a:r>
            <a:r>
              <a:rPr kumimoji="0" lang="en-US" altLang="ko-KR" sz="16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−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) projection states of the 1i</a:t>
            </a:r>
            <a:r>
              <a:rPr kumimoji="0" lang="en-US" altLang="ko-KR" sz="16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13/2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 state are shifted to the lower (higher) energy states. The shifts are reversed for the oblate case. </a:t>
            </a:r>
          </a:p>
          <a:p>
            <a:pPr marL="342900" marR="0" lvl="0" indent="-342900" algn="just" defTabSz="457200" rtl="0" eaLnBrk="1" fontAlgn="auto" latinLnBrk="0" hangingPunct="1">
              <a:lnSpc>
                <a:spcPct val="12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As a result, both low and high energy splitting effects by the deformation are compensated with each other and give rise to almost the same Fermi energies within </a:t>
            </a:r>
            <a:r>
              <a:rPr kumimoji="0" lang="en-US" altLang="ko-KR" sz="16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ΔE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 &lt; 1 MeV leading to the shape coexistence.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70252549-F306-44EC-B9A2-B7C118BCFD83}"/>
              </a:ext>
            </a:extLst>
          </p:cNvPr>
          <p:cNvSpPr/>
          <p:nvPr/>
        </p:nvSpPr>
        <p:spPr>
          <a:xfrm>
            <a:off x="3334236" y="1437952"/>
            <a:ext cx="1462278" cy="4500409"/>
          </a:xfrm>
          <a:prstGeom prst="rect">
            <a:avLst/>
          </a:prstGeom>
          <a:solidFill>
            <a:schemeClr val="accent4">
              <a:lumMod val="20000"/>
              <a:lumOff val="80000"/>
              <a:alpha val="50000"/>
            </a:schemeClr>
          </a:solidFill>
          <a:ln w="15875" cmpd="dbl">
            <a:solidFill>
              <a:srgbClr val="FFC000"/>
            </a:solidFill>
            <a:extLst>
              <a:ext uri="{C807C97D-BFC1-408E-A445-0C87EB9F89A2}">
                <ask:lineSketchStyleProps xmlns:ask="http://schemas.microsoft.com/office/drawing/2018/sketchyshapes" sd="3559321221">
                  <a:custGeom>
                    <a:avLst/>
                    <a:gdLst>
                      <a:gd name="connsiteX0" fmla="*/ 0 w 628650"/>
                      <a:gd name="connsiteY0" fmla="*/ 0 h 3055620"/>
                      <a:gd name="connsiteX1" fmla="*/ 628650 w 628650"/>
                      <a:gd name="connsiteY1" fmla="*/ 0 h 3055620"/>
                      <a:gd name="connsiteX2" fmla="*/ 628650 w 628650"/>
                      <a:gd name="connsiteY2" fmla="*/ 641680 h 3055620"/>
                      <a:gd name="connsiteX3" fmla="*/ 628650 w 628650"/>
                      <a:gd name="connsiteY3" fmla="*/ 1161136 h 3055620"/>
                      <a:gd name="connsiteX4" fmla="*/ 628650 w 628650"/>
                      <a:gd name="connsiteY4" fmla="*/ 1833372 h 3055620"/>
                      <a:gd name="connsiteX5" fmla="*/ 628650 w 628650"/>
                      <a:gd name="connsiteY5" fmla="*/ 2413940 h 3055620"/>
                      <a:gd name="connsiteX6" fmla="*/ 628650 w 628650"/>
                      <a:gd name="connsiteY6" fmla="*/ 3055620 h 3055620"/>
                      <a:gd name="connsiteX7" fmla="*/ 0 w 628650"/>
                      <a:gd name="connsiteY7" fmla="*/ 3055620 h 3055620"/>
                      <a:gd name="connsiteX8" fmla="*/ 0 w 628650"/>
                      <a:gd name="connsiteY8" fmla="*/ 2444496 h 3055620"/>
                      <a:gd name="connsiteX9" fmla="*/ 0 w 628650"/>
                      <a:gd name="connsiteY9" fmla="*/ 1833372 h 3055620"/>
                      <a:gd name="connsiteX10" fmla="*/ 0 w 628650"/>
                      <a:gd name="connsiteY10" fmla="*/ 1283360 h 3055620"/>
                      <a:gd name="connsiteX11" fmla="*/ 0 w 628650"/>
                      <a:gd name="connsiteY11" fmla="*/ 611124 h 3055620"/>
                      <a:gd name="connsiteX12" fmla="*/ 0 w 628650"/>
                      <a:gd name="connsiteY12" fmla="*/ 0 h 305562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628650" h="3055620" fill="none" extrusionOk="0">
                        <a:moveTo>
                          <a:pt x="0" y="0"/>
                        </a:moveTo>
                        <a:cubicBezTo>
                          <a:pt x="244440" y="-21621"/>
                          <a:pt x="474184" y="19222"/>
                          <a:pt x="628650" y="0"/>
                        </a:cubicBezTo>
                        <a:cubicBezTo>
                          <a:pt x="648954" y="282732"/>
                          <a:pt x="629931" y="501739"/>
                          <a:pt x="628650" y="641680"/>
                        </a:cubicBezTo>
                        <a:cubicBezTo>
                          <a:pt x="627369" y="781621"/>
                          <a:pt x="620606" y="974888"/>
                          <a:pt x="628650" y="1161136"/>
                        </a:cubicBezTo>
                        <a:cubicBezTo>
                          <a:pt x="636694" y="1347384"/>
                          <a:pt x="660555" y="1687156"/>
                          <a:pt x="628650" y="1833372"/>
                        </a:cubicBezTo>
                        <a:cubicBezTo>
                          <a:pt x="596745" y="1979588"/>
                          <a:pt x="640361" y="2140410"/>
                          <a:pt x="628650" y="2413940"/>
                        </a:cubicBezTo>
                        <a:cubicBezTo>
                          <a:pt x="616939" y="2687470"/>
                          <a:pt x="632656" y="2895335"/>
                          <a:pt x="628650" y="3055620"/>
                        </a:cubicBezTo>
                        <a:cubicBezTo>
                          <a:pt x="456987" y="3036231"/>
                          <a:pt x="236558" y="3052162"/>
                          <a:pt x="0" y="3055620"/>
                        </a:cubicBezTo>
                        <a:cubicBezTo>
                          <a:pt x="15877" y="2823745"/>
                          <a:pt x="-21670" y="2618416"/>
                          <a:pt x="0" y="2444496"/>
                        </a:cubicBezTo>
                        <a:cubicBezTo>
                          <a:pt x="21670" y="2270576"/>
                          <a:pt x="24536" y="2100784"/>
                          <a:pt x="0" y="1833372"/>
                        </a:cubicBezTo>
                        <a:cubicBezTo>
                          <a:pt x="-24536" y="1565960"/>
                          <a:pt x="-16421" y="1404358"/>
                          <a:pt x="0" y="1283360"/>
                        </a:cubicBezTo>
                        <a:cubicBezTo>
                          <a:pt x="16421" y="1162362"/>
                          <a:pt x="20417" y="809193"/>
                          <a:pt x="0" y="611124"/>
                        </a:cubicBezTo>
                        <a:cubicBezTo>
                          <a:pt x="-20417" y="413055"/>
                          <a:pt x="-21449" y="265274"/>
                          <a:pt x="0" y="0"/>
                        </a:cubicBezTo>
                        <a:close/>
                      </a:path>
                      <a:path w="628650" h="3055620" stroke="0" extrusionOk="0">
                        <a:moveTo>
                          <a:pt x="0" y="0"/>
                        </a:moveTo>
                        <a:cubicBezTo>
                          <a:pt x="258346" y="-1081"/>
                          <a:pt x="348122" y="-9295"/>
                          <a:pt x="628650" y="0"/>
                        </a:cubicBezTo>
                        <a:cubicBezTo>
                          <a:pt x="648190" y="143008"/>
                          <a:pt x="646019" y="369950"/>
                          <a:pt x="628650" y="641680"/>
                        </a:cubicBezTo>
                        <a:cubicBezTo>
                          <a:pt x="611281" y="913410"/>
                          <a:pt x="608306" y="1081330"/>
                          <a:pt x="628650" y="1283360"/>
                        </a:cubicBezTo>
                        <a:cubicBezTo>
                          <a:pt x="648994" y="1485390"/>
                          <a:pt x="653067" y="1624917"/>
                          <a:pt x="628650" y="1802816"/>
                        </a:cubicBezTo>
                        <a:cubicBezTo>
                          <a:pt x="604233" y="1980715"/>
                          <a:pt x="646218" y="2113950"/>
                          <a:pt x="628650" y="2383384"/>
                        </a:cubicBezTo>
                        <a:cubicBezTo>
                          <a:pt x="611082" y="2652818"/>
                          <a:pt x="601840" y="2833279"/>
                          <a:pt x="628650" y="3055620"/>
                        </a:cubicBezTo>
                        <a:cubicBezTo>
                          <a:pt x="417177" y="3057732"/>
                          <a:pt x="221119" y="3062888"/>
                          <a:pt x="0" y="3055620"/>
                        </a:cubicBezTo>
                        <a:cubicBezTo>
                          <a:pt x="-22559" y="2906834"/>
                          <a:pt x="29388" y="2603912"/>
                          <a:pt x="0" y="2444496"/>
                        </a:cubicBezTo>
                        <a:cubicBezTo>
                          <a:pt x="-29388" y="2285080"/>
                          <a:pt x="-22885" y="1908098"/>
                          <a:pt x="0" y="1772260"/>
                        </a:cubicBezTo>
                        <a:cubicBezTo>
                          <a:pt x="22885" y="1636422"/>
                          <a:pt x="-25310" y="1317184"/>
                          <a:pt x="0" y="1161136"/>
                        </a:cubicBezTo>
                        <a:cubicBezTo>
                          <a:pt x="25310" y="1005088"/>
                          <a:pt x="-2279" y="391550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BAD0AA90-EB9B-4D91-92BE-EA26FDD9DE86}"/>
              </a:ext>
            </a:extLst>
          </p:cNvPr>
          <p:cNvSpPr/>
          <p:nvPr/>
        </p:nvSpPr>
        <p:spPr>
          <a:xfrm>
            <a:off x="1286644" y="3014804"/>
            <a:ext cx="705118" cy="2923557"/>
          </a:xfrm>
          <a:prstGeom prst="rect">
            <a:avLst/>
          </a:prstGeom>
          <a:solidFill>
            <a:schemeClr val="accent4">
              <a:lumMod val="20000"/>
              <a:lumOff val="80000"/>
              <a:alpha val="50000"/>
            </a:schemeClr>
          </a:solidFill>
          <a:ln w="15875" cmpd="dbl">
            <a:solidFill>
              <a:srgbClr val="FFC000"/>
            </a:solidFill>
            <a:extLst>
              <a:ext uri="{C807C97D-BFC1-408E-A445-0C87EB9F89A2}">
                <ask:lineSketchStyleProps xmlns:ask="http://schemas.microsoft.com/office/drawing/2018/sketchyshapes" sd="3559321221">
                  <a:custGeom>
                    <a:avLst/>
                    <a:gdLst>
                      <a:gd name="connsiteX0" fmla="*/ 0 w 628650"/>
                      <a:gd name="connsiteY0" fmla="*/ 0 h 3055620"/>
                      <a:gd name="connsiteX1" fmla="*/ 628650 w 628650"/>
                      <a:gd name="connsiteY1" fmla="*/ 0 h 3055620"/>
                      <a:gd name="connsiteX2" fmla="*/ 628650 w 628650"/>
                      <a:gd name="connsiteY2" fmla="*/ 641680 h 3055620"/>
                      <a:gd name="connsiteX3" fmla="*/ 628650 w 628650"/>
                      <a:gd name="connsiteY3" fmla="*/ 1161136 h 3055620"/>
                      <a:gd name="connsiteX4" fmla="*/ 628650 w 628650"/>
                      <a:gd name="connsiteY4" fmla="*/ 1833372 h 3055620"/>
                      <a:gd name="connsiteX5" fmla="*/ 628650 w 628650"/>
                      <a:gd name="connsiteY5" fmla="*/ 2413940 h 3055620"/>
                      <a:gd name="connsiteX6" fmla="*/ 628650 w 628650"/>
                      <a:gd name="connsiteY6" fmla="*/ 3055620 h 3055620"/>
                      <a:gd name="connsiteX7" fmla="*/ 0 w 628650"/>
                      <a:gd name="connsiteY7" fmla="*/ 3055620 h 3055620"/>
                      <a:gd name="connsiteX8" fmla="*/ 0 w 628650"/>
                      <a:gd name="connsiteY8" fmla="*/ 2444496 h 3055620"/>
                      <a:gd name="connsiteX9" fmla="*/ 0 w 628650"/>
                      <a:gd name="connsiteY9" fmla="*/ 1833372 h 3055620"/>
                      <a:gd name="connsiteX10" fmla="*/ 0 w 628650"/>
                      <a:gd name="connsiteY10" fmla="*/ 1283360 h 3055620"/>
                      <a:gd name="connsiteX11" fmla="*/ 0 w 628650"/>
                      <a:gd name="connsiteY11" fmla="*/ 611124 h 3055620"/>
                      <a:gd name="connsiteX12" fmla="*/ 0 w 628650"/>
                      <a:gd name="connsiteY12" fmla="*/ 0 h 305562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628650" h="3055620" fill="none" extrusionOk="0">
                        <a:moveTo>
                          <a:pt x="0" y="0"/>
                        </a:moveTo>
                        <a:cubicBezTo>
                          <a:pt x="244440" y="-21621"/>
                          <a:pt x="474184" y="19222"/>
                          <a:pt x="628650" y="0"/>
                        </a:cubicBezTo>
                        <a:cubicBezTo>
                          <a:pt x="648954" y="282732"/>
                          <a:pt x="629931" y="501739"/>
                          <a:pt x="628650" y="641680"/>
                        </a:cubicBezTo>
                        <a:cubicBezTo>
                          <a:pt x="627369" y="781621"/>
                          <a:pt x="620606" y="974888"/>
                          <a:pt x="628650" y="1161136"/>
                        </a:cubicBezTo>
                        <a:cubicBezTo>
                          <a:pt x="636694" y="1347384"/>
                          <a:pt x="660555" y="1687156"/>
                          <a:pt x="628650" y="1833372"/>
                        </a:cubicBezTo>
                        <a:cubicBezTo>
                          <a:pt x="596745" y="1979588"/>
                          <a:pt x="640361" y="2140410"/>
                          <a:pt x="628650" y="2413940"/>
                        </a:cubicBezTo>
                        <a:cubicBezTo>
                          <a:pt x="616939" y="2687470"/>
                          <a:pt x="632656" y="2895335"/>
                          <a:pt x="628650" y="3055620"/>
                        </a:cubicBezTo>
                        <a:cubicBezTo>
                          <a:pt x="456987" y="3036231"/>
                          <a:pt x="236558" y="3052162"/>
                          <a:pt x="0" y="3055620"/>
                        </a:cubicBezTo>
                        <a:cubicBezTo>
                          <a:pt x="15877" y="2823745"/>
                          <a:pt x="-21670" y="2618416"/>
                          <a:pt x="0" y="2444496"/>
                        </a:cubicBezTo>
                        <a:cubicBezTo>
                          <a:pt x="21670" y="2270576"/>
                          <a:pt x="24536" y="2100784"/>
                          <a:pt x="0" y="1833372"/>
                        </a:cubicBezTo>
                        <a:cubicBezTo>
                          <a:pt x="-24536" y="1565960"/>
                          <a:pt x="-16421" y="1404358"/>
                          <a:pt x="0" y="1283360"/>
                        </a:cubicBezTo>
                        <a:cubicBezTo>
                          <a:pt x="16421" y="1162362"/>
                          <a:pt x="20417" y="809193"/>
                          <a:pt x="0" y="611124"/>
                        </a:cubicBezTo>
                        <a:cubicBezTo>
                          <a:pt x="-20417" y="413055"/>
                          <a:pt x="-21449" y="265274"/>
                          <a:pt x="0" y="0"/>
                        </a:cubicBezTo>
                        <a:close/>
                      </a:path>
                      <a:path w="628650" h="3055620" stroke="0" extrusionOk="0">
                        <a:moveTo>
                          <a:pt x="0" y="0"/>
                        </a:moveTo>
                        <a:cubicBezTo>
                          <a:pt x="258346" y="-1081"/>
                          <a:pt x="348122" y="-9295"/>
                          <a:pt x="628650" y="0"/>
                        </a:cubicBezTo>
                        <a:cubicBezTo>
                          <a:pt x="648190" y="143008"/>
                          <a:pt x="646019" y="369950"/>
                          <a:pt x="628650" y="641680"/>
                        </a:cubicBezTo>
                        <a:cubicBezTo>
                          <a:pt x="611281" y="913410"/>
                          <a:pt x="608306" y="1081330"/>
                          <a:pt x="628650" y="1283360"/>
                        </a:cubicBezTo>
                        <a:cubicBezTo>
                          <a:pt x="648994" y="1485390"/>
                          <a:pt x="653067" y="1624917"/>
                          <a:pt x="628650" y="1802816"/>
                        </a:cubicBezTo>
                        <a:cubicBezTo>
                          <a:pt x="604233" y="1980715"/>
                          <a:pt x="646218" y="2113950"/>
                          <a:pt x="628650" y="2383384"/>
                        </a:cubicBezTo>
                        <a:cubicBezTo>
                          <a:pt x="611082" y="2652818"/>
                          <a:pt x="601840" y="2833279"/>
                          <a:pt x="628650" y="3055620"/>
                        </a:cubicBezTo>
                        <a:cubicBezTo>
                          <a:pt x="417177" y="3057732"/>
                          <a:pt x="221119" y="3062888"/>
                          <a:pt x="0" y="3055620"/>
                        </a:cubicBezTo>
                        <a:cubicBezTo>
                          <a:pt x="-22559" y="2906834"/>
                          <a:pt x="29388" y="2603912"/>
                          <a:pt x="0" y="2444496"/>
                        </a:cubicBezTo>
                        <a:cubicBezTo>
                          <a:pt x="-29388" y="2285080"/>
                          <a:pt x="-22885" y="1908098"/>
                          <a:pt x="0" y="1772260"/>
                        </a:cubicBezTo>
                        <a:cubicBezTo>
                          <a:pt x="22885" y="1636422"/>
                          <a:pt x="-25310" y="1317184"/>
                          <a:pt x="0" y="1161136"/>
                        </a:cubicBezTo>
                        <a:cubicBezTo>
                          <a:pt x="25310" y="1005088"/>
                          <a:pt x="-2279" y="391550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A1A1ACB2-C635-41DF-AD0A-E863E3D842D3}"/>
              </a:ext>
            </a:extLst>
          </p:cNvPr>
          <p:cNvSpPr/>
          <p:nvPr/>
        </p:nvSpPr>
        <p:spPr>
          <a:xfrm>
            <a:off x="6195839" y="3014804"/>
            <a:ext cx="705118" cy="2923557"/>
          </a:xfrm>
          <a:prstGeom prst="rect">
            <a:avLst/>
          </a:prstGeom>
          <a:solidFill>
            <a:schemeClr val="accent4">
              <a:lumMod val="20000"/>
              <a:lumOff val="80000"/>
              <a:alpha val="50000"/>
            </a:schemeClr>
          </a:solidFill>
          <a:ln w="15875" cmpd="dbl">
            <a:solidFill>
              <a:srgbClr val="FFC000"/>
            </a:solidFill>
            <a:extLst>
              <a:ext uri="{C807C97D-BFC1-408E-A445-0C87EB9F89A2}">
                <ask:lineSketchStyleProps xmlns:ask="http://schemas.microsoft.com/office/drawing/2018/sketchyshapes" sd="3559321221">
                  <a:custGeom>
                    <a:avLst/>
                    <a:gdLst>
                      <a:gd name="connsiteX0" fmla="*/ 0 w 628650"/>
                      <a:gd name="connsiteY0" fmla="*/ 0 h 3055620"/>
                      <a:gd name="connsiteX1" fmla="*/ 628650 w 628650"/>
                      <a:gd name="connsiteY1" fmla="*/ 0 h 3055620"/>
                      <a:gd name="connsiteX2" fmla="*/ 628650 w 628650"/>
                      <a:gd name="connsiteY2" fmla="*/ 641680 h 3055620"/>
                      <a:gd name="connsiteX3" fmla="*/ 628650 w 628650"/>
                      <a:gd name="connsiteY3" fmla="*/ 1161136 h 3055620"/>
                      <a:gd name="connsiteX4" fmla="*/ 628650 w 628650"/>
                      <a:gd name="connsiteY4" fmla="*/ 1833372 h 3055620"/>
                      <a:gd name="connsiteX5" fmla="*/ 628650 w 628650"/>
                      <a:gd name="connsiteY5" fmla="*/ 2413940 h 3055620"/>
                      <a:gd name="connsiteX6" fmla="*/ 628650 w 628650"/>
                      <a:gd name="connsiteY6" fmla="*/ 3055620 h 3055620"/>
                      <a:gd name="connsiteX7" fmla="*/ 0 w 628650"/>
                      <a:gd name="connsiteY7" fmla="*/ 3055620 h 3055620"/>
                      <a:gd name="connsiteX8" fmla="*/ 0 w 628650"/>
                      <a:gd name="connsiteY8" fmla="*/ 2444496 h 3055620"/>
                      <a:gd name="connsiteX9" fmla="*/ 0 w 628650"/>
                      <a:gd name="connsiteY9" fmla="*/ 1833372 h 3055620"/>
                      <a:gd name="connsiteX10" fmla="*/ 0 w 628650"/>
                      <a:gd name="connsiteY10" fmla="*/ 1283360 h 3055620"/>
                      <a:gd name="connsiteX11" fmla="*/ 0 w 628650"/>
                      <a:gd name="connsiteY11" fmla="*/ 611124 h 3055620"/>
                      <a:gd name="connsiteX12" fmla="*/ 0 w 628650"/>
                      <a:gd name="connsiteY12" fmla="*/ 0 h 305562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628650" h="3055620" fill="none" extrusionOk="0">
                        <a:moveTo>
                          <a:pt x="0" y="0"/>
                        </a:moveTo>
                        <a:cubicBezTo>
                          <a:pt x="244440" y="-21621"/>
                          <a:pt x="474184" y="19222"/>
                          <a:pt x="628650" y="0"/>
                        </a:cubicBezTo>
                        <a:cubicBezTo>
                          <a:pt x="648954" y="282732"/>
                          <a:pt x="629931" y="501739"/>
                          <a:pt x="628650" y="641680"/>
                        </a:cubicBezTo>
                        <a:cubicBezTo>
                          <a:pt x="627369" y="781621"/>
                          <a:pt x="620606" y="974888"/>
                          <a:pt x="628650" y="1161136"/>
                        </a:cubicBezTo>
                        <a:cubicBezTo>
                          <a:pt x="636694" y="1347384"/>
                          <a:pt x="660555" y="1687156"/>
                          <a:pt x="628650" y="1833372"/>
                        </a:cubicBezTo>
                        <a:cubicBezTo>
                          <a:pt x="596745" y="1979588"/>
                          <a:pt x="640361" y="2140410"/>
                          <a:pt x="628650" y="2413940"/>
                        </a:cubicBezTo>
                        <a:cubicBezTo>
                          <a:pt x="616939" y="2687470"/>
                          <a:pt x="632656" y="2895335"/>
                          <a:pt x="628650" y="3055620"/>
                        </a:cubicBezTo>
                        <a:cubicBezTo>
                          <a:pt x="456987" y="3036231"/>
                          <a:pt x="236558" y="3052162"/>
                          <a:pt x="0" y="3055620"/>
                        </a:cubicBezTo>
                        <a:cubicBezTo>
                          <a:pt x="15877" y="2823745"/>
                          <a:pt x="-21670" y="2618416"/>
                          <a:pt x="0" y="2444496"/>
                        </a:cubicBezTo>
                        <a:cubicBezTo>
                          <a:pt x="21670" y="2270576"/>
                          <a:pt x="24536" y="2100784"/>
                          <a:pt x="0" y="1833372"/>
                        </a:cubicBezTo>
                        <a:cubicBezTo>
                          <a:pt x="-24536" y="1565960"/>
                          <a:pt x="-16421" y="1404358"/>
                          <a:pt x="0" y="1283360"/>
                        </a:cubicBezTo>
                        <a:cubicBezTo>
                          <a:pt x="16421" y="1162362"/>
                          <a:pt x="20417" y="809193"/>
                          <a:pt x="0" y="611124"/>
                        </a:cubicBezTo>
                        <a:cubicBezTo>
                          <a:pt x="-20417" y="413055"/>
                          <a:pt x="-21449" y="265274"/>
                          <a:pt x="0" y="0"/>
                        </a:cubicBezTo>
                        <a:close/>
                      </a:path>
                      <a:path w="628650" h="3055620" stroke="0" extrusionOk="0">
                        <a:moveTo>
                          <a:pt x="0" y="0"/>
                        </a:moveTo>
                        <a:cubicBezTo>
                          <a:pt x="258346" y="-1081"/>
                          <a:pt x="348122" y="-9295"/>
                          <a:pt x="628650" y="0"/>
                        </a:cubicBezTo>
                        <a:cubicBezTo>
                          <a:pt x="648190" y="143008"/>
                          <a:pt x="646019" y="369950"/>
                          <a:pt x="628650" y="641680"/>
                        </a:cubicBezTo>
                        <a:cubicBezTo>
                          <a:pt x="611281" y="913410"/>
                          <a:pt x="608306" y="1081330"/>
                          <a:pt x="628650" y="1283360"/>
                        </a:cubicBezTo>
                        <a:cubicBezTo>
                          <a:pt x="648994" y="1485390"/>
                          <a:pt x="653067" y="1624917"/>
                          <a:pt x="628650" y="1802816"/>
                        </a:cubicBezTo>
                        <a:cubicBezTo>
                          <a:pt x="604233" y="1980715"/>
                          <a:pt x="646218" y="2113950"/>
                          <a:pt x="628650" y="2383384"/>
                        </a:cubicBezTo>
                        <a:cubicBezTo>
                          <a:pt x="611082" y="2652818"/>
                          <a:pt x="601840" y="2833279"/>
                          <a:pt x="628650" y="3055620"/>
                        </a:cubicBezTo>
                        <a:cubicBezTo>
                          <a:pt x="417177" y="3057732"/>
                          <a:pt x="221119" y="3062888"/>
                          <a:pt x="0" y="3055620"/>
                        </a:cubicBezTo>
                        <a:cubicBezTo>
                          <a:pt x="-22559" y="2906834"/>
                          <a:pt x="29388" y="2603912"/>
                          <a:pt x="0" y="2444496"/>
                        </a:cubicBezTo>
                        <a:cubicBezTo>
                          <a:pt x="-29388" y="2285080"/>
                          <a:pt x="-22885" y="1908098"/>
                          <a:pt x="0" y="1772260"/>
                        </a:cubicBezTo>
                        <a:cubicBezTo>
                          <a:pt x="22885" y="1636422"/>
                          <a:pt x="-25310" y="1317184"/>
                          <a:pt x="0" y="1161136"/>
                        </a:cubicBezTo>
                        <a:cubicBezTo>
                          <a:pt x="25310" y="1005088"/>
                          <a:pt x="-2279" y="391550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A9164DE7-7255-4002-812F-2DD989879E60}"/>
              </a:ext>
            </a:extLst>
          </p:cNvPr>
          <p:cNvSpPr/>
          <p:nvPr/>
        </p:nvSpPr>
        <p:spPr>
          <a:xfrm>
            <a:off x="2441569" y="3014804"/>
            <a:ext cx="481605" cy="2923557"/>
          </a:xfrm>
          <a:prstGeom prst="rect">
            <a:avLst/>
          </a:prstGeom>
          <a:solidFill>
            <a:schemeClr val="accent4">
              <a:lumMod val="20000"/>
              <a:lumOff val="80000"/>
              <a:alpha val="50000"/>
            </a:schemeClr>
          </a:solidFill>
          <a:ln w="15875" cmpd="dbl">
            <a:solidFill>
              <a:srgbClr val="FFC000"/>
            </a:solidFill>
            <a:extLst>
              <a:ext uri="{C807C97D-BFC1-408E-A445-0C87EB9F89A2}">
                <ask:lineSketchStyleProps xmlns:ask="http://schemas.microsoft.com/office/drawing/2018/sketchyshapes" sd="3559321221">
                  <a:custGeom>
                    <a:avLst/>
                    <a:gdLst>
                      <a:gd name="connsiteX0" fmla="*/ 0 w 628650"/>
                      <a:gd name="connsiteY0" fmla="*/ 0 h 3055620"/>
                      <a:gd name="connsiteX1" fmla="*/ 628650 w 628650"/>
                      <a:gd name="connsiteY1" fmla="*/ 0 h 3055620"/>
                      <a:gd name="connsiteX2" fmla="*/ 628650 w 628650"/>
                      <a:gd name="connsiteY2" fmla="*/ 641680 h 3055620"/>
                      <a:gd name="connsiteX3" fmla="*/ 628650 w 628650"/>
                      <a:gd name="connsiteY3" fmla="*/ 1161136 h 3055620"/>
                      <a:gd name="connsiteX4" fmla="*/ 628650 w 628650"/>
                      <a:gd name="connsiteY4" fmla="*/ 1833372 h 3055620"/>
                      <a:gd name="connsiteX5" fmla="*/ 628650 w 628650"/>
                      <a:gd name="connsiteY5" fmla="*/ 2413940 h 3055620"/>
                      <a:gd name="connsiteX6" fmla="*/ 628650 w 628650"/>
                      <a:gd name="connsiteY6" fmla="*/ 3055620 h 3055620"/>
                      <a:gd name="connsiteX7" fmla="*/ 0 w 628650"/>
                      <a:gd name="connsiteY7" fmla="*/ 3055620 h 3055620"/>
                      <a:gd name="connsiteX8" fmla="*/ 0 w 628650"/>
                      <a:gd name="connsiteY8" fmla="*/ 2444496 h 3055620"/>
                      <a:gd name="connsiteX9" fmla="*/ 0 w 628650"/>
                      <a:gd name="connsiteY9" fmla="*/ 1833372 h 3055620"/>
                      <a:gd name="connsiteX10" fmla="*/ 0 w 628650"/>
                      <a:gd name="connsiteY10" fmla="*/ 1283360 h 3055620"/>
                      <a:gd name="connsiteX11" fmla="*/ 0 w 628650"/>
                      <a:gd name="connsiteY11" fmla="*/ 611124 h 3055620"/>
                      <a:gd name="connsiteX12" fmla="*/ 0 w 628650"/>
                      <a:gd name="connsiteY12" fmla="*/ 0 h 305562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628650" h="3055620" fill="none" extrusionOk="0">
                        <a:moveTo>
                          <a:pt x="0" y="0"/>
                        </a:moveTo>
                        <a:cubicBezTo>
                          <a:pt x="244440" y="-21621"/>
                          <a:pt x="474184" y="19222"/>
                          <a:pt x="628650" y="0"/>
                        </a:cubicBezTo>
                        <a:cubicBezTo>
                          <a:pt x="648954" y="282732"/>
                          <a:pt x="629931" y="501739"/>
                          <a:pt x="628650" y="641680"/>
                        </a:cubicBezTo>
                        <a:cubicBezTo>
                          <a:pt x="627369" y="781621"/>
                          <a:pt x="620606" y="974888"/>
                          <a:pt x="628650" y="1161136"/>
                        </a:cubicBezTo>
                        <a:cubicBezTo>
                          <a:pt x="636694" y="1347384"/>
                          <a:pt x="660555" y="1687156"/>
                          <a:pt x="628650" y="1833372"/>
                        </a:cubicBezTo>
                        <a:cubicBezTo>
                          <a:pt x="596745" y="1979588"/>
                          <a:pt x="640361" y="2140410"/>
                          <a:pt x="628650" y="2413940"/>
                        </a:cubicBezTo>
                        <a:cubicBezTo>
                          <a:pt x="616939" y="2687470"/>
                          <a:pt x="632656" y="2895335"/>
                          <a:pt x="628650" y="3055620"/>
                        </a:cubicBezTo>
                        <a:cubicBezTo>
                          <a:pt x="456987" y="3036231"/>
                          <a:pt x="236558" y="3052162"/>
                          <a:pt x="0" y="3055620"/>
                        </a:cubicBezTo>
                        <a:cubicBezTo>
                          <a:pt x="15877" y="2823745"/>
                          <a:pt x="-21670" y="2618416"/>
                          <a:pt x="0" y="2444496"/>
                        </a:cubicBezTo>
                        <a:cubicBezTo>
                          <a:pt x="21670" y="2270576"/>
                          <a:pt x="24536" y="2100784"/>
                          <a:pt x="0" y="1833372"/>
                        </a:cubicBezTo>
                        <a:cubicBezTo>
                          <a:pt x="-24536" y="1565960"/>
                          <a:pt x="-16421" y="1404358"/>
                          <a:pt x="0" y="1283360"/>
                        </a:cubicBezTo>
                        <a:cubicBezTo>
                          <a:pt x="16421" y="1162362"/>
                          <a:pt x="20417" y="809193"/>
                          <a:pt x="0" y="611124"/>
                        </a:cubicBezTo>
                        <a:cubicBezTo>
                          <a:pt x="-20417" y="413055"/>
                          <a:pt x="-21449" y="265274"/>
                          <a:pt x="0" y="0"/>
                        </a:cubicBezTo>
                        <a:close/>
                      </a:path>
                      <a:path w="628650" h="3055620" stroke="0" extrusionOk="0">
                        <a:moveTo>
                          <a:pt x="0" y="0"/>
                        </a:moveTo>
                        <a:cubicBezTo>
                          <a:pt x="258346" y="-1081"/>
                          <a:pt x="348122" y="-9295"/>
                          <a:pt x="628650" y="0"/>
                        </a:cubicBezTo>
                        <a:cubicBezTo>
                          <a:pt x="648190" y="143008"/>
                          <a:pt x="646019" y="369950"/>
                          <a:pt x="628650" y="641680"/>
                        </a:cubicBezTo>
                        <a:cubicBezTo>
                          <a:pt x="611281" y="913410"/>
                          <a:pt x="608306" y="1081330"/>
                          <a:pt x="628650" y="1283360"/>
                        </a:cubicBezTo>
                        <a:cubicBezTo>
                          <a:pt x="648994" y="1485390"/>
                          <a:pt x="653067" y="1624917"/>
                          <a:pt x="628650" y="1802816"/>
                        </a:cubicBezTo>
                        <a:cubicBezTo>
                          <a:pt x="604233" y="1980715"/>
                          <a:pt x="646218" y="2113950"/>
                          <a:pt x="628650" y="2383384"/>
                        </a:cubicBezTo>
                        <a:cubicBezTo>
                          <a:pt x="611082" y="2652818"/>
                          <a:pt x="601840" y="2833279"/>
                          <a:pt x="628650" y="3055620"/>
                        </a:cubicBezTo>
                        <a:cubicBezTo>
                          <a:pt x="417177" y="3057732"/>
                          <a:pt x="221119" y="3062888"/>
                          <a:pt x="0" y="3055620"/>
                        </a:cubicBezTo>
                        <a:cubicBezTo>
                          <a:pt x="-22559" y="2906834"/>
                          <a:pt x="29388" y="2603912"/>
                          <a:pt x="0" y="2444496"/>
                        </a:cubicBezTo>
                        <a:cubicBezTo>
                          <a:pt x="-29388" y="2285080"/>
                          <a:pt x="-22885" y="1908098"/>
                          <a:pt x="0" y="1772260"/>
                        </a:cubicBezTo>
                        <a:cubicBezTo>
                          <a:pt x="22885" y="1636422"/>
                          <a:pt x="-25310" y="1317184"/>
                          <a:pt x="0" y="1161136"/>
                        </a:cubicBezTo>
                        <a:cubicBezTo>
                          <a:pt x="25310" y="1005088"/>
                          <a:pt x="-2279" y="391550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3BFE459F-AAC6-4D53-A948-443C201EFE9C}"/>
              </a:ext>
            </a:extLst>
          </p:cNvPr>
          <p:cNvSpPr/>
          <p:nvPr/>
        </p:nvSpPr>
        <p:spPr>
          <a:xfrm>
            <a:off x="3857987" y="3014803"/>
            <a:ext cx="481605" cy="2923557"/>
          </a:xfrm>
          <a:prstGeom prst="rect">
            <a:avLst/>
          </a:prstGeom>
          <a:solidFill>
            <a:schemeClr val="accent4">
              <a:lumMod val="20000"/>
              <a:lumOff val="80000"/>
              <a:alpha val="50000"/>
            </a:schemeClr>
          </a:solidFill>
          <a:ln w="15875" cmpd="dbl">
            <a:solidFill>
              <a:srgbClr val="FFC000"/>
            </a:solidFill>
            <a:extLst>
              <a:ext uri="{C807C97D-BFC1-408E-A445-0C87EB9F89A2}">
                <ask:lineSketchStyleProps xmlns:ask="http://schemas.microsoft.com/office/drawing/2018/sketchyshapes" sd="3559321221">
                  <a:custGeom>
                    <a:avLst/>
                    <a:gdLst>
                      <a:gd name="connsiteX0" fmla="*/ 0 w 628650"/>
                      <a:gd name="connsiteY0" fmla="*/ 0 h 3055620"/>
                      <a:gd name="connsiteX1" fmla="*/ 628650 w 628650"/>
                      <a:gd name="connsiteY1" fmla="*/ 0 h 3055620"/>
                      <a:gd name="connsiteX2" fmla="*/ 628650 w 628650"/>
                      <a:gd name="connsiteY2" fmla="*/ 641680 h 3055620"/>
                      <a:gd name="connsiteX3" fmla="*/ 628650 w 628650"/>
                      <a:gd name="connsiteY3" fmla="*/ 1161136 h 3055620"/>
                      <a:gd name="connsiteX4" fmla="*/ 628650 w 628650"/>
                      <a:gd name="connsiteY4" fmla="*/ 1833372 h 3055620"/>
                      <a:gd name="connsiteX5" fmla="*/ 628650 w 628650"/>
                      <a:gd name="connsiteY5" fmla="*/ 2413940 h 3055620"/>
                      <a:gd name="connsiteX6" fmla="*/ 628650 w 628650"/>
                      <a:gd name="connsiteY6" fmla="*/ 3055620 h 3055620"/>
                      <a:gd name="connsiteX7" fmla="*/ 0 w 628650"/>
                      <a:gd name="connsiteY7" fmla="*/ 3055620 h 3055620"/>
                      <a:gd name="connsiteX8" fmla="*/ 0 w 628650"/>
                      <a:gd name="connsiteY8" fmla="*/ 2444496 h 3055620"/>
                      <a:gd name="connsiteX9" fmla="*/ 0 w 628650"/>
                      <a:gd name="connsiteY9" fmla="*/ 1833372 h 3055620"/>
                      <a:gd name="connsiteX10" fmla="*/ 0 w 628650"/>
                      <a:gd name="connsiteY10" fmla="*/ 1283360 h 3055620"/>
                      <a:gd name="connsiteX11" fmla="*/ 0 w 628650"/>
                      <a:gd name="connsiteY11" fmla="*/ 611124 h 3055620"/>
                      <a:gd name="connsiteX12" fmla="*/ 0 w 628650"/>
                      <a:gd name="connsiteY12" fmla="*/ 0 h 305562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628650" h="3055620" fill="none" extrusionOk="0">
                        <a:moveTo>
                          <a:pt x="0" y="0"/>
                        </a:moveTo>
                        <a:cubicBezTo>
                          <a:pt x="244440" y="-21621"/>
                          <a:pt x="474184" y="19222"/>
                          <a:pt x="628650" y="0"/>
                        </a:cubicBezTo>
                        <a:cubicBezTo>
                          <a:pt x="648954" y="282732"/>
                          <a:pt x="629931" y="501739"/>
                          <a:pt x="628650" y="641680"/>
                        </a:cubicBezTo>
                        <a:cubicBezTo>
                          <a:pt x="627369" y="781621"/>
                          <a:pt x="620606" y="974888"/>
                          <a:pt x="628650" y="1161136"/>
                        </a:cubicBezTo>
                        <a:cubicBezTo>
                          <a:pt x="636694" y="1347384"/>
                          <a:pt x="660555" y="1687156"/>
                          <a:pt x="628650" y="1833372"/>
                        </a:cubicBezTo>
                        <a:cubicBezTo>
                          <a:pt x="596745" y="1979588"/>
                          <a:pt x="640361" y="2140410"/>
                          <a:pt x="628650" y="2413940"/>
                        </a:cubicBezTo>
                        <a:cubicBezTo>
                          <a:pt x="616939" y="2687470"/>
                          <a:pt x="632656" y="2895335"/>
                          <a:pt x="628650" y="3055620"/>
                        </a:cubicBezTo>
                        <a:cubicBezTo>
                          <a:pt x="456987" y="3036231"/>
                          <a:pt x="236558" y="3052162"/>
                          <a:pt x="0" y="3055620"/>
                        </a:cubicBezTo>
                        <a:cubicBezTo>
                          <a:pt x="15877" y="2823745"/>
                          <a:pt x="-21670" y="2618416"/>
                          <a:pt x="0" y="2444496"/>
                        </a:cubicBezTo>
                        <a:cubicBezTo>
                          <a:pt x="21670" y="2270576"/>
                          <a:pt x="24536" y="2100784"/>
                          <a:pt x="0" y="1833372"/>
                        </a:cubicBezTo>
                        <a:cubicBezTo>
                          <a:pt x="-24536" y="1565960"/>
                          <a:pt x="-16421" y="1404358"/>
                          <a:pt x="0" y="1283360"/>
                        </a:cubicBezTo>
                        <a:cubicBezTo>
                          <a:pt x="16421" y="1162362"/>
                          <a:pt x="20417" y="809193"/>
                          <a:pt x="0" y="611124"/>
                        </a:cubicBezTo>
                        <a:cubicBezTo>
                          <a:pt x="-20417" y="413055"/>
                          <a:pt x="-21449" y="265274"/>
                          <a:pt x="0" y="0"/>
                        </a:cubicBezTo>
                        <a:close/>
                      </a:path>
                      <a:path w="628650" h="3055620" stroke="0" extrusionOk="0">
                        <a:moveTo>
                          <a:pt x="0" y="0"/>
                        </a:moveTo>
                        <a:cubicBezTo>
                          <a:pt x="258346" y="-1081"/>
                          <a:pt x="348122" y="-9295"/>
                          <a:pt x="628650" y="0"/>
                        </a:cubicBezTo>
                        <a:cubicBezTo>
                          <a:pt x="648190" y="143008"/>
                          <a:pt x="646019" y="369950"/>
                          <a:pt x="628650" y="641680"/>
                        </a:cubicBezTo>
                        <a:cubicBezTo>
                          <a:pt x="611281" y="913410"/>
                          <a:pt x="608306" y="1081330"/>
                          <a:pt x="628650" y="1283360"/>
                        </a:cubicBezTo>
                        <a:cubicBezTo>
                          <a:pt x="648994" y="1485390"/>
                          <a:pt x="653067" y="1624917"/>
                          <a:pt x="628650" y="1802816"/>
                        </a:cubicBezTo>
                        <a:cubicBezTo>
                          <a:pt x="604233" y="1980715"/>
                          <a:pt x="646218" y="2113950"/>
                          <a:pt x="628650" y="2383384"/>
                        </a:cubicBezTo>
                        <a:cubicBezTo>
                          <a:pt x="611082" y="2652818"/>
                          <a:pt x="601840" y="2833279"/>
                          <a:pt x="628650" y="3055620"/>
                        </a:cubicBezTo>
                        <a:cubicBezTo>
                          <a:pt x="417177" y="3057732"/>
                          <a:pt x="221119" y="3062888"/>
                          <a:pt x="0" y="3055620"/>
                        </a:cubicBezTo>
                        <a:cubicBezTo>
                          <a:pt x="-22559" y="2906834"/>
                          <a:pt x="29388" y="2603912"/>
                          <a:pt x="0" y="2444496"/>
                        </a:cubicBezTo>
                        <a:cubicBezTo>
                          <a:pt x="-29388" y="2285080"/>
                          <a:pt x="-22885" y="1908098"/>
                          <a:pt x="0" y="1772260"/>
                        </a:cubicBezTo>
                        <a:cubicBezTo>
                          <a:pt x="22885" y="1636422"/>
                          <a:pt x="-25310" y="1317184"/>
                          <a:pt x="0" y="1161136"/>
                        </a:cubicBezTo>
                        <a:cubicBezTo>
                          <a:pt x="25310" y="1005088"/>
                          <a:pt x="-2279" y="391550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406EE7F6-68AD-4A97-9D61-78A84F4D65FE}"/>
              </a:ext>
            </a:extLst>
          </p:cNvPr>
          <p:cNvSpPr/>
          <p:nvPr/>
        </p:nvSpPr>
        <p:spPr>
          <a:xfrm>
            <a:off x="5274405" y="3014802"/>
            <a:ext cx="481605" cy="2923557"/>
          </a:xfrm>
          <a:prstGeom prst="rect">
            <a:avLst/>
          </a:prstGeom>
          <a:solidFill>
            <a:schemeClr val="accent4">
              <a:lumMod val="20000"/>
              <a:lumOff val="80000"/>
              <a:alpha val="50000"/>
            </a:schemeClr>
          </a:solidFill>
          <a:ln w="15875" cmpd="dbl">
            <a:solidFill>
              <a:srgbClr val="FFC000"/>
            </a:solidFill>
            <a:extLst>
              <a:ext uri="{C807C97D-BFC1-408E-A445-0C87EB9F89A2}">
                <ask:lineSketchStyleProps xmlns:ask="http://schemas.microsoft.com/office/drawing/2018/sketchyshapes" sd="3559321221">
                  <a:custGeom>
                    <a:avLst/>
                    <a:gdLst>
                      <a:gd name="connsiteX0" fmla="*/ 0 w 628650"/>
                      <a:gd name="connsiteY0" fmla="*/ 0 h 3055620"/>
                      <a:gd name="connsiteX1" fmla="*/ 628650 w 628650"/>
                      <a:gd name="connsiteY1" fmla="*/ 0 h 3055620"/>
                      <a:gd name="connsiteX2" fmla="*/ 628650 w 628650"/>
                      <a:gd name="connsiteY2" fmla="*/ 641680 h 3055620"/>
                      <a:gd name="connsiteX3" fmla="*/ 628650 w 628650"/>
                      <a:gd name="connsiteY3" fmla="*/ 1161136 h 3055620"/>
                      <a:gd name="connsiteX4" fmla="*/ 628650 w 628650"/>
                      <a:gd name="connsiteY4" fmla="*/ 1833372 h 3055620"/>
                      <a:gd name="connsiteX5" fmla="*/ 628650 w 628650"/>
                      <a:gd name="connsiteY5" fmla="*/ 2413940 h 3055620"/>
                      <a:gd name="connsiteX6" fmla="*/ 628650 w 628650"/>
                      <a:gd name="connsiteY6" fmla="*/ 3055620 h 3055620"/>
                      <a:gd name="connsiteX7" fmla="*/ 0 w 628650"/>
                      <a:gd name="connsiteY7" fmla="*/ 3055620 h 3055620"/>
                      <a:gd name="connsiteX8" fmla="*/ 0 w 628650"/>
                      <a:gd name="connsiteY8" fmla="*/ 2444496 h 3055620"/>
                      <a:gd name="connsiteX9" fmla="*/ 0 w 628650"/>
                      <a:gd name="connsiteY9" fmla="*/ 1833372 h 3055620"/>
                      <a:gd name="connsiteX10" fmla="*/ 0 w 628650"/>
                      <a:gd name="connsiteY10" fmla="*/ 1283360 h 3055620"/>
                      <a:gd name="connsiteX11" fmla="*/ 0 w 628650"/>
                      <a:gd name="connsiteY11" fmla="*/ 611124 h 3055620"/>
                      <a:gd name="connsiteX12" fmla="*/ 0 w 628650"/>
                      <a:gd name="connsiteY12" fmla="*/ 0 h 305562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628650" h="3055620" fill="none" extrusionOk="0">
                        <a:moveTo>
                          <a:pt x="0" y="0"/>
                        </a:moveTo>
                        <a:cubicBezTo>
                          <a:pt x="244440" y="-21621"/>
                          <a:pt x="474184" y="19222"/>
                          <a:pt x="628650" y="0"/>
                        </a:cubicBezTo>
                        <a:cubicBezTo>
                          <a:pt x="648954" y="282732"/>
                          <a:pt x="629931" y="501739"/>
                          <a:pt x="628650" y="641680"/>
                        </a:cubicBezTo>
                        <a:cubicBezTo>
                          <a:pt x="627369" y="781621"/>
                          <a:pt x="620606" y="974888"/>
                          <a:pt x="628650" y="1161136"/>
                        </a:cubicBezTo>
                        <a:cubicBezTo>
                          <a:pt x="636694" y="1347384"/>
                          <a:pt x="660555" y="1687156"/>
                          <a:pt x="628650" y="1833372"/>
                        </a:cubicBezTo>
                        <a:cubicBezTo>
                          <a:pt x="596745" y="1979588"/>
                          <a:pt x="640361" y="2140410"/>
                          <a:pt x="628650" y="2413940"/>
                        </a:cubicBezTo>
                        <a:cubicBezTo>
                          <a:pt x="616939" y="2687470"/>
                          <a:pt x="632656" y="2895335"/>
                          <a:pt x="628650" y="3055620"/>
                        </a:cubicBezTo>
                        <a:cubicBezTo>
                          <a:pt x="456987" y="3036231"/>
                          <a:pt x="236558" y="3052162"/>
                          <a:pt x="0" y="3055620"/>
                        </a:cubicBezTo>
                        <a:cubicBezTo>
                          <a:pt x="15877" y="2823745"/>
                          <a:pt x="-21670" y="2618416"/>
                          <a:pt x="0" y="2444496"/>
                        </a:cubicBezTo>
                        <a:cubicBezTo>
                          <a:pt x="21670" y="2270576"/>
                          <a:pt x="24536" y="2100784"/>
                          <a:pt x="0" y="1833372"/>
                        </a:cubicBezTo>
                        <a:cubicBezTo>
                          <a:pt x="-24536" y="1565960"/>
                          <a:pt x="-16421" y="1404358"/>
                          <a:pt x="0" y="1283360"/>
                        </a:cubicBezTo>
                        <a:cubicBezTo>
                          <a:pt x="16421" y="1162362"/>
                          <a:pt x="20417" y="809193"/>
                          <a:pt x="0" y="611124"/>
                        </a:cubicBezTo>
                        <a:cubicBezTo>
                          <a:pt x="-20417" y="413055"/>
                          <a:pt x="-21449" y="265274"/>
                          <a:pt x="0" y="0"/>
                        </a:cubicBezTo>
                        <a:close/>
                      </a:path>
                      <a:path w="628650" h="3055620" stroke="0" extrusionOk="0">
                        <a:moveTo>
                          <a:pt x="0" y="0"/>
                        </a:moveTo>
                        <a:cubicBezTo>
                          <a:pt x="258346" y="-1081"/>
                          <a:pt x="348122" y="-9295"/>
                          <a:pt x="628650" y="0"/>
                        </a:cubicBezTo>
                        <a:cubicBezTo>
                          <a:pt x="648190" y="143008"/>
                          <a:pt x="646019" y="369950"/>
                          <a:pt x="628650" y="641680"/>
                        </a:cubicBezTo>
                        <a:cubicBezTo>
                          <a:pt x="611281" y="913410"/>
                          <a:pt x="608306" y="1081330"/>
                          <a:pt x="628650" y="1283360"/>
                        </a:cubicBezTo>
                        <a:cubicBezTo>
                          <a:pt x="648994" y="1485390"/>
                          <a:pt x="653067" y="1624917"/>
                          <a:pt x="628650" y="1802816"/>
                        </a:cubicBezTo>
                        <a:cubicBezTo>
                          <a:pt x="604233" y="1980715"/>
                          <a:pt x="646218" y="2113950"/>
                          <a:pt x="628650" y="2383384"/>
                        </a:cubicBezTo>
                        <a:cubicBezTo>
                          <a:pt x="611082" y="2652818"/>
                          <a:pt x="601840" y="2833279"/>
                          <a:pt x="628650" y="3055620"/>
                        </a:cubicBezTo>
                        <a:cubicBezTo>
                          <a:pt x="417177" y="3057732"/>
                          <a:pt x="221119" y="3062888"/>
                          <a:pt x="0" y="3055620"/>
                        </a:cubicBezTo>
                        <a:cubicBezTo>
                          <a:pt x="-22559" y="2906834"/>
                          <a:pt x="29388" y="2603912"/>
                          <a:pt x="0" y="2444496"/>
                        </a:cubicBezTo>
                        <a:cubicBezTo>
                          <a:pt x="-29388" y="2285080"/>
                          <a:pt x="-22885" y="1908098"/>
                          <a:pt x="0" y="1772260"/>
                        </a:cubicBezTo>
                        <a:cubicBezTo>
                          <a:pt x="22885" y="1636422"/>
                          <a:pt x="-25310" y="1317184"/>
                          <a:pt x="0" y="1161136"/>
                        </a:cubicBezTo>
                        <a:cubicBezTo>
                          <a:pt x="25310" y="1005088"/>
                          <a:pt x="-2279" y="391550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1168339" y="6274087"/>
            <a:ext cx="586090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Seonghyun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 Kim , </a:t>
            </a:r>
            <a:r>
              <a:rPr kumimoji="0" lang="en-US" altLang="ko-KR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Myeong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-Hwan </a:t>
            </a:r>
            <a:r>
              <a:rPr kumimoji="0" lang="en-US" altLang="ko-KR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Mun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en-US" altLang="ko-KR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Myung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-Ki </a:t>
            </a:r>
            <a:r>
              <a:rPr kumimoji="0" lang="en-US" altLang="ko-KR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Cheoun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 and </a:t>
            </a:r>
            <a:r>
              <a:rPr kumimoji="0" lang="en-US" altLang="ko-KR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Eunja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 Ha,  PRC 105, 034340 (2022)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2" name="화살표: 위쪽 22">
            <a:extLst>
              <a:ext uri="{FF2B5EF4-FFF2-40B4-BE49-F238E27FC236}">
                <a16:creationId xmlns:a16="http://schemas.microsoft.com/office/drawing/2014/main" id="{4C43097D-D84E-42E9-891B-86A2B1360EF4}"/>
              </a:ext>
            </a:extLst>
          </p:cNvPr>
          <p:cNvSpPr/>
          <p:nvPr/>
        </p:nvSpPr>
        <p:spPr>
          <a:xfrm rot="9194716">
            <a:off x="4232333" y="3639776"/>
            <a:ext cx="288903" cy="1130152"/>
          </a:xfrm>
          <a:prstGeom prst="upArrow">
            <a:avLst/>
          </a:prstGeom>
          <a:solidFill>
            <a:schemeClr val="bg2">
              <a:lumMod val="40000"/>
              <a:lumOff val="60000"/>
            </a:schemeClr>
          </a:solidFill>
          <a:ln w="19050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4" name="화살표: 위쪽 22">
            <a:extLst>
              <a:ext uri="{FF2B5EF4-FFF2-40B4-BE49-F238E27FC236}">
                <a16:creationId xmlns:a16="http://schemas.microsoft.com/office/drawing/2014/main" id="{4C43097D-D84E-42E9-891B-86A2B1360EF4}"/>
              </a:ext>
            </a:extLst>
          </p:cNvPr>
          <p:cNvSpPr/>
          <p:nvPr/>
        </p:nvSpPr>
        <p:spPr>
          <a:xfrm rot="18907733">
            <a:off x="3750622" y="3265396"/>
            <a:ext cx="262306" cy="471858"/>
          </a:xfrm>
          <a:prstGeom prst="upArrow">
            <a:avLst/>
          </a:prstGeom>
          <a:solidFill>
            <a:schemeClr val="bg2">
              <a:lumMod val="40000"/>
              <a:lumOff val="60000"/>
            </a:schemeClr>
          </a:solidFill>
          <a:ln w="19050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6" name="화살표: 위쪽 22">
            <a:extLst>
              <a:ext uri="{FF2B5EF4-FFF2-40B4-BE49-F238E27FC236}">
                <a16:creationId xmlns:a16="http://schemas.microsoft.com/office/drawing/2014/main" id="{4C43097D-D84E-42E9-891B-86A2B1360EF4}"/>
              </a:ext>
            </a:extLst>
          </p:cNvPr>
          <p:cNvSpPr/>
          <p:nvPr/>
        </p:nvSpPr>
        <p:spPr>
          <a:xfrm rot="12840226">
            <a:off x="3708323" y="3649470"/>
            <a:ext cx="288903" cy="714320"/>
          </a:xfrm>
          <a:prstGeom prst="upArrow">
            <a:avLst/>
          </a:prstGeom>
          <a:solidFill>
            <a:srgbClr val="7030A0">
              <a:alpha val="50000"/>
            </a:srgbClr>
          </a:solidFill>
          <a:ln w="19050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8" name="화살표: 위쪽 22">
            <a:extLst>
              <a:ext uri="{FF2B5EF4-FFF2-40B4-BE49-F238E27FC236}">
                <a16:creationId xmlns:a16="http://schemas.microsoft.com/office/drawing/2014/main" id="{4C43097D-D84E-42E9-891B-86A2B1360EF4}"/>
              </a:ext>
            </a:extLst>
          </p:cNvPr>
          <p:cNvSpPr/>
          <p:nvPr/>
        </p:nvSpPr>
        <p:spPr>
          <a:xfrm rot="1813969">
            <a:off x="4166133" y="2893261"/>
            <a:ext cx="288903" cy="853080"/>
          </a:xfrm>
          <a:prstGeom prst="upArrow">
            <a:avLst/>
          </a:prstGeom>
          <a:solidFill>
            <a:srgbClr val="7030A0">
              <a:alpha val="50000"/>
            </a:srgbClr>
          </a:solidFill>
          <a:ln w="19050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2B247C5B-E520-2167-FCA2-C1A1F84D20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14th APCTP-BLTP JINR Joint Workshop, July 2023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9105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22"/>
    </mc:Choice>
    <mc:Fallback xmlns="">
      <p:transition spd="slow" advTm="73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1" presetClass="emph" presetSubtype="0" repeatCount="3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1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1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1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1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21" presetClass="emph" presetSubtype="0" repeatCount="3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7" grpId="0"/>
      <p:bldP spid="22" grpId="0" animBg="1"/>
      <p:bldP spid="24" grpId="0" animBg="1"/>
      <p:bldP spid="26" grpId="0" animBg="1"/>
      <p:bldP spid="28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43F7F8C7-59D1-A4C0-E4F7-F579C3EBFF9E}"/>
              </a:ext>
            </a:extLst>
          </p:cNvPr>
          <p:cNvGrpSpPr/>
          <p:nvPr/>
        </p:nvGrpSpPr>
        <p:grpSpPr>
          <a:xfrm>
            <a:off x="862981" y="340750"/>
            <a:ext cx="10567019" cy="866685"/>
            <a:chOff x="461531" y="50623"/>
            <a:chExt cx="13966563" cy="1155584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7BFB5E24-F76A-F35D-084B-A45040879616}"/>
                </a:ext>
              </a:extLst>
            </p:cNvPr>
            <p:cNvSpPr/>
            <p:nvPr/>
          </p:nvSpPr>
          <p:spPr>
            <a:xfrm>
              <a:off x="461531" y="1022726"/>
              <a:ext cx="13966563" cy="183481"/>
            </a:xfrm>
            <a:prstGeom prst="rect">
              <a:avLst/>
            </a:prstGeom>
            <a:solidFill>
              <a:srgbClr val="2845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endParaRPr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B5D3DC7A-01D5-0B28-964C-0AF08DFA1A90}"/>
                </a:ext>
              </a:extLst>
            </p:cNvPr>
            <p:cNvSpPr txBox="1"/>
            <p:nvPr/>
          </p:nvSpPr>
          <p:spPr>
            <a:xfrm>
              <a:off x="538424" y="50623"/>
              <a:ext cx="11066362" cy="10259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4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omic Sans MS" panose="030F0702030302020204" pitchFamily="66" charset="0"/>
                  <a:ea typeface="微软雅黑"/>
                  <a:cs typeface="Arial" panose="020B0604020202020204" pitchFamily="34" charset="0"/>
                </a:rPr>
                <a:t>Bubble &amp; shape coexistence</a:t>
              </a:r>
            </a:p>
          </p:txBody>
        </p:sp>
      </p:grp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/>
          <a:srcRect t="17793" r="3405"/>
          <a:stretch/>
        </p:blipFill>
        <p:spPr>
          <a:xfrm>
            <a:off x="6464595" y="1339702"/>
            <a:ext cx="4965406" cy="4461153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862981" y="1383957"/>
            <a:ext cx="5346007" cy="4228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>
                <a:prstClr val="black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zh-CN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宋体" pitchFamily="2" charset="-122"/>
                <a:cs typeface="Arial" panose="020B0604020202020204" pitchFamily="34" charset="0"/>
              </a:rPr>
              <a:t> Focusing on nuclear shapes, we survey our results for candidates of shape coexistence with bubble nuclei and propose potential candidate isotopes.</a:t>
            </a:r>
          </a:p>
          <a:p>
            <a:pPr marL="457200" marR="0" lvl="1" indent="0" algn="just" defTabSz="4572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宋体" pitchFamily="2" charset="-122"/>
                <a:cs typeface="Arial" panose="020B0604020202020204" pitchFamily="34" charset="0"/>
              </a:rPr>
              <a:t> We</a:t>
            </a:r>
            <a:r>
              <a:rPr kumimoji="0" lang="en-US" altLang="zh-CN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宋体" pitchFamily="2" charset="-122"/>
                <a:cs typeface="Arial" panose="020B0604020202020204" pitchFamily="34" charset="0"/>
              </a:rPr>
              <a:t> searched for isotopes with bubble structure and shape coexistence and found candidate isotopes </a:t>
            </a:r>
            <a:r>
              <a:rPr kumimoji="0" lang="en-US" altLang="zh-CN" sz="1800" b="0" i="0" u="none" strike="noStrike" kern="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宋体" pitchFamily="2" charset="-122"/>
                <a:cs typeface="Arial" panose="020B0604020202020204" pitchFamily="34" charset="0"/>
              </a:rPr>
              <a:t>202,234,236,240,250</a:t>
            </a:r>
            <a:r>
              <a:rPr kumimoji="0" lang="en-US" altLang="zh-CN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宋体" pitchFamily="2" charset="-122"/>
                <a:cs typeface="Arial" panose="020B0604020202020204" pitchFamily="34" charset="0"/>
              </a:rPr>
              <a:t>Hf, </a:t>
            </a:r>
            <a:r>
              <a:rPr kumimoji="0" lang="en-US" altLang="zh-CN" sz="1800" b="0" i="0" u="none" strike="noStrike" kern="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宋体" pitchFamily="2" charset="-122"/>
                <a:cs typeface="Arial" panose="020B0604020202020204" pitchFamily="34" charset="0"/>
              </a:rPr>
              <a:t>194,204,254</a:t>
            </a:r>
            <a:r>
              <a:rPr kumimoji="0" lang="en-US" altLang="zh-CN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宋体" pitchFamily="2" charset="-122"/>
                <a:cs typeface="Arial" panose="020B0604020202020204" pitchFamily="34" charset="0"/>
              </a:rPr>
              <a:t>W, </a:t>
            </a:r>
            <a:r>
              <a:rPr kumimoji="0" lang="en-US" altLang="zh-CN" sz="1800" b="0" i="0" u="none" strike="noStrike" kern="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宋体" pitchFamily="2" charset="-122"/>
                <a:cs typeface="Arial" panose="020B0604020202020204" pitchFamily="34" charset="0"/>
              </a:rPr>
              <a:t>196,206,208,256</a:t>
            </a:r>
            <a:r>
              <a:rPr kumimoji="0" lang="en-US" altLang="zh-CN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宋体" pitchFamily="2" charset="-122"/>
                <a:cs typeface="Arial" panose="020B0604020202020204" pitchFamily="34" charset="0"/>
              </a:rPr>
              <a:t>Os, and </a:t>
            </a:r>
            <a:r>
              <a:rPr kumimoji="0" lang="en-US" altLang="zh-CN" sz="1800" b="0" i="0" u="none" strike="noStrike" kern="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宋体" pitchFamily="2" charset="-122"/>
                <a:cs typeface="Arial" panose="020B0604020202020204" pitchFamily="34" charset="0"/>
              </a:rPr>
              <a:t>210,212</a:t>
            </a:r>
            <a:r>
              <a:rPr kumimoji="0" lang="en-US" altLang="zh-CN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宋体" pitchFamily="2" charset="-122"/>
                <a:cs typeface="Arial" panose="020B0604020202020204" pitchFamily="34" charset="0"/>
              </a:rPr>
              <a:t>Pt.</a:t>
            </a:r>
          </a:p>
          <a:p>
            <a:pPr marL="457200" marR="0" lvl="1" indent="0" algn="just" defTabSz="4572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宋体" pitchFamily="2" charset="-122"/>
                <a:cs typeface="Arial" panose="020B0604020202020204" pitchFamily="34" charset="0"/>
              </a:rPr>
              <a:t> It can be seen from the table that some nuclei have 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both </a:t>
            </a:r>
            <a:r>
              <a:rPr kumimoji="0" lang="en-US" altLang="ko-KR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prolate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 and oblate bubble, while some of them have only </a:t>
            </a:r>
            <a:r>
              <a:rPr kumimoji="0" lang="en-US" altLang="ko-KR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prolate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 bubble structure.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777636" y="6415841"/>
            <a:ext cx="581441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Yong-</a:t>
            </a:r>
            <a:r>
              <a:rPr kumimoji="0" lang="en-US" altLang="ko-KR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Beom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 Choi, </a:t>
            </a:r>
            <a:r>
              <a:rPr kumimoji="0" lang="en-US" altLang="ko-KR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Myeong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-Hwan </a:t>
            </a:r>
            <a:r>
              <a:rPr kumimoji="0" lang="en-US" altLang="ko-KR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Mun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, Chang-Hwan Lee, Youngman Kim, PRC 1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05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, 024306 (2022)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57FCF47-A7E4-8757-42DD-47E80D2F52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14th APCTP-BLTP JINR Joint Workshop, July 2023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3656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637"/>
    </mc:Choice>
    <mc:Fallback xmlns="">
      <p:transition spd="slow" advTm="31637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C458C6B4-973B-C26E-4E46-CFF90C43C05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23" b="2412"/>
          <a:stretch/>
        </p:blipFill>
        <p:spPr>
          <a:xfrm>
            <a:off x="639697" y="1297163"/>
            <a:ext cx="4888564" cy="520117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9530FE9-0B9E-6F47-30CC-8C12B20A8DCC}"/>
              </a:ext>
            </a:extLst>
          </p:cNvPr>
          <p:cNvSpPr txBox="1"/>
          <p:nvPr/>
        </p:nvSpPr>
        <p:spPr>
          <a:xfrm>
            <a:off x="5645889" y="1423138"/>
            <a:ext cx="5784111" cy="4758587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342900" marR="0" lvl="0" indent="-342900" algn="just" defTabSz="514350" rtl="0" eaLnBrk="1" fontAlgn="auto" latinLnBrk="1" hangingPunct="1">
              <a:lnSpc>
                <a:spcPct val="12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Neutron Skin Thickness (NST)</a:t>
            </a:r>
          </a:p>
          <a:p>
            <a:pPr marL="800100" marR="0" lvl="1" indent="-342900" algn="just" defTabSz="514350" rtl="0" eaLnBrk="1" fontAlgn="auto" latinLnBrk="1" hangingPunct="1">
              <a:lnSpc>
                <a:spcPct val="12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Neutron Skin Thickness (</a:t>
            </a:r>
            <a:r>
              <a:rPr kumimoji="0" lang="en-US" altLang="ko-KR" sz="16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R</a:t>
            </a:r>
            <a:r>
              <a:rPr kumimoji="0" lang="en-US" altLang="ko-KR" sz="16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n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 – </a:t>
            </a:r>
            <a:r>
              <a:rPr kumimoji="0" lang="en-US" altLang="ko-KR" sz="1600" b="0" i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R</a:t>
            </a:r>
            <a:r>
              <a:rPr kumimoji="0" lang="en-US" altLang="ko-KR" sz="1600" b="0" i="0" u="none" strike="noStrike" kern="1200" cap="none" spc="0" normalizeH="0" baseline="-2500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p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) is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one of the important nuclear properties.</a:t>
            </a: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marL="800100" marR="0" lvl="1" indent="-342900" algn="just" defTabSz="514350" rtl="0" eaLnBrk="1" fontAlgn="auto" latinLnBrk="1" hangingPunct="1">
              <a:lnSpc>
                <a:spcPct val="12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It is related with many physical phenomena.</a:t>
            </a:r>
          </a:p>
          <a:p>
            <a:pPr marL="800100" marR="0" lvl="1" indent="-342900" algn="just" defTabSz="514350" rtl="0" eaLnBrk="1" fontAlgn="auto" latinLnBrk="1" hangingPunct="1">
              <a:lnSpc>
                <a:spcPct val="12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Object : </a:t>
            </a:r>
            <a:r>
              <a:rPr kumimoji="0" lang="en-US" altLang="ko-KR" sz="16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208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Pb</a:t>
            </a:r>
          </a:p>
          <a:p>
            <a:pPr marL="342900" marR="0" lvl="0" indent="-342900" algn="just" defTabSz="514350" rtl="0" eaLnBrk="1" fontAlgn="auto" latinLnBrk="1" hangingPunct="1">
              <a:lnSpc>
                <a:spcPct val="12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PREX-1 experiment (2012)</a:t>
            </a:r>
          </a:p>
          <a:p>
            <a:pPr marL="800100" marR="0" lvl="1" indent="-342900" algn="just" defTabSz="514350" rtl="0" eaLnBrk="1" fontAlgn="auto" latinLnBrk="1" hangingPunct="1">
              <a:lnSpc>
                <a:spcPct val="12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ko-KR" sz="16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R</a:t>
            </a:r>
            <a:r>
              <a:rPr kumimoji="0" lang="en-US" altLang="ko-KR" sz="16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n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 – </a:t>
            </a:r>
            <a:r>
              <a:rPr kumimoji="0" lang="en-US" altLang="ko-KR" sz="1600" b="0" i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R</a:t>
            </a:r>
            <a:r>
              <a:rPr kumimoji="0" lang="en-US" altLang="ko-KR" sz="1600" b="0" i="0" u="none" strike="noStrike" kern="1200" cap="none" spc="0" normalizeH="0" baseline="-2500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p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 = 0.302 ± 0.175 (</a:t>
            </a:r>
            <a:r>
              <a:rPr kumimoji="0" lang="en-US" altLang="ko-KR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exp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) [</a:t>
            </a:r>
            <a:r>
              <a:rPr kumimoji="0" lang="en-US" altLang="ko-KR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fm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]</a:t>
            </a:r>
          </a:p>
          <a:p>
            <a:pPr marL="342900" marR="0" lvl="0" indent="-342900" algn="just" defTabSz="514350" rtl="0" eaLnBrk="1" fontAlgn="auto" latinLnBrk="1" hangingPunct="1">
              <a:lnSpc>
                <a:spcPct val="12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PREX-2 experiment (2021)</a:t>
            </a:r>
          </a:p>
          <a:p>
            <a:pPr marL="800100" marR="0" lvl="1" indent="-342900" algn="just" defTabSz="514350" rtl="0" eaLnBrk="1" fontAlgn="auto" latinLnBrk="1" hangingPunct="1">
              <a:lnSpc>
                <a:spcPct val="12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ko-KR" sz="16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R</a:t>
            </a:r>
            <a:r>
              <a:rPr kumimoji="0" lang="en-US" altLang="ko-KR" sz="16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n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 – </a:t>
            </a:r>
            <a:r>
              <a:rPr kumimoji="0" lang="en-US" altLang="ko-KR" sz="1600" b="0" i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R</a:t>
            </a:r>
            <a:r>
              <a:rPr kumimoji="0" lang="en-US" altLang="ko-KR" sz="1600" b="0" i="0" u="none" strike="noStrike" kern="1200" cap="none" spc="0" normalizeH="0" baseline="-2500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p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 = 0.278 ± 0.078 (</a:t>
            </a:r>
            <a:r>
              <a:rPr kumimoji="0" lang="en-US" altLang="ko-KR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exp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) [</a:t>
            </a:r>
            <a:r>
              <a:rPr kumimoji="0" lang="en-US" altLang="ko-KR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fm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]</a:t>
            </a:r>
          </a:p>
          <a:p>
            <a:pPr marL="342900" marR="0" lvl="0" indent="-342900" algn="just" defTabSz="514350" rtl="0" eaLnBrk="1" fontAlgn="auto" latinLnBrk="1" hangingPunct="1">
              <a:lnSpc>
                <a:spcPct val="12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DRHBc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marL="742950" marR="0" lvl="1" indent="-285750" algn="just" defTabSz="514350" rtl="0" eaLnBrk="1" fontAlgn="auto" latinLnBrk="1" hangingPunct="1">
              <a:lnSpc>
                <a:spcPct val="12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ko-KR" sz="16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R</a:t>
            </a:r>
            <a:r>
              <a:rPr kumimoji="0" lang="en-US" altLang="ko-KR" sz="16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n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 – </a:t>
            </a:r>
            <a:r>
              <a:rPr kumimoji="0" lang="en-US" altLang="ko-KR" sz="1600" b="0" i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R</a:t>
            </a:r>
            <a:r>
              <a:rPr kumimoji="0" lang="en-US" altLang="ko-KR" sz="1600" b="0" i="0" u="none" strike="noStrike" kern="1200" cap="none" spc="0" normalizeH="0" baseline="-2500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p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 = 5.717 [</a:t>
            </a:r>
            <a:r>
              <a:rPr kumimoji="0" lang="en-US" altLang="ko-KR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fm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] – 5.460 [</a:t>
            </a:r>
            <a:r>
              <a:rPr kumimoji="0" lang="en-US" altLang="ko-KR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fm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] = 0.257 [</a:t>
            </a:r>
            <a:r>
              <a:rPr kumimoji="0" lang="en-US" altLang="ko-KR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fm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rPr>
              <a:t>] </a:t>
            </a:r>
          </a:p>
          <a:p>
            <a:pPr marL="285750" marR="0" lvl="0" indent="-285750" algn="just" defTabSz="514350" rtl="0" eaLnBrk="1" fontAlgn="auto" latinLnBrk="1" hangingPunct="1">
              <a:lnSpc>
                <a:spcPct val="12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 The NST evolution monotonically increases along with the neutron number. </a:t>
            </a:r>
          </a:p>
        </p:txBody>
      </p: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C816A90F-B9DC-12C8-B1A6-0ABA176040CA}"/>
              </a:ext>
            </a:extLst>
          </p:cNvPr>
          <p:cNvGrpSpPr/>
          <p:nvPr/>
        </p:nvGrpSpPr>
        <p:grpSpPr>
          <a:xfrm>
            <a:off x="862981" y="340750"/>
            <a:ext cx="10567019" cy="866685"/>
            <a:chOff x="461531" y="50623"/>
            <a:chExt cx="13966563" cy="1155584"/>
          </a:xfrm>
        </p:grpSpPr>
        <p:sp>
          <p:nvSpPr>
            <p:cNvPr id="20" name="직사각형 19">
              <a:extLst>
                <a:ext uri="{FF2B5EF4-FFF2-40B4-BE49-F238E27FC236}">
                  <a16:creationId xmlns:a16="http://schemas.microsoft.com/office/drawing/2014/main" id="{6DF27A4B-E78E-4851-0775-7FD9519DBB5A}"/>
                </a:ext>
              </a:extLst>
            </p:cNvPr>
            <p:cNvSpPr/>
            <p:nvPr/>
          </p:nvSpPr>
          <p:spPr>
            <a:xfrm>
              <a:off x="461531" y="1022726"/>
              <a:ext cx="13966563" cy="183481"/>
            </a:xfrm>
            <a:prstGeom prst="rect">
              <a:avLst/>
            </a:prstGeom>
            <a:solidFill>
              <a:srgbClr val="2845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Arial" panose="020B0604020202020204" pitchFamily="34" charset="0"/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05E1F2FF-D17E-8EBB-DCB5-127C1500AA78}"/>
                </a:ext>
              </a:extLst>
            </p:cNvPr>
            <p:cNvSpPr txBox="1"/>
            <p:nvPr/>
          </p:nvSpPr>
          <p:spPr>
            <a:xfrm>
              <a:off x="538424" y="50623"/>
              <a:ext cx="8540243" cy="10259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4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omic Sans MS" panose="030F0702030302020204" pitchFamily="66" charset="0"/>
                  <a:ea typeface="微软雅黑"/>
                  <a:cs typeface="Arial" panose="020B0604020202020204" pitchFamily="34" charset="0"/>
                </a:rPr>
                <a:t>Neutron Skin Thickness</a:t>
              </a:r>
            </a:p>
          </p:txBody>
        </p:sp>
      </p:grpSp>
      <p:sp>
        <p:nvSpPr>
          <p:cNvPr id="7" name="직사각형 6"/>
          <p:cNvSpPr/>
          <p:nvPr/>
        </p:nvSpPr>
        <p:spPr>
          <a:xfrm>
            <a:off x="5569100" y="6302892"/>
            <a:ext cx="586090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Seonghyun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 Kim , </a:t>
            </a:r>
            <a:r>
              <a:rPr kumimoji="0" lang="en-US" altLang="ko-KR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Myeong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-Hwan </a:t>
            </a:r>
            <a:r>
              <a:rPr kumimoji="0" lang="en-US" altLang="ko-KR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Mun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en-US" altLang="ko-KR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Myung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-Ki </a:t>
            </a:r>
            <a:r>
              <a:rPr kumimoji="0" lang="en-US" altLang="ko-KR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Cheoun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 and </a:t>
            </a:r>
            <a:r>
              <a:rPr kumimoji="0" lang="en-US" altLang="ko-KR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Eunja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 Ha,  PRC 105, 034340 (2022)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E20C548C-5D79-9DC3-D8A9-84ED0651BF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14th APCTP-BLTP JINR Joint Workshop, July 2023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93040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637"/>
    </mc:Choice>
    <mc:Fallback xmlns="">
      <p:transition spd="slow" advTm="31637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65935A8-E92C-FCC8-ED57-45D5EE468397}"/>
              </a:ext>
            </a:extLst>
          </p:cNvPr>
          <p:cNvSpPr txBox="1"/>
          <p:nvPr/>
        </p:nvSpPr>
        <p:spPr>
          <a:xfrm>
            <a:off x="1647805" y="252077"/>
            <a:ext cx="8669553" cy="65556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Contents 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1. Experimental</a:t>
            </a:r>
            <a:r>
              <a:rPr kumimoji="0" lang="ko-KR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evidences of OES and Kink structures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1-1. Odd-Even Staggering (OES) 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1-2. Kink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2. Deformed Relativistic Hartree </a:t>
            </a:r>
            <a:r>
              <a:rPr kumimoji="0" lang="en-US" altLang="ko-KR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Bogoliubov</a:t>
            </a:r>
            <a:r>
              <a:rPr kumimoji="0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in Continuum 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  (</a:t>
            </a:r>
            <a:r>
              <a:rPr kumimoji="0" lang="en-US" altLang="ko-KR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DRHBc</a:t>
            </a:r>
            <a:r>
              <a:rPr kumimoji="0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) mass model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3. OES and Kink of Hg by </a:t>
            </a:r>
            <a:r>
              <a:rPr kumimoji="0" lang="en-US" altLang="ko-KR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DRHBc</a:t>
            </a:r>
            <a:r>
              <a:rPr kumimoji="0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mass model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3-1. OME of Hg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3-2. Kink of Hg and Pb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4. Summary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1313F243-C20A-1B9D-418B-8623D88AF2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14th APCTP-BLTP JINR Joint Workshop, July 2023</a:t>
            </a:r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5204478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75DF3B5C-3D81-BC7C-4604-8A6E68DC03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1620" y="2297197"/>
            <a:ext cx="7878274" cy="422969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AABE8AD-3CF2-7671-3544-481B2C5C6BC1}"/>
              </a:ext>
            </a:extLst>
          </p:cNvPr>
          <p:cNvSpPr txBox="1"/>
          <p:nvPr/>
        </p:nvSpPr>
        <p:spPr>
          <a:xfrm>
            <a:off x="9870380" y="2580371"/>
            <a:ext cx="22252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Bauhaus 93" panose="04030905020B02020C02" pitchFamily="82" charset="0"/>
              </a:rPr>
              <a:t>∆</a:t>
            </a:r>
            <a:r>
              <a:rPr lang="en-US" altLang="ko-KR" dirty="0">
                <a:latin typeface="Bauhaus 93" panose="04030905020B02020C02" pitchFamily="82" charset="0"/>
              </a:rPr>
              <a:t>E/A &lt; 0.02 MeV !!!</a:t>
            </a:r>
            <a:endParaRPr lang="ko-KR" altLang="en-US" dirty="0"/>
          </a:p>
        </p:txBody>
      </p:sp>
      <p:cxnSp>
        <p:nvCxnSpPr>
          <p:cNvPr id="5" name="직선 화살표 연결선 4">
            <a:extLst>
              <a:ext uri="{FF2B5EF4-FFF2-40B4-BE49-F238E27FC236}">
                <a16:creationId xmlns:a16="http://schemas.microsoft.com/office/drawing/2014/main" id="{901A9555-6B1E-2003-2BC4-91E57D700CE9}"/>
              </a:ext>
            </a:extLst>
          </p:cNvPr>
          <p:cNvCxnSpPr>
            <a:endCxn id="2" idx="1"/>
          </p:cNvCxnSpPr>
          <p:nvPr/>
        </p:nvCxnSpPr>
        <p:spPr>
          <a:xfrm flipV="1">
            <a:off x="8521478" y="2765037"/>
            <a:ext cx="1348902" cy="18466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8E15C164-ACF0-1536-DFEE-A9D71EEE6F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en-US" altLang="ko-KR" dirty="0"/>
              <a:t>14th APCTP-BLTP JINR Joint Workshop, July 2023</a:t>
            </a:r>
            <a:endParaRPr lang="ko-KR" altLang="en-US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85CFC7DE-77A1-1539-4FD6-4D614BF44D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709" y="1569086"/>
            <a:ext cx="6255071" cy="358158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AFB2CC7-C8DB-0576-7C40-62974E7E6949}"/>
              </a:ext>
            </a:extLst>
          </p:cNvPr>
          <p:cNvSpPr txBox="1"/>
          <p:nvPr/>
        </p:nvSpPr>
        <p:spPr>
          <a:xfrm>
            <a:off x="0" y="0"/>
            <a:ext cx="71682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>
                <a:solidFill>
                  <a:srgbClr val="FF0000"/>
                </a:solidFill>
              </a:rPr>
              <a:t>Binding energies and binding energies per nucleon by DRHBC 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468364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3C716162-723F-21F9-B7EE-8579E569DD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2240" y="328546"/>
            <a:ext cx="5166102" cy="685800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7713B102-D433-98A6-A7D7-BBF248D734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71164" y="0"/>
            <a:ext cx="7275838" cy="68580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4" name="잉크 3">
                <a:extLst>
                  <a:ext uri="{FF2B5EF4-FFF2-40B4-BE49-F238E27FC236}">
                    <a16:creationId xmlns:a16="http://schemas.microsoft.com/office/drawing/2014/main" id="{42C31DF8-E0CD-6FBA-2880-A77439363FB8}"/>
                  </a:ext>
                </a:extLst>
              </p14:cNvPr>
              <p14:cNvContentPartPr/>
              <p14:nvPr/>
            </p14:nvContentPartPr>
            <p14:xfrm>
              <a:off x="8132183" y="2022028"/>
              <a:ext cx="493200" cy="427680"/>
            </p14:xfrm>
          </p:contentPart>
        </mc:Choice>
        <mc:Fallback xmlns="">
          <p:pic>
            <p:nvPicPr>
              <p:cNvPr id="4" name="잉크 3">
                <a:extLst>
                  <a:ext uri="{FF2B5EF4-FFF2-40B4-BE49-F238E27FC236}">
                    <a16:creationId xmlns:a16="http://schemas.microsoft.com/office/drawing/2014/main" id="{42C31DF8-E0CD-6FBA-2880-A77439363FB8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8123183" y="2013388"/>
                <a:ext cx="510840" cy="445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6" name="잉크 5">
                <a:extLst>
                  <a:ext uri="{FF2B5EF4-FFF2-40B4-BE49-F238E27FC236}">
                    <a16:creationId xmlns:a16="http://schemas.microsoft.com/office/drawing/2014/main" id="{7746EFEA-EB53-28A4-24FE-A3CAB8EB5DA6}"/>
                  </a:ext>
                </a:extLst>
              </p14:cNvPr>
              <p14:cNvContentPartPr/>
              <p14:nvPr/>
            </p14:nvContentPartPr>
            <p14:xfrm>
              <a:off x="6055703" y="3533668"/>
              <a:ext cx="360360" cy="344520"/>
            </p14:xfrm>
          </p:contentPart>
        </mc:Choice>
        <mc:Fallback xmlns="">
          <p:pic>
            <p:nvPicPr>
              <p:cNvPr id="6" name="잉크 5">
                <a:extLst>
                  <a:ext uri="{FF2B5EF4-FFF2-40B4-BE49-F238E27FC236}">
                    <a16:creationId xmlns:a16="http://schemas.microsoft.com/office/drawing/2014/main" id="{7746EFEA-EB53-28A4-24FE-A3CAB8EB5DA6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047063" y="3524668"/>
                <a:ext cx="378000" cy="362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7" name="잉크 6">
                <a:extLst>
                  <a:ext uri="{FF2B5EF4-FFF2-40B4-BE49-F238E27FC236}">
                    <a16:creationId xmlns:a16="http://schemas.microsoft.com/office/drawing/2014/main" id="{E94DC4F3-037A-4DAD-EE93-094E08B6DAD7}"/>
                  </a:ext>
                </a:extLst>
              </p14:cNvPr>
              <p14:cNvContentPartPr/>
              <p14:nvPr/>
            </p14:nvContentPartPr>
            <p14:xfrm>
              <a:off x="10252583" y="835468"/>
              <a:ext cx="402840" cy="314640"/>
            </p14:xfrm>
          </p:contentPart>
        </mc:Choice>
        <mc:Fallback xmlns="">
          <p:pic>
            <p:nvPicPr>
              <p:cNvPr id="7" name="잉크 6">
                <a:extLst>
                  <a:ext uri="{FF2B5EF4-FFF2-40B4-BE49-F238E27FC236}">
                    <a16:creationId xmlns:a16="http://schemas.microsoft.com/office/drawing/2014/main" id="{E94DC4F3-037A-4DAD-EE93-094E08B6DAD7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10243943" y="826468"/>
                <a:ext cx="420480" cy="332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8" name="잉크 7">
                <a:extLst>
                  <a:ext uri="{FF2B5EF4-FFF2-40B4-BE49-F238E27FC236}">
                    <a16:creationId xmlns:a16="http://schemas.microsoft.com/office/drawing/2014/main" id="{D3174D5B-CCD8-AA4F-1D72-601ED154A10E}"/>
                  </a:ext>
                </a:extLst>
              </p14:cNvPr>
              <p14:cNvContentPartPr/>
              <p14:nvPr/>
            </p14:nvContentPartPr>
            <p14:xfrm>
              <a:off x="2087783" y="3631588"/>
              <a:ext cx="77040" cy="114120"/>
            </p14:xfrm>
          </p:contentPart>
        </mc:Choice>
        <mc:Fallback xmlns="">
          <p:pic>
            <p:nvPicPr>
              <p:cNvPr id="8" name="잉크 7">
                <a:extLst>
                  <a:ext uri="{FF2B5EF4-FFF2-40B4-BE49-F238E27FC236}">
                    <a16:creationId xmlns:a16="http://schemas.microsoft.com/office/drawing/2014/main" id="{D3174D5B-CCD8-AA4F-1D72-601ED154A10E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2079143" y="3622588"/>
                <a:ext cx="94680" cy="131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9" name="잉크 8">
                <a:extLst>
                  <a:ext uri="{FF2B5EF4-FFF2-40B4-BE49-F238E27FC236}">
                    <a16:creationId xmlns:a16="http://schemas.microsoft.com/office/drawing/2014/main" id="{F44AFAC7-2478-9131-B217-9A08B56C8542}"/>
                  </a:ext>
                </a:extLst>
              </p14:cNvPr>
              <p14:cNvContentPartPr/>
              <p14:nvPr/>
            </p14:nvContentPartPr>
            <p14:xfrm>
              <a:off x="2256623" y="3942628"/>
              <a:ext cx="117720" cy="105480"/>
            </p14:xfrm>
          </p:contentPart>
        </mc:Choice>
        <mc:Fallback xmlns="">
          <p:pic>
            <p:nvPicPr>
              <p:cNvPr id="9" name="잉크 8">
                <a:extLst>
                  <a:ext uri="{FF2B5EF4-FFF2-40B4-BE49-F238E27FC236}">
                    <a16:creationId xmlns:a16="http://schemas.microsoft.com/office/drawing/2014/main" id="{F44AFAC7-2478-9131-B217-9A08B56C8542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2247623" y="3933988"/>
                <a:ext cx="135360" cy="123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10" name="잉크 9">
                <a:extLst>
                  <a:ext uri="{FF2B5EF4-FFF2-40B4-BE49-F238E27FC236}">
                    <a16:creationId xmlns:a16="http://schemas.microsoft.com/office/drawing/2014/main" id="{5B734A55-27E5-90B1-2AE9-50C3FACD734A}"/>
                  </a:ext>
                </a:extLst>
              </p14:cNvPr>
              <p14:cNvContentPartPr/>
              <p14:nvPr/>
            </p14:nvContentPartPr>
            <p14:xfrm>
              <a:off x="2256623" y="4294708"/>
              <a:ext cx="150840" cy="161640"/>
            </p14:xfrm>
          </p:contentPart>
        </mc:Choice>
        <mc:Fallback xmlns="">
          <p:pic>
            <p:nvPicPr>
              <p:cNvPr id="10" name="잉크 9">
                <a:extLst>
                  <a:ext uri="{FF2B5EF4-FFF2-40B4-BE49-F238E27FC236}">
                    <a16:creationId xmlns:a16="http://schemas.microsoft.com/office/drawing/2014/main" id="{5B734A55-27E5-90B1-2AE9-50C3FACD734A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2247623" y="4286068"/>
                <a:ext cx="168480" cy="179280"/>
              </a:xfrm>
              <a:prstGeom prst="rect">
                <a:avLst/>
              </a:prstGeom>
            </p:spPr>
          </p:pic>
        </mc:Fallback>
      </mc:AlternateContent>
      <p:pic>
        <p:nvPicPr>
          <p:cNvPr id="12" name="그림 11">
            <a:extLst>
              <a:ext uri="{FF2B5EF4-FFF2-40B4-BE49-F238E27FC236}">
                <a16:creationId xmlns:a16="http://schemas.microsoft.com/office/drawing/2014/main" id="{1F4E85C8-D128-DB0B-5430-0360E27E6DC8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726065" y="4204660"/>
            <a:ext cx="2855594" cy="1483658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17">
            <p14:nvContentPartPr>
              <p14:cNvPr id="11" name="잉크 10">
                <a:extLst>
                  <a:ext uri="{FF2B5EF4-FFF2-40B4-BE49-F238E27FC236}">
                    <a16:creationId xmlns:a16="http://schemas.microsoft.com/office/drawing/2014/main" id="{03FB71B0-34DD-2E7E-432A-EF13D889FF2C}"/>
                  </a:ext>
                </a:extLst>
              </p14:cNvPr>
              <p14:cNvContentPartPr/>
              <p14:nvPr/>
            </p14:nvContentPartPr>
            <p14:xfrm>
              <a:off x="6277463" y="1141108"/>
              <a:ext cx="128880" cy="6840"/>
            </p14:xfrm>
          </p:contentPart>
        </mc:Choice>
        <mc:Fallback xmlns="">
          <p:pic>
            <p:nvPicPr>
              <p:cNvPr id="11" name="잉크 10">
                <a:extLst>
                  <a:ext uri="{FF2B5EF4-FFF2-40B4-BE49-F238E27FC236}">
                    <a16:creationId xmlns:a16="http://schemas.microsoft.com/office/drawing/2014/main" id="{03FB71B0-34DD-2E7E-432A-EF13D889FF2C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6223463" y="1033468"/>
                <a:ext cx="236520" cy="222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">
            <p14:nvContentPartPr>
              <p14:cNvPr id="13" name="잉크 12">
                <a:extLst>
                  <a:ext uri="{FF2B5EF4-FFF2-40B4-BE49-F238E27FC236}">
                    <a16:creationId xmlns:a16="http://schemas.microsoft.com/office/drawing/2014/main" id="{38858301-09F9-E9C4-AE5D-8B6AB9BBB6E4}"/>
                  </a:ext>
                </a:extLst>
              </p14:cNvPr>
              <p14:cNvContentPartPr/>
              <p14:nvPr/>
            </p14:nvContentPartPr>
            <p14:xfrm>
              <a:off x="8371943" y="1233268"/>
              <a:ext cx="129960" cy="12240"/>
            </p14:xfrm>
          </p:contentPart>
        </mc:Choice>
        <mc:Fallback xmlns="">
          <p:pic>
            <p:nvPicPr>
              <p:cNvPr id="13" name="잉크 12">
                <a:extLst>
                  <a:ext uri="{FF2B5EF4-FFF2-40B4-BE49-F238E27FC236}">
                    <a16:creationId xmlns:a16="http://schemas.microsoft.com/office/drawing/2014/main" id="{38858301-09F9-E9C4-AE5D-8B6AB9BBB6E4}"/>
                  </a:ext>
                </a:extLst>
              </p:cNvPr>
              <p:cNvPicPr/>
              <p:nvPr/>
            </p:nvPicPr>
            <p:blipFill>
              <a:blip r:embed="rId20"/>
              <a:stretch>
                <a:fillRect/>
              </a:stretch>
            </p:blipFill>
            <p:spPr>
              <a:xfrm>
                <a:off x="8318303" y="1125268"/>
                <a:ext cx="237600" cy="227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1">
            <p14:nvContentPartPr>
              <p14:cNvPr id="14" name="잉크 13">
                <a:extLst>
                  <a:ext uri="{FF2B5EF4-FFF2-40B4-BE49-F238E27FC236}">
                    <a16:creationId xmlns:a16="http://schemas.microsoft.com/office/drawing/2014/main" id="{9366920A-E8EE-902A-2DFB-6E96CE1460F3}"/>
                  </a:ext>
                </a:extLst>
              </p14:cNvPr>
              <p14:cNvContentPartPr/>
              <p14:nvPr/>
            </p14:nvContentPartPr>
            <p14:xfrm>
              <a:off x="6303383" y="2541868"/>
              <a:ext cx="143280" cy="360"/>
            </p14:xfrm>
          </p:contentPart>
        </mc:Choice>
        <mc:Fallback xmlns="">
          <p:pic>
            <p:nvPicPr>
              <p:cNvPr id="14" name="잉크 13">
                <a:extLst>
                  <a:ext uri="{FF2B5EF4-FFF2-40B4-BE49-F238E27FC236}">
                    <a16:creationId xmlns:a16="http://schemas.microsoft.com/office/drawing/2014/main" id="{9366920A-E8EE-902A-2DFB-6E96CE1460F3}"/>
                  </a:ext>
                </a:extLst>
              </p:cNvPr>
              <p:cNvPicPr/>
              <p:nvPr/>
            </p:nvPicPr>
            <p:blipFill>
              <a:blip r:embed="rId22"/>
              <a:stretch>
                <a:fillRect/>
              </a:stretch>
            </p:blipFill>
            <p:spPr>
              <a:xfrm>
                <a:off x="6249743" y="2434228"/>
                <a:ext cx="250920" cy="21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3">
            <p14:nvContentPartPr>
              <p14:cNvPr id="15" name="잉크 14">
                <a:extLst>
                  <a:ext uri="{FF2B5EF4-FFF2-40B4-BE49-F238E27FC236}">
                    <a16:creationId xmlns:a16="http://schemas.microsoft.com/office/drawing/2014/main" id="{09ED17AF-940D-CBC7-6A30-E4E84C92258D}"/>
                  </a:ext>
                </a:extLst>
              </p14:cNvPr>
              <p14:cNvContentPartPr/>
              <p14:nvPr/>
            </p14:nvContentPartPr>
            <p14:xfrm>
              <a:off x="10388663" y="2496508"/>
              <a:ext cx="156600" cy="360"/>
            </p14:xfrm>
          </p:contentPart>
        </mc:Choice>
        <mc:Fallback xmlns="">
          <p:pic>
            <p:nvPicPr>
              <p:cNvPr id="15" name="잉크 14">
                <a:extLst>
                  <a:ext uri="{FF2B5EF4-FFF2-40B4-BE49-F238E27FC236}">
                    <a16:creationId xmlns:a16="http://schemas.microsoft.com/office/drawing/2014/main" id="{09ED17AF-940D-CBC7-6A30-E4E84C92258D}"/>
                  </a:ext>
                </a:extLst>
              </p:cNvPr>
              <p:cNvPicPr/>
              <p:nvPr/>
            </p:nvPicPr>
            <p:blipFill>
              <a:blip r:embed="rId24"/>
              <a:stretch>
                <a:fillRect/>
              </a:stretch>
            </p:blipFill>
            <p:spPr>
              <a:xfrm>
                <a:off x="10335023" y="2388868"/>
                <a:ext cx="264240" cy="21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5">
            <p14:nvContentPartPr>
              <p14:cNvPr id="16" name="잉크 15">
                <a:extLst>
                  <a:ext uri="{FF2B5EF4-FFF2-40B4-BE49-F238E27FC236}">
                    <a16:creationId xmlns:a16="http://schemas.microsoft.com/office/drawing/2014/main" id="{E7927FF1-2318-B91F-6C42-295CB0006EBC}"/>
                  </a:ext>
                </a:extLst>
              </p14:cNvPr>
              <p14:cNvContentPartPr/>
              <p14:nvPr/>
            </p14:nvContentPartPr>
            <p14:xfrm>
              <a:off x="8248823" y="3897268"/>
              <a:ext cx="229320" cy="6840"/>
            </p14:xfrm>
          </p:contentPart>
        </mc:Choice>
        <mc:Fallback xmlns="">
          <p:pic>
            <p:nvPicPr>
              <p:cNvPr id="16" name="잉크 15">
                <a:extLst>
                  <a:ext uri="{FF2B5EF4-FFF2-40B4-BE49-F238E27FC236}">
                    <a16:creationId xmlns:a16="http://schemas.microsoft.com/office/drawing/2014/main" id="{E7927FF1-2318-B91F-6C42-295CB0006EBC}"/>
                  </a:ext>
                </a:extLst>
              </p:cNvPr>
              <p:cNvPicPr/>
              <p:nvPr/>
            </p:nvPicPr>
            <p:blipFill>
              <a:blip r:embed="rId26"/>
              <a:stretch>
                <a:fillRect/>
              </a:stretch>
            </p:blipFill>
            <p:spPr>
              <a:xfrm>
                <a:off x="8194823" y="3789628"/>
                <a:ext cx="336960" cy="222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7">
            <p14:nvContentPartPr>
              <p14:cNvPr id="17" name="잉크 16">
                <a:extLst>
                  <a:ext uri="{FF2B5EF4-FFF2-40B4-BE49-F238E27FC236}">
                    <a16:creationId xmlns:a16="http://schemas.microsoft.com/office/drawing/2014/main" id="{F0B8956C-CCB4-D070-244C-1FB6F6F4D519}"/>
                  </a:ext>
                </a:extLst>
              </p14:cNvPr>
              <p14:cNvContentPartPr/>
              <p14:nvPr/>
            </p14:nvContentPartPr>
            <p14:xfrm>
              <a:off x="10427903" y="3864868"/>
              <a:ext cx="71280" cy="360"/>
            </p14:xfrm>
          </p:contentPart>
        </mc:Choice>
        <mc:Fallback xmlns="">
          <p:pic>
            <p:nvPicPr>
              <p:cNvPr id="17" name="잉크 16">
                <a:extLst>
                  <a:ext uri="{FF2B5EF4-FFF2-40B4-BE49-F238E27FC236}">
                    <a16:creationId xmlns:a16="http://schemas.microsoft.com/office/drawing/2014/main" id="{F0B8956C-CCB4-D070-244C-1FB6F6F4D519}"/>
                  </a:ext>
                </a:extLst>
              </p:cNvPr>
              <p:cNvPicPr/>
              <p:nvPr/>
            </p:nvPicPr>
            <p:blipFill>
              <a:blip r:embed="rId28"/>
              <a:stretch>
                <a:fillRect/>
              </a:stretch>
            </p:blipFill>
            <p:spPr>
              <a:xfrm>
                <a:off x="10373903" y="3757228"/>
                <a:ext cx="178920" cy="21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9">
            <p14:nvContentPartPr>
              <p14:cNvPr id="18" name="잉크 17">
                <a:extLst>
                  <a:ext uri="{FF2B5EF4-FFF2-40B4-BE49-F238E27FC236}">
                    <a16:creationId xmlns:a16="http://schemas.microsoft.com/office/drawing/2014/main" id="{C2DB2480-7DD2-E330-68CF-C23CBC2CFD53}"/>
                  </a:ext>
                </a:extLst>
              </p14:cNvPr>
              <p14:cNvContentPartPr/>
              <p14:nvPr/>
            </p14:nvContentPartPr>
            <p14:xfrm>
              <a:off x="7444583" y="5375788"/>
              <a:ext cx="64440" cy="360"/>
            </p14:xfrm>
          </p:contentPart>
        </mc:Choice>
        <mc:Fallback xmlns="">
          <p:pic>
            <p:nvPicPr>
              <p:cNvPr id="18" name="잉크 17">
                <a:extLst>
                  <a:ext uri="{FF2B5EF4-FFF2-40B4-BE49-F238E27FC236}">
                    <a16:creationId xmlns:a16="http://schemas.microsoft.com/office/drawing/2014/main" id="{C2DB2480-7DD2-E330-68CF-C23CBC2CFD53}"/>
                  </a:ext>
                </a:extLst>
              </p:cNvPr>
              <p:cNvPicPr/>
              <p:nvPr/>
            </p:nvPicPr>
            <p:blipFill>
              <a:blip r:embed="rId30"/>
              <a:stretch>
                <a:fillRect/>
              </a:stretch>
            </p:blipFill>
            <p:spPr>
              <a:xfrm>
                <a:off x="7390943" y="5268148"/>
                <a:ext cx="172080" cy="21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1">
            <p14:nvContentPartPr>
              <p14:cNvPr id="19" name="잉크 18">
                <a:extLst>
                  <a:ext uri="{FF2B5EF4-FFF2-40B4-BE49-F238E27FC236}">
                    <a16:creationId xmlns:a16="http://schemas.microsoft.com/office/drawing/2014/main" id="{E7ED65A9-C082-28E7-D3AC-DD9C11DAB87A}"/>
                  </a:ext>
                </a:extLst>
              </p14:cNvPr>
              <p14:cNvContentPartPr/>
              <p14:nvPr/>
            </p14:nvContentPartPr>
            <p14:xfrm>
              <a:off x="9519983" y="5323948"/>
              <a:ext cx="85320" cy="360"/>
            </p14:xfrm>
          </p:contentPart>
        </mc:Choice>
        <mc:Fallback xmlns="">
          <p:pic>
            <p:nvPicPr>
              <p:cNvPr id="19" name="잉크 18">
                <a:extLst>
                  <a:ext uri="{FF2B5EF4-FFF2-40B4-BE49-F238E27FC236}">
                    <a16:creationId xmlns:a16="http://schemas.microsoft.com/office/drawing/2014/main" id="{E7ED65A9-C082-28E7-D3AC-DD9C11DAB87A}"/>
                  </a:ext>
                </a:extLst>
              </p:cNvPr>
              <p:cNvPicPr/>
              <p:nvPr/>
            </p:nvPicPr>
            <p:blipFill>
              <a:blip r:embed="rId32"/>
              <a:stretch>
                <a:fillRect/>
              </a:stretch>
            </p:blipFill>
            <p:spPr>
              <a:xfrm>
                <a:off x="9465983" y="5216308"/>
                <a:ext cx="192960" cy="216000"/>
              </a:xfrm>
              <a:prstGeom prst="rect">
                <a:avLst/>
              </a:prstGeom>
            </p:spPr>
          </p:pic>
        </mc:Fallback>
      </mc:AlternateContent>
      <p:sp>
        <p:nvSpPr>
          <p:cNvPr id="2" name="타원 1">
            <a:extLst>
              <a:ext uri="{FF2B5EF4-FFF2-40B4-BE49-F238E27FC236}">
                <a16:creationId xmlns:a16="http://schemas.microsoft.com/office/drawing/2014/main" id="{B197639F-A8D0-D1C2-4CBD-25A1F4CC8509}"/>
              </a:ext>
            </a:extLst>
          </p:cNvPr>
          <p:cNvSpPr/>
          <p:nvPr/>
        </p:nvSpPr>
        <p:spPr>
          <a:xfrm>
            <a:off x="3125821" y="979251"/>
            <a:ext cx="708062" cy="894945"/>
          </a:xfrm>
          <a:prstGeom prst="ellips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768564C-E009-29E5-5A77-95880E12D118}"/>
              </a:ext>
            </a:extLst>
          </p:cNvPr>
          <p:cNvSpPr txBox="1"/>
          <p:nvPr/>
        </p:nvSpPr>
        <p:spPr>
          <a:xfrm>
            <a:off x="0" y="0"/>
            <a:ext cx="621362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>
                <a:solidFill>
                  <a:srgbClr val="FF0000"/>
                </a:solidFill>
              </a:rPr>
              <a:t>Evolution of total binding energies with deformation </a:t>
            </a:r>
          </a:p>
          <a:p>
            <a:r>
              <a:rPr lang="en-US" altLang="ko-KR" b="1" dirty="0">
                <a:solidFill>
                  <a:srgbClr val="FF0000"/>
                </a:solidFill>
              </a:rPr>
              <a:t>by DRHBC 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pic>
        <p:nvPicPr>
          <p:cNvPr id="21" name="그림 20">
            <a:extLst>
              <a:ext uri="{FF2B5EF4-FFF2-40B4-BE49-F238E27FC236}">
                <a16:creationId xmlns:a16="http://schemas.microsoft.com/office/drawing/2014/main" id="{2DA9C75E-CF45-64A5-556E-5FBF6C15B6A3}"/>
              </a:ext>
            </a:extLst>
          </p:cNvPr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3911402" y="1466118"/>
            <a:ext cx="687421" cy="842645"/>
          </a:xfrm>
          <a:prstGeom prst="rect">
            <a:avLst/>
          </a:prstGeom>
          <a:ln w="25400">
            <a:solidFill>
              <a:srgbClr val="0070C0"/>
            </a:solidFill>
          </a:ln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0F1B0392-867D-7AE3-C168-CA08CB28A2DC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286918" y="1364700"/>
            <a:ext cx="957155" cy="774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74754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D1898F8-276F-C7F3-DA56-EA1B631238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7650" y="61553"/>
            <a:ext cx="7954485" cy="6592220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2459530A-D8AD-A0EB-CACB-E146C4D7D9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08632" y="37339"/>
            <a:ext cx="687421" cy="842645"/>
          </a:xfrm>
          <a:prstGeom prst="rect">
            <a:avLst/>
          </a:prstGeom>
          <a:ln w="25400">
            <a:solidFill>
              <a:srgbClr val="0070C0"/>
            </a:solidFill>
          </a:ln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1D534B0E-77BA-B145-E0CB-79C56AD18A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8363" y="52026"/>
            <a:ext cx="889132" cy="700757"/>
          </a:xfrm>
          <a:prstGeom prst="rect">
            <a:avLst/>
          </a:prstGeom>
          <a:ln w="31750">
            <a:solidFill>
              <a:srgbClr val="0070C0"/>
            </a:solidFill>
          </a:ln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1715362D-135A-7FCC-3ABF-C24A8182F0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88045" y="2029123"/>
            <a:ext cx="889132" cy="700757"/>
          </a:xfrm>
          <a:prstGeom prst="rect">
            <a:avLst/>
          </a:prstGeom>
          <a:ln w="31750">
            <a:solidFill>
              <a:srgbClr val="FF0000"/>
            </a:solidFill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793F641-6755-80CE-6232-0445F552A14C}"/>
              </a:ext>
            </a:extLst>
          </p:cNvPr>
          <p:cNvSpPr txBox="1"/>
          <p:nvPr/>
        </p:nvSpPr>
        <p:spPr>
          <a:xfrm>
            <a:off x="-16796" y="529010"/>
            <a:ext cx="5626412" cy="75713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altLang="ko-KR" dirty="0"/>
          </a:p>
          <a:p>
            <a:r>
              <a:rPr lang="en-US" altLang="ko-KR" dirty="0"/>
              <a:t>Blue points are obtained by </a:t>
            </a:r>
            <a:r>
              <a:rPr lang="en-US" altLang="ko-KR" dirty="0" err="1"/>
              <a:t>DRHBc</a:t>
            </a:r>
            <a:endParaRPr lang="en-US" altLang="ko-KR" dirty="0"/>
          </a:p>
          <a:p>
            <a:r>
              <a:rPr lang="en-US" altLang="ko-KR" dirty="0"/>
              <a:t>w/o considering shape coexistence !</a:t>
            </a:r>
          </a:p>
          <a:p>
            <a:endParaRPr lang="en-US" altLang="ko-KR" dirty="0"/>
          </a:p>
          <a:p>
            <a:r>
              <a:rPr lang="en-US" altLang="ko-KR" dirty="0"/>
              <a:t>=&gt;We could not explain the OES data </a:t>
            </a:r>
          </a:p>
          <a:p>
            <a:r>
              <a:rPr lang="en-US" altLang="ko-KR" dirty="0"/>
              <a:t>as well as small charge radii  !!</a:t>
            </a:r>
          </a:p>
          <a:p>
            <a:endParaRPr lang="en-US" altLang="ko-KR" dirty="0"/>
          </a:p>
          <a:p>
            <a:r>
              <a:rPr lang="en-US" altLang="ko-KR" dirty="0"/>
              <a:t>If we take into account </a:t>
            </a:r>
          </a:p>
          <a:p>
            <a:r>
              <a:rPr lang="en-US" altLang="ko-KR" dirty="0"/>
              <a:t>the shape coexistence,</a:t>
            </a:r>
          </a:p>
          <a:p>
            <a:r>
              <a:rPr lang="en-US" altLang="ko-KR" dirty="0"/>
              <a:t>we obtained the red points by oblate deformation!!</a:t>
            </a:r>
          </a:p>
          <a:p>
            <a:endParaRPr lang="en-US" altLang="ko-KR" dirty="0"/>
          </a:p>
          <a:p>
            <a:pPr marL="285750" indent="-285750">
              <a:buFont typeface="Symbol" panose="05050102010706020507" pitchFamily="18" charset="2"/>
              <a:buChar char="Þ"/>
            </a:pPr>
            <a:r>
              <a:rPr lang="en-US" altLang="ko-KR" dirty="0"/>
              <a:t>Can explain small charge radii !!</a:t>
            </a:r>
          </a:p>
          <a:p>
            <a:pPr marL="285750" indent="-285750">
              <a:buFont typeface="Symbol" panose="05050102010706020507" pitchFamily="18" charset="2"/>
              <a:buChar char="Þ"/>
            </a:pPr>
            <a:endParaRPr lang="en-US" altLang="ko-KR" dirty="0"/>
          </a:p>
          <a:p>
            <a:r>
              <a:rPr lang="en-US" altLang="ko-KR" dirty="0"/>
              <a:t>But still, we cannot explain the OES </a:t>
            </a:r>
          </a:p>
          <a:p>
            <a:r>
              <a:rPr lang="en-US" altLang="ko-KR" dirty="0"/>
              <a:t>data of 181,183 and 185 of Hg.</a:t>
            </a:r>
          </a:p>
          <a:p>
            <a:endParaRPr lang="en-US" altLang="ko-KR" dirty="0"/>
          </a:p>
          <a:p>
            <a:r>
              <a:rPr lang="en-US" altLang="ko-KR" b="1" dirty="0">
                <a:solidFill>
                  <a:srgbClr val="FF0000"/>
                </a:solidFill>
              </a:rPr>
              <a:t>However, remember the oblate minima of</a:t>
            </a:r>
          </a:p>
          <a:p>
            <a:r>
              <a:rPr lang="en-US" altLang="ko-KR" b="1" dirty="0">
                <a:solidFill>
                  <a:srgbClr val="FF0000"/>
                </a:solidFill>
              </a:rPr>
              <a:t>181,183,185 of Hg are 2</a:t>
            </a:r>
            <a:r>
              <a:rPr lang="en-US" altLang="ko-KR" b="1" baseline="30000" dirty="0">
                <a:solidFill>
                  <a:srgbClr val="FF0000"/>
                </a:solidFill>
              </a:rPr>
              <a:t>nd</a:t>
            </a:r>
            <a:r>
              <a:rPr lang="en-US" altLang="ko-KR" b="1" dirty="0">
                <a:solidFill>
                  <a:srgbClr val="FF0000"/>
                </a:solidFill>
              </a:rPr>
              <a:t> local minima.</a:t>
            </a:r>
          </a:p>
          <a:p>
            <a:r>
              <a:rPr lang="en-US" altLang="ko-KR" b="1" dirty="0">
                <a:solidFill>
                  <a:srgbClr val="FF0000"/>
                </a:solidFill>
              </a:rPr>
              <a:t>We have to take prolate deformation.</a:t>
            </a:r>
          </a:p>
          <a:p>
            <a:endParaRPr lang="en-US" altLang="ko-KR" dirty="0"/>
          </a:p>
          <a:p>
            <a:r>
              <a:rPr lang="en-US" altLang="ko-KR" dirty="0"/>
              <a:t>Then the OES (blue stars) can be </a:t>
            </a:r>
          </a:p>
          <a:p>
            <a:r>
              <a:rPr lang="en-US" altLang="ko-KR" dirty="0"/>
              <a:t>explained clearly. </a:t>
            </a:r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en-US" altLang="ko-KR" dirty="0"/>
              <a:t> </a:t>
            </a:r>
            <a:endParaRPr lang="ko-KR" altLang="en-US" dirty="0"/>
          </a:p>
        </p:txBody>
      </p:sp>
      <p:cxnSp>
        <p:nvCxnSpPr>
          <p:cNvPr id="7" name="직선 화살표 연결선 6">
            <a:extLst>
              <a:ext uri="{FF2B5EF4-FFF2-40B4-BE49-F238E27FC236}">
                <a16:creationId xmlns:a16="http://schemas.microsoft.com/office/drawing/2014/main" id="{85139A61-8004-2F3F-A7BA-44E1ACAB5A46}"/>
              </a:ext>
            </a:extLst>
          </p:cNvPr>
          <p:cNvCxnSpPr>
            <a:cxnSpLocks/>
          </p:cNvCxnSpPr>
          <p:nvPr/>
        </p:nvCxnSpPr>
        <p:spPr>
          <a:xfrm flipV="1">
            <a:off x="4038600" y="1599481"/>
            <a:ext cx="2133604" cy="234497"/>
          </a:xfrm>
          <a:prstGeom prst="straightConnector1">
            <a:avLst/>
          </a:prstGeom>
          <a:ln w="5715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직선 화살표 연결선 11">
            <a:extLst>
              <a:ext uri="{FF2B5EF4-FFF2-40B4-BE49-F238E27FC236}">
                <a16:creationId xmlns:a16="http://schemas.microsoft.com/office/drawing/2014/main" id="{946EA27E-BC21-FA07-02AD-2E0D9340A0F7}"/>
              </a:ext>
            </a:extLst>
          </p:cNvPr>
          <p:cNvCxnSpPr>
            <a:cxnSpLocks/>
          </p:cNvCxnSpPr>
          <p:nvPr/>
        </p:nvCxnSpPr>
        <p:spPr>
          <a:xfrm flipV="1">
            <a:off x="2883877" y="2010383"/>
            <a:ext cx="3497468" cy="895902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바닥글 개체 틀 14">
            <a:extLst>
              <a:ext uri="{FF2B5EF4-FFF2-40B4-BE49-F238E27FC236}">
                <a16:creationId xmlns:a16="http://schemas.microsoft.com/office/drawing/2014/main" id="{7677DAB7-5202-68E7-F63D-B300A6DCAE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14th APCTP-BLTP JINR Joint Workshop, July 2023</a:t>
            </a:r>
            <a:endParaRPr lang="ko-KR" altLang="en-US"/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753629BA-B1F2-8E83-5F19-4BFAA79884A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92929" y="3195715"/>
            <a:ext cx="2410161" cy="314369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822BDF50-83FA-DDE7-2778-36D28AFC772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14062" y="3205241"/>
            <a:ext cx="2143424" cy="3048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AEF9CC61-F8E1-8C8D-A502-CEAF8B453C64}"/>
              </a:ext>
            </a:extLst>
          </p:cNvPr>
          <p:cNvSpPr txBox="1"/>
          <p:nvPr/>
        </p:nvSpPr>
        <p:spPr>
          <a:xfrm>
            <a:off x="0" y="0"/>
            <a:ext cx="39308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>
                <a:solidFill>
                  <a:srgbClr val="FF0000"/>
                </a:solidFill>
              </a:rPr>
              <a:t>OES by the shape coexistence </a:t>
            </a:r>
          </a:p>
          <a:p>
            <a:r>
              <a:rPr lang="en-US" altLang="ko-KR" b="1" dirty="0">
                <a:solidFill>
                  <a:srgbClr val="FF0000"/>
                </a:solidFill>
              </a:rPr>
              <a:t>and the nuclear shape transition !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AC8F4402-A72F-69BF-3B2C-A7F59AA2F884}"/>
              </a:ext>
            </a:extLst>
          </p:cNvPr>
          <p:cNvCxnSpPr>
            <a:cxnSpLocks/>
          </p:cNvCxnSpPr>
          <p:nvPr/>
        </p:nvCxnSpPr>
        <p:spPr>
          <a:xfrm>
            <a:off x="6895070" y="61553"/>
            <a:ext cx="0" cy="29457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1446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A9D8D247-89EB-C8A6-8F6C-6F1F8D2008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14th APCTP-BLTP JINR Joint Workshop, July 2023</a:t>
            </a:r>
            <a:endParaRPr lang="ko-KR" altLang="en-US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3F3B54A1-C3EB-B009-C769-9C4B1BBEBB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0960" y="133256"/>
            <a:ext cx="9663141" cy="6083476"/>
          </a:xfrm>
          <a:prstGeom prst="rect">
            <a:avLst/>
          </a:prstGeom>
        </p:spPr>
      </p:pic>
      <p:cxnSp>
        <p:nvCxnSpPr>
          <p:cNvPr id="3" name="직선 화살표 연결선 2">
            <a:extLst>
              <a:ext uri="{FF2B5EF4-FFF2-40B4-BE49-F238E27FC236}">
                <a16:creationId xmlns:a16="http://schemas.microsoft.com/office/drawing/2014/main" id="{DC84BEB5-CA18-E051-D4EE-3A3858C10552}"/>
              </a:ext>
            </a:extLst>
          </p:cNvPr>
          <p:cNvCxnSpPr/>
          <p:nvPr/>
        </p:nvCxnSpPr>
        <p:spPr>
          <a:xfrm flipH="1" flipV="1">
            <a:off x="3449782" y="1751610"/>
            <a:ext cx="2297875" cy="233350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직선 화살표 연결선 6">
            <a:extLst>
              <a:ext uri="{FF2B5EF4-FFF2-40B4-BE49-F238E27FC236}">
                <a16:creationId xmlns:a16="http://schemas.microsoft.com/office/drawing/2014/main" id="{BCCD7ADE-BE12-3639-B069-B53AA9001DAB}"/>
              </a:ext>
            </a:extLst>
          </p:cNvPr>
          <p:cNvCxnSpPr/>
          <p:nvPr/>
        </p:nvCxnSpPr>
        <p:spPr>
          <a:xfrm flipH="1" flipV="1">
            <a:off x="2707574" y="1359725"/>
            <a:ext cx="3918857" cy="272538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직선 화살표 연결선 8">
            <a:extLst>
              <a:ext uri="{FF2B5EF4-FFF2-40B4-BE49-F238E27FC236}">
                <a16:creationId xmlns:a16="http://schemas.microsoft.com/office/drawing/2014/main" id="{E6013D8B-9E55-7452-89D8-1FF5CA48BF4F}"/>
              </a:ext>
            </a:extLst>
          </p:cNvPr>
          <p:cNvCxnSpPr/>
          <p:nvPr/>
        </p:nvCxnSpPr>
        <p:spPr>
          <a:xfrm flipH="1" flipV="1">
            <a:off x="2772888" y="2268187"/>
            <a:ext cx="409699" cy="23869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직사각형 9">
            <a:extLst>
              <a:ext uri="{FF2B5EF4-FFF2-40B4-BE49-F238E27FC236}">
                <a16:creationId xmlns:a16="http://schemas.microsoft.com/office/drawing/2014/main" id="{E5B29B8A-63C3-66D8-45D3-2F141760B6AD}"/>
              </a:ext>
            </a:extLst>
          </p:cNvPr>
          <p:cNvSpPr/>
          <p:nvPr/>
        </p:nvSpPr>
        <p:spPr>
          <a:xfrm>
            <a:off x="4892634" y="267195"/>
            <a:ext cx="5539839" cy="267788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7601209-3D93-3469-5209-4D74294D7E47}"/>
              </a:ext>
            </a:extLst>
          </p:cNvPr>
          <p:cNvSpPr txBox="1"/>
          <p:nvPr/>
        </p:nvSpPr>
        <p:spPr>
          <a:xfrm>
            <a:off x="0" y="0"/>
            <a:ext cx="59121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>
                <a:solidFill>
                  <a:srgbClr val="FF0000"/>
                </a:solidFill>
              </a:rPr>
              <a:t>Nuclear shape transition of Hg isotopes by DRHBC 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7496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E01D36C7-4142-0647-B82A-7EB69AC3C2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03" y="285078"/>
            <a:ext cx="6144482" cy="3991532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294AA741-B417-B89C-07AA-B506055BA8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72880" y="285078"/>
            <a:ext cx="6106377" cy="3924848"/>
          </a:xfrm>
          <a:prstGeom prst="rect">
            <a:avLst/>
          </a:prstGeom>
        </p:spPr>
      </p:pic>
      <p:pic>
        <p:nvPicPr>
          <p:cNvPr id="26" name="그림 25">
            <a:extLst>
              <a:ext uri="{FF2B5EF4-FFF2-40B4-BE49-F238E27FC236}">
                <a16:creationId xmlns:a16="http://schemas.microsoft.com/office/drawing/2014/main" id="{4A1DB763-2828-4AE2-59DA-F81232C892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55857" y="4164461"/>
            <a:ext cx="7133617" cy="2334795"/>
          </a:xfrm>
          <a:prstGeom prst="rect">
            <a:avLst/>
          </a:prstGeom>
        </p:spPr>
      </p:pic>
      <p:sp>
        <p:nvSpPr>
          <p:cNvPr id="27" name="화살표: 아래쪽 26">
            <a:extLst>
              <a:ext uri="{FF2B5EF4-FFF2-40B4-BE49-F238E27FC236}">
                <a16:creationId xmlns:a16="http://schemas.microsoft.com/office/drawing/2014/main" id="{6B896EC5-A914-7FFB-13D7-C3CCF48C3C03}"/>
              </a:ext>
            </a:extLst>
          </p:cNvPr>
          <p:cNvSpPr/>
          <p:nvPr/>
        </p:nvSpPr>
        <p:spPr>
          <a:xfrm>
            <a:off x="1706723" y="1609689"/>
            <a:ext cx="216500" cy="332140"/>
          </a:xfrm>
          <a:prstGeom prst="down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화살표: 위쪽 27">
            <a:extLst>
              <a:ext uri="{FF2B5EF4-FFF2-40B4-BE49-F238E27FC236}">
                <a16:creationId xmlns:a16="http://schemas.microsoft.com/office/drawing/2014/main" id="{CD76A025-CE19-4281-0BFF-EEA5701F509D}"/>
              </a:ext>
            </a:extLst>
          </p:cNvPr>
          <p:cNvSpPr/>
          <p:nvPr/>
        </p:nvSpPr>
        <p:spPr>
          <a:xfrm>
            <a:off x="1788470" y="2616472"/>
            <a:ext cx="195874" cy="339015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화살표: 아래쪽 28">
            <a:extLst>
              <a:ext uri="{FF2B5EF4-FFF2-40B4-BE49-F238E27FC236}">
                <a16:creationId xmlns:a16="http://schemas.microsoft.com/office/drawing/2014/main" id="{EE98652B-2F90-BE3E-5544-5467AB87A429}"/>
              </a:ext>
            </a:extLst>
          </p:cNvPr>
          <p:cNvSpPr/>
          <p:nvPr/>
        </p:nvSpPr>
        <p:spPr>
          <a:xfrm>
            <a:off x="9411234" y="2854268"/>
            <a:ext cx="216500" cy="332140"/>
          </a:xfrm>
          <a:prstGeom prst="down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화살표: 위쪽 29">
            <a:extLst>
              <a:ext uri="{FF2B5EF4-FFF2-40B4-BE49-F238E27FC236}">
                <a16:creationId xmlns:a16="http://schemas.microsoft.com/office/drawing/2014/main" id="{AF63B4D7-D980-50D1-B992-5553DAE3D365}"/>
              </a:ext>
            </a:extLst>
          </p:cNvPr>
          <p:cNvSpPr/>
          <p:nvPr/>
        </p:nvSpPr>
        <p:spPr>
          <a:xfrm>
            <a:off x="7350721" y="1941829"/>
            <a:ext cx="195874" cy="339015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E1AF96C-B128-B5F6-44A6-BFC6C40947FB}"/>
              </a:ext>
            </a:extLst>
          </p:cNvPr>
          <p:cNvSpPr txBox="1"/>
          <p:nvPr/>
        </p:nvSpPr>
        <p:spPr>
          <a:xfrm>
            <a:off x="0" y="4320260"/>
            <a:ext cx="5040995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Red lines are for 1h9/2 shell, </a:t>
            </a:r>
          </a:p>
          <a:p>
            <a:r>
              <a:rPr lang="en-US" altLang="ko-KR" dirty="0"/>
              <a:t>which decrease </a:t>
            </a:r>
          </a:p>
          <a:p>
            <a:r>
              <a:rPr lang="en-US" altLang="ko-KR" dirty="0"/>
              <a:t>with the oblate and prolate deformation.</a:t>
            </a:r>
          </a:p>
          <a:p>
            <a:r>
              <a:rPr lang="en-US" altLang="ko-KR" dirty="0"/>
              <a:t>But those of 1i13/2 shell disclose</a:t>
            </a:r>
          </a:p>
          <a:p>
            <a:r>
              <a:rPr lang="en-US" altLang="ko-KR" dirty="0"/>
              <a:t>the increase with spherical, oblate and prolate</a:t>
            </a:r>
          </a:p>
          <a:p>
            <a:r>
              <a:rPr lang="en-US" altLang="ko-KR" dirty="0"/>
              <a:t>deformation </a:t>
            </a:r>
          </a:p>
          <a:p>
            <a:r>
              <a:rPr lang="en-US" altLang="ko-KR" dirty="0"/>
              <a:t>However, the increase behave like </a:t>
            </a:r>
            <a:r>
              <a:rPr lang="en-US" altLang="ko-KR" dirty="0" err="1"/>
              <a:t>seasaw</a:t>
            </a:r>
            <a:endParaRPr lang="en-US" altLang="ko-KR" dirty="0"/>
          </a:p>
          <a:p>
            <a:r>
              <a:rPr lang="en-US" altLang="ko-KR" dirty="0"/>
              <a:t>from even to odd nuclei !!</a:t>
            </a:r>
          </a:p>
          <a:p>
            <a:r>
              <a:rPr lang="en-US" altLang="ko-KR" dirty="0"/>
              <a:t>  </a:t>
            </a:r>
            <a:endParaRPr lang="ko-KR" altLang="en-US" dirty="0"/>
          </a:p>
        </p:txBody>
      </p:sp>
      <p:sp>
        <p:nvSpPr>
          <p:cNvPr id="13" name="자유형: 도형 12">
            <a:extLst>
              <a:ext uri="{FF2B5EF4-FFF2-40B4-BE49-F238E27FC236}">
                <a16:creationId xmlns:a16="http://schemas.microsoft.com/office/drawing/2014/main" id="{8596625F-0B24-E03A-EDE1-FCBEA0C43796}"/>
              </a:ext>
            </a:extLst>
          </p:cNvPr>
          <p:cNvSpPr/>
          <p:nvPr/>
        </p:nvSpPr>
        <p:spPr>
          <a:xfrm>
            <a:off x="2068749" y="2473285"/>
            <a:ext cx="1806510" cy="509864"/>
          </a:xfrm>
          <a:custGeom>
            <a:avLst/>
            <a:gdLst>
              <a:gd name="connsiteX0" fmla="*/ 0 w 1806510"/>
              <a:gd name="connsiteY0" fmla="*/ 509864 h 509864"/>
              <a:gd name="connsiteX1" fmla="*/ 226979 w 1806510"/>
              <a:gd name="connsiteY1" fmla="*/ 282885 h 509864"/>
              <a:gd name="connsiteX2" fmla="*/ 544749 w 1806510"/>
              <a:gd name="connsiteY2" fmla="*/ 432043 h 509864"/>
              <a:gd name="connsiteX3" fmla="*/ 836579 w 1806510"/>
              <a:gd name="connsiteY3" fmla="*/ 146698 h 509864"/>
              <a:gd name="connsiteX4" fmla="*/ 1212715 w 1806510"/>
              <a:gd name="connsiteY4" fmla="*/ 256945 h 509864"/>
              <a:gd name="connsiteX5" fmla="*/ 1511030 w 1806510"/>
              <a:gd name="connsiteY5" fmla="*/ 4026 h 509864"/>
              <a:gd name="connsiteX6" fmla="*/ 1776919 w 1806510"/>
              <a:gd name="connsiteY6" fmla="*/ 94817 h 509864"/>
              <a:gd name="connsiteX7" fmla="*/ 1802860 w 1806510"/>
              <a:gd name="connsiteY7" fmla="*/ 107787 h 509864"/>
              <a:gd name="connsiteX8" fmla="*/ 1802860 w 1806510"/>
              <a:gd name="connsiteY8" fmla="*/ 101302 h 5098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806510" h="509864">
                <a:moveTo>
                  <a:pt x="0" y="509864"/>
                </a:moveTo>
                <a:cubicBezTo>
                  <a:pt x="68094" y="402859"/>
                  <a:pt x="136188" y="295855"/>
                  <a:pt x="226979" y="282885"/>
                </a:cubicBezTo>
                <a:cubicBezTo>
                  <a:pt x="317771" y="269915"/>
                  <a:pt x="443149" y="454741"/>
                  <a:pt x="544749" y="432043"/>
                </a:cubicBezTo>
                <a:cubicBezTo>
                  <a:pt x="646349" y="409345"/>
                  <a:pt x="725251" y="175881"/>
                  <a:pt x="836579" y="146698"/>
                </a:cubicBezTo>
                <a:cubicBezTo>
                  <a:pt x="947907" y="117515"/>
                  <a:pt x="1100307" y="280724"/>
                  <a:pt x="1212715" y="256945"/>
                </a:cubicBezTo>
                <a:cubicBezTo>
                  <a:pt x="1325124" y="233166"/>
                  <a:pt x="1416996" y="31047"/>
                  <a:pt x="1511030" y="4026"/>
                </a:cubicBezTo>
                <a:cubicBezTo>
                  <a:pt x="1605064" y="-22995"/>
                  <a:pt x="1776919" y="94817"/>
                  <a:pt x="1776919" y="94817"/>
                </a:cubicBezTo>
                <a:cubicBezTo>
                  <a:pt x="1825557" y="112110"/>
                  <a:pt x="1798537" y="106706"/>
                  <a:pt x="1802860" y="107787"/>
                </a:cubicBezTo>
                <a:cubicBezTo>
                  <a:pt x="1807184" y="108868"/>
                  <a:pt x="1805022" y="105085"/>
                  <a:pt x="1802860" y="101302"/>
                </a:cubicBezTo>
              </a:path>
            </a:pathLst>
          </a:custGeom>
          <a:noFill/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바닥글 개체 틀 13">
            <a:extLst>
              <a:ext uri="{FF2B5EF4-FFF2-40B4-BE49-F238E27FC236}">
                <a16:creationId xmlns:a16="http://schemas.microsoft.com/office/drawing/2014/main" id="{824C8D28-E882-B982-6AAA-F2A452B3A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14th APCTP-BLTP JINR Joint Workshop, July 2023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570252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99882405-024B-DFF3-CD26-6E2CE4C184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576455" y="6475103"/>
            <a:ext cx="4114800" cy="365125"/>
          </a:xfrm>
        </p:spPr>
        <p:txBody>
          <a:bodyPr/>
          <a:lstStyle/>
          <a:p>
            <a:r>
              <a:rPr lang="en-US" altLang="ko-KR"/>
              <a:t>14th APCTP-BLTP JINR Joint Workshop, July 2023</a:t>
            </a:r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A35639C3-D134-B733-5872-D72AA39B27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998" y="2810060"/>
            <a:ext cx="5080387" cy="3847605"/>
          </a:xfrm>
          <a:prstGeom prst="rect">
            <a:avLst/>
          </a:prstGeom>
        </p:spPr>
      </p:pic>
      <p:sp>
        <p:nvSpPr>
          <p:cNvPr id="9" name="타원 8">
            <a:extLst>
              <a:ext uri="{FF2B5EF4-FFF2-40B4-BE49-F238E27FC236}">
                <a16:creationId xmlns:a16="http://schemas.microsoft.com/office/drawing/2014/main" id="{9F36011E-56ED-5B1D-FA1D-19EB695341AF}"/>
              </a:ext>
            </a:extLst>
          </p:cNvPr>
          <p:cNvSpPr/>
          <p:nvPr/>
        </p:nvSpPr>
        <p:spPr>
          <a:xfrm>
            <a:off x="3526100" y="4975655"/>
            <a:ext cx="494270" cy="65234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85BDC28E-522C-4791-76B3-96E1C001B8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1737" y="459030"/>
            <a:ext cx="7649409" cy="6325888"/>
          </a:xfrm>
          <a:prstGeom prst="rect">
            <a:avLst/>
          </a:prstGeom>
        </p:spPr>
      </p:pic>
      <p:cxnSp>
        <p:nvCxnSpPr>
          <p:cNvPr id="8" name="직선 화살표 연결선 7">
            <a:extLst>
              <a:ext uri="{FF2B5EF4-FFF2-40B4-BE49-F238E27FC236}">
                <a16:creationId xmlns:a16="http://schemas.microsoft.com/office/drawing/2014/main" id="{88F5D9B4-6100-0BE4-C7A0-182F60F02F2E}"/>
              </a:ext>
            </a:extLst>
          </p:cNvPr>
          <p:cNvCxnSpPr>
            <a:cxnSpLocks/>
          </p:cNvCxnSpPr>
          <p:nvPr/>
        </p:nvCxnSpPr>
        <p:spPr>
          <a:xfrm flipV="1">
            <a:off x="3773235" y="3847070"/>
            <a:ext cx="3706722" cy="14547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2B2AF52E-3B34-86BC-5531-B723F65AA2C3}"/>
              </a:ext>
            </a:extLst>
          </p:cNvPr>
          <p:cNvSpPr txBox="1"/>
          <p:nvPr/>
        </p:nvSpPr>
        <p:spPr>
          <a:xfrm>
            <a:off x="123568" y="496321"/>
            <a:ext cx="4797275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Red lines are for neutron 1h9/2 shell, </a:t>
            </a:r>
          </a:p>
          <a:p>
            <a:r>
              <a:rPr lang="en-US" altLang="ko-KR" dirty="0"/>
              <a:t>which increase (decrease) </a:t>
            </a:r>
          </a:p>
          <a:p>
            <a:r>
              <a:rPr lang="en-US" altLang="ko-KR" dirty="0"/>
              <a:t>with the oblate (prolate) deformation.</a:t>
            </a:r>
          </a:p>
          <a:p>
            <a:r>
              <a:rPr lang="en-US" altLang="ko-KR" dirty="0"/>
              <a:t>Those of 1i13/2 shell disclose</a:t>
            </a:r>
          </a:p>
          <a:p>
            <a:r>
              <a:rPr lang="en-US" altLang="ko-KR" dirty="0"/>
              <a:t>the increase (decrease) with prolate (oblate)</a:t>
            </a:r>
          </a:p>
          <a:p>
            <a:r>
              <a:rPr lang="en-US" altLang="ko-KR" dirty="0"/>
              <a:t>deformation </a:t>
            </a:r>
          </a:p>
          <a:p>
            <a:r>
              <a:rPr lang="en-US" altLang="ko-KR" dirty="0"/>
              <a:t>=&gt; like a </a:t>
            </a:r>
            <a:r>
              <a:rPr lang="en-US" altLang="ko-KR" dirty="0" err="1"/>
              <a:t>seasaw</a:t>
            </a:r>
            <a:r>
              <a:rPr lang="en-US" altLang="ko-KR" dirty="0"/>
              <a:t> from even to odd nuclei !!</a:t>
            </a:r>
          </a:p>
          <a:p>
            <a:r>
              <a:rPr lang="en-US" altLang="ko-KR" dirty="0"/>
              <a:t>  </a:t>
            </a:r>
            <a:endParaRPr lang="ko-KR" alt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F0E6E3F-A7D2-33FD-8802-09C12D68A71A}"/>
              </a:ext>
            </a:extLst>
          </p:cNvPr>
          <p:cNvSpPr txBox="1"/>
          <p:nvPr/>
        </p:nvSpPr>
        <p:spPr>
          <a:xfrm>
            <a:off x="0" y="0"/>
            <a:ext cx="67263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>
                <a:solidFill>
                  <a:srgbClr val="FF0000"/>
                </a:solidFill>
              </a:rPr>
              <a:t>Nuclear shape transition by the occupation probabilities  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8DE9D97-D455-E223-E0CA-B08DEBE17940}"/>
              </a:ext>
            </a:extLst>
          </p:cNvPr>
          <p:cNvSpPr txBox="1"/>
          <p:nvPr/>
        </p:nvSpPr>
        <p:spPr>
          <a:xfrm>
            <a:off x="9317204" y="2605477"/>
            <a:ext cx="2900922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>
                <a:solidFill>
                  <a:srgbClr val="FF0000"/>
                </a:solidFill>
              </a:rPr>
              <a:t>Proton OC </a:t>
            </a:r>
          </a:p>
          <a:p>
            <a:r>
              <a:rPr lang="en-US" altLang="ko-KR" b="1" dirty="0">
                <a:solidFill>
                  <a:srgbClr val="FF0000"/>
                </a:solidFill>
              </a:rPr>
              <a:t>of 1h9/2 increases</a:t>
            </a:r>
          </a:p>
          <a:p>
            <a:r>
              <a:rPr lang="en-US" altLang="ko-KR" b="1" dirty="0">
                <a:solidFill>
                  <a:srgbClr val="FF0000"/>
                </a:solidFill>
              </a:rPr>
              <a:t>with </a:t>
            </a:r>
          </a:p>
          <a:p>
            <a:r>
              <a:rPr lang="en-US" altLang="ko-KR" b="1" dirty="0">
                <a:solidFill>
                  <a:srgbClr val="FF0000"/>
                </a:solidFill>
              </a:rPr>
              <a:t>prolate deformation,</a:t>
            </a:r>
          </a:p>
          <a:p>
            <a:r>
              <a:rPr lang="en-US" altLang="ko-KR" b="1" dirty="0">
                <a:solidFill>
                  <a:srgbClr val="FF0000"/>
                </a:solidFill>
              </a:rPr>
              <a:t>which increase </a:t>
            </a:r>
          </a:p>
          <a:p>
            <a:r>
              <a:rPr lang="en-US" altLang="ko-KR" b="1" dirty="0">
                <a:solidFill>
                  <a:srgbClr val="FF0000"/>
                </a:solidFill>
              </a:rPr>
              <a:t>charge radii </a:t>
            </a:r>
          </a:p>
          <a:p>
            <a:r>
              <a:rPr lang="en-US" altLang="ko-KR" b="1" dirty="0">
                <a:solidFill>
                  <a:srgbClr val="FF0000"/>
                </a:solidFill>
              </a:rPr>
              <a:t>by the symmetry energy</a:t>
            </a:r>
          </a:p>
          <a:p>
            <a:r>
              <a:rPr lang="en-US" altLang="ko-KR" b="1" dirty="0">
                <a:solidFill>
                  <a:srgbClr val="FF0000"/>
                </a:solidFill>
              </a:rPr>
              <a:t>due to </a:t>
            </a:r>
          </a:p>
          <a:p>
            <a:r>
              <a:rPr lang="en-US" altLang="ko-KR" b="1" dirty="0">
                <a:solidFill>
                  <a:srgbClr val="FF0000"/>
                </a:solidFill>
              </a:rPr>
              <a:t>the n-p interaction !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3" name="별: 꼭짓점 5개 12">
            <a:extLst>
              <a:ext uri="{FF2B5EF4-FFF2-40B4-BE49-F238E27FC236}">
                <a16:creationId xmlns:a16="http://schemas.microsoft.com/office/drawing/2014/main" id="{E283E93F-CF63-F538-7074-C3694856C845}"/>
              </a:ext>
            </a:extLst>
          </p:cNvPr>
          <p:cNvSpPr/>
          <p:nvPr/>
        </p:nvSpPr>
        <p:spPr>
          <a:xfrm>
            <a:off x="1951043" y="4201239"/>
            <a:ext cx="372883" cy="373208"/>
          </a:xfrm>
          <a:prstGeom prst="star5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별: 꼭짓점 5개 13">
            <a:extLst>
              <a:ext uri="{FF2B5EF4-FFF2-40B4-BE49-F238E27FC236}">
                <a16:creationId xmlns:a16="http://schemas.microsoft.com/office/drawing/2014/main" id="{E82300F5-6D24-5DBC-0888-1D60B4EE6DB9}"/>
              </a:ext>
            </a:extLst>
          </p:cNvPr>
          <p:cNvSpPr/>
          <p:nvPr/>
        </p:nvSpPr>
        <p:spPr>
          <a:xfrm>
            <a:off x="3716210" y="5121992"/>
            <a:ext cx="328264" cy="359666"/>
          </a:xfrm>
          <a:prstGeom prst="star5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59293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5A19536B-C28E-B813-8566-5087C4F108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2378" y="22798"/>
            <a:ext cx="8672235" cy="6835201"/>
          </a:xfrm>
          <a:prstGeom prst="rect">
            <a:avLst/>
          </a:prstGeom>
        </p:spPr>
      </p:pic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803990C3-F244-8656-1BB8-6B028B8DF37E}"/>
              </a:ext>
            </a:extLst>
          </p:cNvPr>
          <p:cNvCxnSpPr/>
          <p:nvPr/>
        </p:nvCxnSpPr>
        <p:spPr>
          <a:xfrm>
            <a:off x="7582674" y="1169739"/>
            <a:ext cx="0" cy="47955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6CA316A6-DDE8-A3C6-83CE-49C547F49AEB}"/>
              </a:ext>
            </a:extLst>
          </p:cNvPr>
          <p:cNvCxnSpPr/>
          <p:nvPr/>
        </p:nvCxnSpPr>
        <p:spPr>
          <a:xfrm>
            <a:off x="4189379" y="1192107"/>
            <a:ext cx="0" cy="47955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053E37AD-8741-1FE7-0240-EBF9FD5540B7}"/>
              </a:ext>
            </a:extLst>
          </p:cNvPr>
          <p:cNvSpPr txBox="1"/>
          <p:nvPr/>
        </p:nvSpPr>
        <p:spPr>
          <a:xfrm>
            <a:off x="5058495" y="3255732"/>
            <a:ext cx="5838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100</a:t>
            </a:r>
            <a:endParaRPr kumimoji="0" lang="ko-KR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C28EFF8-F4AA-620E-5CCE-ED149DEE2960}"/>
              </a:ext>
            </a:extLst>
          </p:cNvPr>
          <p:cNvSpPr txBox="1"/>
          <p:nvPr/>
        </p:nvSpPr>
        <p:spPr>
          <a:xfrm>
            <a:off x="7043512" y="3471175"/>
            <a:ext cx="45397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100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E831868-F8E7-3476-669E-C0A960BF5555}"/>
              </a:ext>
            </a:extLst>
          </p:cNvPr>
          <p:cNvSpPr txBox="1"/>
          <p:nvPr/>
        </p:nvSpPr>
        <p:spPr>
          <a:xfrm>
            <a:off x="6544915" y="3317287"/>
            <a:ext cx="58381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100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F3B1DC2-6693-C997-0F5F-9A4744F5348E}"/>
              </a:ext>
            </a:extLst>
          </p:cNvPr>
          <p:cNvSpPr txBox="1"/>
          <p:nvPr/>
        </p:nvSpPr>
        <p:spPr>
          <a:xfrm>
            <a:off x="7497482" y="3290500"/>
            <a:ext cx="45397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100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54AE888-C12A-31DE-8371-E49E04D36B36}"/>
              </a:ext>
            </a:extLst>
          </p:cNvPr>
          <p:cNvSpPr txBox="1"/>
          <p:nvPr/>
        </p:nvSpPr>
        <p:spPr>
          <a:xfrm>
            <a:off x="3921270" y="3301898"/>
            <a:ext cx="45397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100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27A4B3E-0511-55FC-D8E4-6F51DE6AD9A0}"/>
              </a:ext>
            </a:extLst>
          </p:cNvPr>
          <p:cNvSpPr txBox="1"/>
          <p:nvPr/>
        </p:nvSpPr>
        <p:spPr>
          <a:xfrm>
            <a:off x="9526621" y="1887166"/>
            <a:ext cx="1955985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Hg_101 = 3/2 (-)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Hg_103 = 5/2 (-)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Hg_105 = 1/2 (-)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f and h -&gt; - 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C5ADD1A-06ED-21B0-D92F-9F087E0C974B}"/>
              </a:ext>
            </a:extLst>
          </p:cNvPr>
          <p:cNvSpPr/>
          <p:nvPr/>
        </p:nvSpPr>
        <p:spPr>
          <a:xfrm>
            <a:off x="7479433" y="3290500"/>
            <a:ext cx="295783" cy="504686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5FA2331F-4206-F562-557C-4C7BEC85A9E6}"/>
              </a:ext>
            </a:extLst>
          </p:cNvPr>
          <p:cNvSpPr/>
          <p:nvPr/>
        </p:nvSpPr>
        <p:spPr>
          <a:xfrm>
            <a:off x="4041487" y="3315155"/>
            <a:ext cx="295783" cy="70143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" name="바닥글 개체 틀 1">
            <a:extLst>
              <a:ext uri="{FF2B5EF4-FFF2-40B4-BE49-F238E27FC236}">
                <a16:creationId xmlns:a16="http://schemas.microsoft.com/office/drawing/2014/main" id="{A5F3A74F-B81B-81E3-A902-5E38C30C1A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14th APCTP-BLTP JINR Joint Workshop, July 2023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6810955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413A73C1-7658-8079-3CAE-57AAA4CDA3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4494" y="1290339"/>
            <a:ext cx="7783011" cy="4277322"/>
          </a:xfrm>
          <a:prstGeom prst="rect">
            <a:avLst/>
          </a:prstGeom>
        </p:spPr>
      </p:pic>
      <p:sp>
        <p:nvSpPr>
          <p:cNvPr id="2" name="바닥글 개체 틀 1">
            <a:extLst>
              <a:ext uri="{FF2B5EF4-FFF2-40B4-BE49-F238E27FC236}">
                <a16:creationId xmlns:a16="http://schemas.microsoft.com/office/drawing/2014/main" id="{9E61947F-681C-B181-5385-C42BE213B9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14th APCTP-BLTP JINR Joint Workshop, July 2023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650050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145284" y="1593944"/>
            <a:ext cx="353654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PHYSICAL REVIEW LETTERS 126, 032502 (2021)</a:t>
            </a:r>
            <a:endParaRPr kumimoji="0" lang="ko-KR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맑은 고딕" panose="020B0503020000020004" pitchFamily="50" charset="-127"/>
              <a:cs typeface="+mn-cs"/>
            </a:endParaRPr>
          </a:p>
        </p:txBody>
      </p:sp>
      <p:graphicFrame>
        <p:nvGraphicFramePr>
          <p:cNvPr id="2" name="개체 1"/>
          <p:cNvGraphicFramePr>
            <a:graphicFrameLocks noChangeAspect="1"/>
          </p:cNvGraphicFramePr>
          <p:nvPr/>
        </p:nvGraphicFramePr>
        <p:xfrm>
          <a:off x="1059663" y="2482137"/>
          <a:ext cx="5641734" cy="432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Acrobat Document" r:id="rId2" imgW="5882356" imgH="4503373" progId="Acrobat.Document.DC">
                  <p:embed/>
                </p:oleObj>
              </mc:Choice>
              <mc:Fallback>
                <p:oleObj name="Acrobat Document" r:id="rId2" imgW="5882356" imgH="4503373" progId="Acrobat.Document.DC">
                  <p:embed/>
                  <p:pic>
                    <p:nvPicPr>
                      <p:cNvPr id="2" name="개체 1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059663" y="2482137"/>
                        <a:ext cx="5641734" cy="432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직사각형 14"/>
          <p:cNvSpPr/>
          <p:nvPr/>
        </p:nvSpPr>
        <p:spPr>
          <a:xfrm>
            <a:off x="4391778" y="3016667"/>
            <a:ext cx="7248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208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Pb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맑은 고딕" panose="020B0503020000020004" pitchFamily="50" charset="-127"/>
              <a:cs typeface="+mn-cs"/>
            </a:endParaRPr>
          </a:p>
        </p:txBody>
      </p:sp>
      <p:graphicFrame>
        <p:nvGraphicFramePr>
          <p:cNvPr id="3" name="개체 2"/>
          <p:cNvGraphicFramePr>
            <a:graphicFrameLocks noChangeAspect="1"/>
          </p:cNvGraphicFramePr>
          <p:nvPr/>
        </p:nvGraphicFramePr>
        <p:xfrm>
          <a:off x="6062309" y="2482137"/>
          <a:ext cx="5641734" cy="432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Acrobat Document" r:id="rId4" imgW="5882356" imgH="4503373" progId="Acrobat.Document.DC">
                  <p:embed/>
                </p:oleObj>
              </mc:Choice>
              <mc:Fallback>
                <p:oleObj name="Acrobat Document" r:id="rId4" imgW="5882356" imgH="4503373" progId="Acrobat.Document.DC">
                  <p:embed/>
                  <p:pic>
                    <p:nvPicPr>
                      <p:cNvPr id="3" name="개체 2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062309" y="2482137"/>
                        <a:ext cx="5641734" cy="432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직사각형 13"/>
          <p:cNvSpPr/>
          <p:nvPr/>
        </p:nvSpPr>
        <p:spPr>
          <a:xfrm>
            <a:off x="9145398" y="3016667"/>
            <a:ext cx="7681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206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맑은 고딕" panose="020B0503020000020004" pitchFamily="50" charset="-127"/>
                <a:cs typeface="+mn-cs"/>
              </a:rPr>
              <a:t>Hg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5" name="Picture 2" descr="Fig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878" y="206051"/>
            <a:ext cx="4762500" cy="270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80A14472-08F3-F8CE-868B-230FBCF8CA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14th APCTP-BLTP JINR Joint Workshop, July 2023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0172364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바닥글 개체 틀 1">
            <a:extLst>
              <a:ext uri="{FF2B5EF4-FFF2-40B4-BE49-F238E27FC236}">
                <a16:creationId xmlns:a16="http://schemas.microsoft.com/office/drawing/2014/main" id="{91A67C68-8A2F-EECA-DC6A-6107853CD0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14th APCTP-BLTP JINR Joint Workshop, July 2023</a:t>
            </a:r>
            <a:endParaRPr lang="ko-KR" altLang="en-US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98EDF79E-4285-C8F5-4DB8-B77181E1C4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68711" y="278172"/>
            <a:ext cx="6369377" cy="6305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7CAC6F1-310C-97E7-4C90-B5CB45ADCA5A}"/>
              </a:ext>
            </a:extLst>
          </p:cNvPr>
          <p:cNvSpPr txBox="1"/>
          <p:nvPr/>
        </p:nvSpPr>
        <p:spPr>
          <a:xfrm>
            <a:off x="0" y="0"/>
            <a:ext cx="67619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>
                <a:solidFill>
                  <a:srgbClr val="FF0000"/>
                </a:solidFill>
              </a:rPr>
              <a:t>How to understand Kink structure around N = 126 shell ?  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4E3543F1-7911-C31A-80E3-CF4F0788E3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1676" y="3815077"/>
            <a:ext cx="5080387" cy="3847605"/>
          </a:xfrm>
          <a:prstGeom prst="rect">
            <a:avLst/>
          </a:prstGeom>
        </p:spPr>
      </p:pic>
      <p:sp>
        <p:nvSpPr>
          <p:cNvPr id="7" name="별: 꼭짓점 5개 6">
            <a:extLst>
              <a:ext uri="{FF2B5EF4-FFF2-40B4-BE49-F238E27FC236}">
                <a16:creationId xmlns:a16="http://schemas.microsoft.com/office/drawing/2014/main" id="{8A3F51E4-CC42-16AC-0C73-6112307B1302}"/>
              </a:ext>
            </a:extLst>
          </p:cNvPr>
          <p:cNvSpPr/>
          <p:nvPr/>
        </p:nvSpPr>
        <p:spPr>
          <a:xfrm>
            <a:off x="3380989" y="4751290"/>
            <a:ext cx="328264" cy="359666"/>
          </a:xfrm>
          <a:prstGeom prst="star5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별: 꼭짓점 5개 7">
            <a:extLst>
              <a:ext uri="{FF2B5EF4-FFF2-40B4-BE49-F238E27FC236}">
                <a16:creationId xmlns:a16="http://schemas.microsoft.com/office/drawing/2014/main" id="{456689E7-0C4C-EE58-197C-01285FB2564B}"/>
              </a:ext>
            </a:extLst>
          </p:cNvPr>
          <p:cNvSpPr/>
          <p:nvPr/>
        </p:nvSpPr>
        <p:spPr>
          <a:xfrm>
            <a:off x="1721065" y="5208490"/>
            <a:ext cx="328264" cy="359666"/>
          </a:xfrm>
          <a:prstGeom prst="star5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2D222A-FF8C-AA2A-0D03-FC81F8B0A2C1}"/>
              </a:ext>
            </a:extLst>
          </p:cNvPr>
          <p:cNvSpPr txBox="1"/>
          <p:nvPr/>
        </p:nvSpPr>
        <p:spPr>
          <a:xfrm>
            <a:off x="82378" y="677457"/>
            <a:ext cx="5055808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ko-KR" sz="2400" dirty="0">
                <a:latin typeface="Arial" panose="020B0604020202020204" pitchFamily="34" charset="0"/>
                <a:cs typeface="Arial" panose="020B0604020202020204" pitchFamily="34" charset="0"/>
              </a:rPr>
              <a:t>OC of 1i11/2 and 2g9/2 of neutrons </a:t>
            </a:r>
          </a:p>
          <a:p>
            <a:pPr algn="l"/>
            <a:r>
              <a:rPr lang="en-US" altLang="ko-KR" sz="2400" dirty="0">
                <a:latin typeface="Arial" panose="020B0604020202020204" pitchFamily="34" charset="0"/>
                <a:cs typeface="Arial" panose="020B0604020202020204" pitchFamily="34" charset="0"/>
              </a:rPr>
              <a:t>Increase above N=126 shell.</a:t>
            </a:r>
          </a:p>
          <a:p>
            <a:pPr algn="l"/>
            <a:r>
              <a:rPr lang="en-US" altLang="ko-KR" sz="2400" dirty="0">
                <a:latin typeface="Arial" panose="020B0604020202020204" pitchFamily="34" charset="0"/>
                <a:cs typeface="Arial" panose="020B0604020202020204" pitchFamily="34" charset="0"/>
              </a:rPr>
              <a:t>But OC of protons do not change !</a:t>
            </a:r>
          </a:p>
          <a:p>
            <a:pPr algn="l"/>
            <a:endParaRPr lang="en-US" altLang="ko-KR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US" altLang="ko-KR" sz="2400" dirty="0">
                <a:latin typeface="Arial" panose="020B0604020202020204" pitchFamily="34" charset="0"/>
                <a:cs typeface="Arial" panose="020B0604020202020204" pitchFamily="34" charset="0"/>
              </a:rPr>
              <a:t>The Kink is to be understood by </a:t>
            </a:r>
          </a:p>
          <a:p>
            <a:pPr algn="l"/>
            <a:r>
              <a:rPr lang="en-US" altLang="ko-KR" sz="2400" dirty="0">
                <a:latin typeface="Arial" panose="020B0604020202020204" pitchFamily="34" charset="0"/>
                <a:cs typeface="Arial" panose="020B0604020202020204" pitchFamily="34" charset="0"/>
              </a:rPr>
              <a:t>the swelling of neutrons </a:t>
            </a:r>
          </a:p>
          <a:p>
            <a:pPr algn="l"/>
            <a:r>
              <a:rPr lang="en-US" altLang="ko-KR" sz="2400" dirty="0">
                <a:latin typeface="Arial" panose="020B0604020202020204" pitchFamily="34" charset="0"/>
                <a:cs typeface="Arial" panose="020B0604020202020204" pitchFamily="34" charset="0"/>
              </a:rPr>
              <a:t>in the symmetric core, </a:t>
            </a:r>
          </a:p>
          <a:p>
            <a:pPr algn="l"/>
            <a:r>
              <a:rPr lang="en-US" altLang="ko-KR" sz="2400" dirty="0">
                <a:latin typeface="Arial" panose="020B0604020202020204" pitchFamily="34" charset="0"/>
                <a:cs typeface="Arial" panose="020B0604020202020204" pitchFamily="34" charset="0"/>
              </a:rPr>
              <a:t>not by the swelling of protons !! </a:t>
            </a:r>
            <a:endParaRPr lang="ko-KR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1" name="직선 화살표 연결선 10">
            <a:extLst>
              <a:ext uri="{FF2B5EF4-FFF2-40B4-BE49-F238E27FC236}">
                <a16:creationId xmlns:a16="http://schemas.microsoft.com/office/drawing/2014/main" id="{3180E761-1EF2-33E2-79DA-629190432811}"/>
              </a:ext>
            </a:extLst>
          </p:cNvPr>
          <p:cNvCxnSpPr/>
          <p:nvPr/>
        </p:nvCxnSpPr>
        <p:spPr>
          <a:xfrm>
            <a:off x="4604951" y="1787611"/>
            <a:ext cx="4399006" cy="164138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화살표 연결선 12">
            <a:extLst>
              <a:ext uri="{FF2B5EF4-FFF2-40B4-BE49-F238E27FC236}">
                <a16:creationId xmlns:a16="http://schemas.microsoft.com/office/drawing/2014/main" id="{6E835A51-BAF8-4400-514D-17FFDADFC98C}"/>
              </a:ext>
            </a:extLst>
          </p:cNvPr>
          <p:cNvCxnSpPr/>
          <p:nvPr/>
        </p:nvCxnSpPr>
        <p:spPr>
          <a:xfrm>
            <a:off x="4464908" y="1145059"/>
            <a:ext cx="2957384" cy="26700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433152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E62B7A9-67C9-629C-E234-BB97E90A13E1}"/>
              </a:ext>
            </a:extLst>
          </p:cNvPr>
          <p:cNvSpPr txBox="1"/>
          <p:nvPr/>
        </p:nvSpPr>
        <p:spPr>
          <a:xfrm>
            <a:off x="0" y="33849"/>
            <a:ext cx="39505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/>
              <a:t>Summary and Conclusion</a:t>
            </a:r>
            <a:endParaRPr lang="ko-KR" altLang="en-US" sz="2400" b="1" dirty="0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ECFCF02-59D0-C2B8-9F4F-24ED2CBE3E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14th APCTP-BLTP JINR Joint Workshop, July 2023</a:t>
            </a:r>
            <a:endParaRPr lang="ko-KR" alt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DC726D-169C-67FF-6E61-5C6174E53D33}"/>
              </a:ext>
            </a:extLst>
          </p:cNvPr>
          <p:cNvSpPr txBox="1"/>
          <p:nvPr/>
        </p:nvSpPr>
        <p:spPr>
          <a:xfrm>
            <a:off x="0" y="857718"/>
            <a:ext cx="12311832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1. Our findings highlight the significance of Shape Coexistence in understanding the OES observed </a:t>
            </a:r>
          </a:p>
          <a:p>
            <a:r>
              <a:rPr lang="en-US" altLang="ko-KR" dirty="0"/>
              <a:t>in the Hg isotopes. </a:t>
            </a:r>
          </a:p>
          <a:p>
            <a:r>
              <a:rPr lang="en-US" altLang="ko-KR" dirty="0"/>
              <a:t>2.  It is clear that taking into account Oblate Deformation for most Hg isotopes, except for 181,183,185Hg, </a:t>
            </a:r>
          </a:p>
          <a:p>
            <a:r>
              <a:rPr lang="en-US" altLang="ko-KR" dirty="0"/>
              <a:t>considering the SC is crucial for explaining the OES phenomenon. </a:t>
            </a:r>
          </a:p>
          <a:p>
            <a:r>
              <a:rPr lang="en-US" altLang="ko-KR" dirty="0"/>
              <a:t>3.  These three prolate-shaped odd nuclei are excluded from the SC present in the neighboring nuclei and </a:t>
            </a:r>
          </a:p>
          <a:p>
            <a:r>
              <a:rPr lang="en-US" altLang="ko-KR" dirty="0"/>
              <a:t>exhibit larger charge radii, indicating that the OES can serve as a useful tool </a:t>
            </a:r>
          </a:p>
          <a:p>
            <a:r>
              <a:rPr lang="en-US" altLang="ko-KR" dirty="0"/>
              <a:t>for identifying the SC in Hg isotopes, or vice versa. </a:t>
            </a:r>
          </a:p>
          <a:p>
            <a:r>
              <a:rPr lang="en-US" altLang="ko-KR" dirty="0"/>
              <a:t>4.  The seesaw-like behavior of nuclear shape and OPs of corresponding SPSs in the range of 180-186Hg isotopes </a:t>
            </a:r>
          </a:p>
          <a:p>
            <a:r>
              <a:rPr lang="en-US" altLang="ko-KR" dirty="0"/>
              <a:t>is essential for understanding the prominent OES observed in the Hg isotopes.</a:t>
            </a:r>
          </a:p>
          <a:p>
            <a:endParaRPr lang="en-US" altLang="ko-KR" dirty="0"/>
          </a:p>
          <a:p>
            <a:r>
              <a:rPr lang="en-US" altLang="ko-KR" dirty="0"/>
              <a:t>5. Furthermore, the </a:t>
            </a:r>
            <a:r>
              <a:rPr lang="en-US" altLang="ko-KR" dirty="0" err="1"/>
              <a:t>DRHBc</a:t>
            </a:r>
            <a:r>
              <a:rPr lang="en-US" altLang="ko-KR" dirty="0"/>
              <a:t> model employed in the present study successfully reproduces the kink structure </a:t>
            </a:r>
          </a:p>
          <a:p>
            <a:r>
              <a:rPr lang="en-US" altLang="ko-KR" dirty="0"/>
              <a:t>observed around the N = 126 shell. </a:t>
            </a:r>
          </a:p>
          <a:p>
            <a:r>
              <a:rPr lang="en-US" altLang="ko-KR" dirty="0"/>
              <a:t>6. This kink structure arises from the increase in the OPs of </a:t>
            </a:r>
            <a:r>
              <a:rPr lang="en-US" altLang="ko-KR" dirty="0" err="1"/>
              <a:t>i</a:t>
            </a:r>
            <a:r>
              <a:rPr lang="en-US" altLang="ko-KR" dirty="0"/>
              <a:t>_{11/2} and 2 g_{9/2} states beyond the magic shell, </a:t>
            </a:r>
          </a:p>
          <a:p>
            <a:r>
              <a:rPr lang="en-US" altLang="ko-KR" dirty="0"/>
              <a:t>influenced by the multi-particle and multi-hole interactions. </a:t>
            </a:r>
          </a:p>
          <a:p>
            <a:r>
              <a:rPr lang="en-US" altLang="ko-KR" dirty="0"/>
              <a:t>7. This swelling effect pushes the proton states to the outer nuclear surface with the symmetry energy </a:t>
            </a:r>
          </a:p>
          <a:p>
            <a:r>
              <a:rPr lang="en-US" altLang="ko-KR" dirty="0"/>
              <a:t>residing on the symmetric core surface. It would be interesting to further investigate the OES and </a:t>
            </a:r>
          </a:p>
          <a:p>
            <a:r>
              <a:rPr lang="en-US" altLang="ko-KR" dirty="0"/>
              <a:t>the kink structures of charge radii and matter radii in Ca, K, and Pb isotopes </a:t>
            </a:r>
          </a:p>
          <a:p>
            <a:r>
              <a:rPr lang="en-US" altLang="ko-KR" dirty="0"/>
              <a:t>in the vicinity of each magic shell using the </a:t>
            </a:r>
            <a:r>
              <a:rPr lang="en-US" altLang="ko-KR" dirty="0" err="1"/>
              <a:t>DRHBc</a:t>
            </a:r>
            <a:r>
              <a:rPr lang="en-US" altLang="ko-KR" dirty="0"/>
              <a:t> model in future studies.</a:t>
            </a:r>
          </a:p>
        </p:txBody>
      </p:sp>
    </p:spTree>
    <p:extLst>
      <p:ext uri="{BB962C8B-B14F-4D97-AF65-F5344CB8AC3E}">
        <p14:creationId xmlns:p14="http://schemas.microsoft.com/office/powerpoint/2010/main" val="134012774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E568C1EA-F1C1-69B3-7B8B-8ECFE17B44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31882" y="285130"/>
            <a:ext cx="3060118" cy="3130331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4" name="잉크 3">
                <a:extLst>
                  <a:ext uri="{FF2B5EF4-FFF2-40B4-BE49-F238E27FC236}">
                    <a16:creationId xmlns:a16="http://schemas.microsoft.com/office/drawing/2014/main" id="{67BD944F-AC6A-5CDA-12DB-28956393E7F9}"/>
                  </a:ext>
                </a:extLst>
              </p14:cNvPr>
              <p14:cNvContentPartPr/>
              <p14:nvPr/>
            </p14:nvContentPartPr>
            <p14:xfrm>
              <a:off x="-1433377" y="992058"/>
              <a:ext cx="360" cy="360"/>
            </p14:xfrm>
          </p:contentPart>
        </mc:Choice>
        <mc:Fallback xmlns="">
          <p:pic>
            <p:nvPicPr>
              <p:cNvPr id="4" name="잉크 3">
                <a:extLst>
                  <a:ext uri="{FF2B5EF4-FFF2-40B4-BE49-F238E27FC236}">
                    <a16:creationId xmlns:a16="http://schemas.microsoft.com/office/drawing/2014/main" id="{67BD944F-AC6A-5CDA-12DB-28956393E7F9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-1487017" y="884418"/>
                <a:ext cx="108000" cy="216000"/>
              </a:xfrm>
              <a:prstGeom prst="rect">
                <a:avLst/>
              </a:prstGeom>
            </p:spPr>
          </p:pic>
        </mc:Fallback>
      </mc:AlternateContent>
      <p:pic>
        <p:nvPicPr>
          <p:cNvPr id="6" name="그림 5">
            <a:extLst>
              <a:ext uri="{FF2B5EF4-FFF2-40B4-BE49-F238E27FC236}">
                <a16:creationId xmlns:a16="http://schemas.microsoft.com/office/drawing/2014/main" id="{E6508F89-C467-A6E9-ED65-3B6CD5CF0AF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5187639" cy="3700592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4CCF5B6F-215D-C3D3-CC9A-73D599B6FE3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8561" y="3929079"/>
            <a:ext cx="3628959" cy="2091988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E793D98D-42AE-781D-CC17-034970D8508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45046" y="103761"/>
            <a:ext cx="3816617" cy="3700592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13E95E13-AF08-4055-3CBD-B3467187B0A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47098" y="4865466"/>
            <a:ext cx="7290795" cy="1155601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13" name="잉크 12">
                <a:extLst>
                  <a:ext uri="{FF2B5EF4-FFF2-40B4-BE49-F238E27FC236}">
                    <a16:creationId xmlns:a16="http://schemas.microsoft.com/office/drawing/2014/main" id="{7FEA3708-681D-3F11-51D2-013B72B3E891}"/>
                  </a:ext>
                </a:extLst>
              </p14:cNvPr>
              <p14:cNvContentPartPr/>
              <p14:nvPr/>
            </p14:nvContentPartPr>
            <p14:xfrm>
              <a:off x="6569037" y="3183018"/>
              <a:ext cx="1491120" cy="20880"/>
            </p14:xfrm>
          </p:contentPart>
        </mc:Choice>
        <mc:Fallback xmlns="">
          <p:pic>
            <p:nvPicPr>
              <p:cNvPr id="13" name="잉크 12">
                <a:extLst>
                  <a:ext uri="{FF2B5EF4-FFF2-40B4-BE49-F238E27FC236}">
                    <a16:creationId xmlns:a16="http://schemas.microsoft.com/office/drawing/2014/main" id="{7FEA3708-681D-3F11-51D2-013B72B3E891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6560397" y="3174378"/>
                <a:ext cx="1508760" cy="38520"/>
              </a:xfrm>
              <a:prstGeom prst="rect">
                <a:avLst/>
              </a:prstGeom>
            </p:spPr>
          </p:pic>
        </mc:Fallback>
      </mc:AlternateContent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7693321F-94A3-FDC1-E181-7C314C824C7E}"/>
              </a:ext>
            </a:extLst>
          </p:cNvPr>
          <p:cNvCxnSpPr/>
          <p:nvPr/>
        </p:nvCxnSpPr>
        <p:spPr>
          <a:xfrm>
            <a:off x="8145294" y="194553"/>
            <a:ext cx="0" cy="2010383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화살표 연결선 16">
            <a:extLst>
              <a:ext uri="{FF2B5EF4-FFF2-40B4-BE49-F238E27FC236}">
                <a16:creationId xmlns:a16="http://schemas.microsoft.com/office/drawing/2014/main" id="{8F3734F2-4D17-E2FF-BEF7-7BB63B86C475}"/>
              </a:ext>
            </a:extLst>
          </p:cNvPr>
          <p:cNvCxnSpPr/>
          <p:nvPr/>
        </p:nvCxnSpPr>
        <p:spPr>
          <a:xfrm>
            <a:off x="8145294" y="1348902"/>
            <a:ext cx="1083012" cy="29831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화살표 연결선 18">
            <a:extLst>
              <a:ext uri="{FF2B5EF4-FFF2-40B4-BE49-F238E27FC236}">
                <a16:creationId xmlns:a16="http://schemas.microsoft.com/office/drawing/2014/main" id="{F13E0CE0-FD75-D167-E497-64FC6E391446}"/>
              </a:ext>
            </a:extLst>
          </p:cNvPr>
          <p:cNvCxnSpPr/>
          <p:nvPr/>
        </p:nvCxnSpPr>
        <p:spPr>
          <a:xfrm>
            <a:off x="8145294" y="1478604"/>
            <a:ext cx="1977957" cy="28534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화살표 연결선 20">
            <a:extLst>
              <a:ext uri="{FF2B5EF4-FFF2-40B4-BE49-F238E27FC236}">
                <a16:creationId xmlns:a16="http://schemas.microsoft.com/office/drawing/2014/main" id="{D9892C97-3D01-A889-8A39-35ABD26D73D4}"/>
              </a:ext>
            </a:extLst>
          </p:cNvPr>
          <p:cNvCxnSpPr/>
          <p:nvPr/>
        </p:nvCxnSpPr>
        <p:spPr>
          <a:xfrm flipV="1">
            <a:off x="8145294" y="1939047"/>
            <a:ext cx="1186774" cy="5836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65E7BE79-58C8-16CC-11F5-EE2590597FE3}"/>
              </a:ext>
            </a:extLst>
          </p:cNvPr>
          <p:cNvSpPr/>
          <p:nvPr/>
        </p:nvSpPr>
        <p:spPr>
          <a:xfrm>
            <a:off x="9228306" y="1712067"/>
            <a:ext cx="1175487" cy="285345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3DEC07B-E21F-9D89-BD86-EC3D057481A9}"/>
              </a:ext>
            </a:extLst>
          </p:cNvPr>
          <p:cNvSpPr txBox="1"/>
          <p:nvPr/>
        </p:nvSpPr>
        <p:spPr>
          <a:xfrm>
            <a:off x="5518825" y="6111205"/>
            <a:ext cx="59137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How</a:t>
            </a:r>
            <a:r>
              <a:rPr kumimoji="0" lang="ko-KR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kumimoji="0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is the results for 187Pb ! Next work !!</a:t>
            </a:r>
            <a:endParaRPr kumimoji="0" lang="ko-KR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FFA09C29-0522-34E3-A42C-E7B3D13882C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113896" y="3350589"/>
            <a:ext cx="2103778" cy="1351050"/>
          </a:xfrm>
          <a:prstGeom prst="rect">
            <a:avLst/>
          </a:prstGeom>
        </p:spPr>
      </p:pic>
      <p:cxnSp>
        <p:nvCxnSpPr>
          <p:cNvPr id="9" name="직선 화살표 연결선 8">
            <a:extLst>
              <a:ext uri="{FF2B5EF4-FFF2-40B4-BE49-F238E27FC236}">
                <a16:creationId xmlns:a16="http://schemas.microsoft.com/office/drawing/2014/main" id="{1B5FD873-48FB-96C3-4F0E-2F2B91E44460}"/>
              </a:ext>
            </a:extLst>
          </p:cNvPr>
          <p:cNvCxnSpPr>
            <a:cxnSpLocks/>
          </p:cNvCxnSpPr>
          <p:nvPr/>
        </p:nvCxnSpPr>
        <p:spPr>
          <a:xfrm flipV="1">
            <a:off x="10860405" y="1707837"/>
            <a:ext cx="986588" cy="26306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화살표 연결선 13">
            <a:extLst>
              <a:ext uri="{FF2B5EF4-FFF2-40B4-BE49-F238E27FC236}">
                <a16:creationId xmlns:a16="http://schemas.microsoft.com/office/drawing/2014/main" id="{AD3A193A-5431-537E-80B6-51640C72AF94}"/>
              </a:ext>
            </a:extLst>
          </p:cNvPr>
          <p:cNvCxnSpPr>
            <a:cxnSpLocks/>
          </p:cNvCxnSpPr>
          <p:nvPr/>
        </p:nvCxnSpPr>
        <p:spPr>
          <a:xfrm flipH="1" flipV="1">
            <a:off x="11264015" y="1763949"/>
            <a:ext cx="260019" cy="266472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바닥글 개체 틀 1">
            <a:extLst>
              <a:ext uri="{FF2B5EF4-FFF2-40B4-BE49-F238E27FC236}">
                <a16:creationId xmlns:a16="http://schemas.microsoft.com/office/drawing/2014/main" id="{656B6C93-F924-9D53-18D6-976985FF88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14th APCTP-BLTP JINR Joint Workshop, July 2023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846514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21357" y="1427337"/>
            <a:ext cx="10515600" cy="1325563"/>
          </a:xfrm>
        </p:spPr>
        <p:txBody>
          <a:bodyPr>
            <a:noAutofit/>
          </a:bodyPr>
          <a:lstStyle/>
          <a:p>
            <a:r>
              <a:rPr lang="ko-KR" altLang="en-US" sz="5400" dirty="0" err="1"/>
              <a:t>경청해주셔서</a:t>
            </a:r>
            <a:r>
              <a:rPr lang="en-US" altLang="ko-KR" sz="5400" dirty="0"/>
              <a:t> </a:t>
            </a:r>
            <a:br>
              <a:rPr lang="en-US" altLang="ko-KR" sz="5400" dirty="0"/>
            </a:br>
            <a:br>
              <a:rPr lang="en-US" altLang="ko-KR" sz="5400" dirty="0"/>
            </a:br>
            <a:r>
              <a:rPr lang="ko-KR" altLang="en-US" sz="5400" dirty="0"/>
              <a:t>대단히 감사합니다 </a:t>
            </a:r>
            <a:r>
              <a:rPr lang="en-US" altLang="ko-KR" sz="5400" dirty="0"/>
              <a:t>!!</a:t>
            </a:r>
            <a:br>
              <a:rPr lang="en-US" altLang="ko-KR" sz="5400" dirty="0"/>
            </a:br>
            <a:br>
              <a:rPr lang="en-US" altLang="ko-KR" sz="5400" dirty="0"/>
            </a:br>
            <a:r>
              <a:rPr lang="en-US" altLang="ko-KR" sz="5400" dirty="0"/>
              <a:t>Thanks for your attention !!</a:t>
            </a:r>
            <a:endParaRPr lang="ko-KR" altLang="en-US" sz="5400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311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t>14th APCTP-BLTP JINR Joint Workshop, July 2023</a:t>
            </a:r>
            <a:endParaRPr kumimoji="0" lang="ko-KR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24533" y="4342607"/>
            <a:ext cx="4860717" cy="1823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676444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3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8.2|7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6.9|0.6"/>
</p:tagLst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테마">
  <a:themeElements>
    <a:clrScheme name="숭실대">
      <a:dk1>
        <a:sysClr val="windowText" lastClr="000000"/>
      </a:dk1>
      <a:lt1>
        <a:sysClr val="window" lastClr="FFFFFF"/>
      </a:lt1>
      <a:dk2>
        <a:srgbClr val="007193"/>
      </a:dk2>
      <a:lt2>
        <a:srgbClr val="00A7CC"/>
      </a:lt2>
      <a:accent1>
        <a:srgbClr val="63C5C4"/>
      </a:accent1>
      <a:accent2>
        <a:srgbClr val="0070C0"/>
      </a:accent2>
      <a:accent3>
        <a:srgbClr val="FF0000"/>
      </a:accent3>
      <a:accent4>
        <a:srgbClr val="FFC000"/>
      </a:accent4>
      <a:accent5>
        <a:srgbClr val="373535"/>
      </a:accent5>
      <a:accent6>
        <a:srgbClr val="E87E0D"/>
      </a:accent6>
      <a:hlink>
        <a:srgbClr val="0070C0"/>
      </a:hlink>
      <a:folHlink>
        <a:srgbClr val="7030A0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 algn="l">
          <a:defRPr sz="2400" dirty="0" smtClean="0">
            <a:latin typeface="Arial" panose="020B0604020202020204" pitchFamily="34" charset="0"/>
            <a:cs typeface="Arial" panose="020B0604020202020204" pitchFamily="34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테마" id="{50B1EAE2-157D-483F-A5F3-5E488610C52B}" vid="{DBC55507-4913-452C-BCE0-75B113EF78CD}"/>
    </a:ext>
  </a:extLst>
</a:theme>
</file>

<file path=ppt/theme/theme3.xml><?xml version="1.0" encoding="utf-8"?>
<a:theme xmlns:a="http://schemas.openxmlformats.org/drawingml/2006/main" name="10_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7739</TotalTime>
  <Words>3259</Words>
  <Application>Microsoft Office PowerPoint</Application>
  <PresentationFormat>와이드스크린</PresentationFormat>
  <Paragraphs>475</Paragraphs>
  <Slides>47</Slides>
  <Notes>19</Notes>
  <HiddenSlides>23</HiddenSlides>
  <MMClips>0</MMClips>
  <ScaleCrop>false</ScaleCrop>
  <HeadingPairs>
    <vt:vector size="8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3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47</vt:i4>
      </vt:variant>
    </vt:vector>
  </HeadingPairs>
  <TitlesOfParts>
    <vt:vector size="61" baseType="lpstr">
      <vt:lpstr>맑은 고딕</vt:lpstr>
      <vt:lpstr>Arial</vt:lpstr>
      <vt:lpstr>Arial Nova</vt:lpstr>
      <vt:lpstr>Bauhaus 93</vt:lpstr>
      <vt:lpstr>Calibri</vt:lpstr>
      <vt:lpstr>Calibri Light</vt:lpstr>
      <vt:lpstr>Cambria Math</vt:lpstr>
      <vt:lpstr>Comic Sans MS</vt:lpstr>
      <vt:lpstr>Symbol</vt:lpstr>
      <vt:lpstr>Wingdings</vt:lpstr>
      <vt:lpstr>Office 테마</vt:lpstr>
      <vt:lpstr>테마</vt:lpstr>
      <vt:lpstr>10_Office 테마</vt:lpstr>
      <vt:lpstr>Acrobat Document</vt:lpstr>
      <vt:lpstr>Odd-Even Staggering and Kinks of Hg and Pb Isotopes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경청해주셔서   대단히 감사합니다 !!  Thanks for your attention !!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Odd-Even Staggering and Kinks of Hg and Pb Isotopes</dc:title>
  <dc:creator>Myung-Ki cheoun</dc:creator>
  <cp:lastModifiedBy>Myung-Ki cheoun</cp:lastModifiedBy>
  <cp:revision>16</cp:revision>
  <dcterms:created xsi:type="dcterms:W3CDTF">2023-03-18T06:43:01Z</dcterms:created>
  <dcterms:modified xsi:type="dcterms:W3CDTF">2023-07-10T02:09:35Z</dcterms:modified>
</cp:coreProperties>
</file>