
<file path=[Content_Types].xml><?xml version="1.0" encoding="utf-8"?>
<Types xmlns="http://schemas.openxmlformats.org/package/2006/content-types">
  <Default Extension="png" ContentType="image/png"/>
  <Default Extension="emf" ContentType="image/x-e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firstSlideNum="0" showSpecialPlsOnTitleSld="0" saveSubsetFonts="1">
  <p:sldMasterIdLst>
    <p:sldMasterId id="2147483648" r:id="rId1"/>
  </p:sldMasterIdLst>
  <p:notesMasterIdLst>
    <p:notesMasterId r:id="rId38"/>
  </p:notesMasterIdLst>
  <p:handoutMasterIdLst>
    <p:handoutMasterId r:id="rId39"/>
  </p:handoutMasterIdLst>
  <p:sldIdLst>
    <p:sldId id="447" r:id="rId2"/>
    <p:sldId id="1106" r:id="rId3"/>
    <p:sldId id="1042" r:id="rId4"/>
    <p:sldId id="1111" r:id="rId5"/>
    <p:sldId id="1128" r:id="rId6"/>
    <p:sldId id="1112" r:id="rId7"/>
    <p:sldId id="1161" r:id="rId8"/>
    <p:sldId id="1169" r:id="rId9"/>
    <p:sldId id="1140" r:id="rId10"/>
    <p:sldId id="1141" r:id="rId11"/>
    <p:sldId id="1163" r:id="rId12"/>
    <p:sldId id="1142" r:id="rId13"/>
    <p:sldId id="1145" r:id="rId14"/>
    <p:sldId id="1146" r:id="rId15"/>
    <p:sldId id="1147" r:id="rId16"/>
    <p:sldId id="1131" r:id="rId17"/>
    <p:sldId id="1158" r:id="rId18"/>
    <p:sldId id="1108" r:id="rId19"/>
    <p:sldId id="1110" r:id="rId20"/>
    <p:sldId id="1135" r:id="rId21"/>
    <p:sldId id="1157" r:id="rId22"/>
    <p:sldId id="1156" r:id="rId23"/>
    <p:sldId id="1165" r:id="rId24"/>
    <p:sldId id="1166" r:id="rId25"/>
    <p:sldId id="1167" r:id="rId26"/>
    <p:sldId id="1168" r:id="rId27"/>
    <p:sldId id="1149" r:id="rId28"/>
    <p:sldId id="1150" r:id="rId29"/>
    <p:sldId id="1153" r:id="rId30"/>
    <p:sldId id="1151" r:id="rId31"/>
    <p:sldId id="1152" r:id="rId32"/>
    <p:sldId id="1160" r:id="rId33"/>
    <p:sldId id="1154" r:id="rId34"/>
    <p:sldId id="1155" r:id="rId35"/>
    <p:sldId id="1159" r:id="rId36"/>
    <p:sldId id="1164" r:id="rId37"/>
  </p:sldIdLst>
  <p:sldSz cx="9144000" cy="6858000" type="screen4x3"/>
  <p:notesSz cx="6807200" cy="9939338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66FF33"/>
    <a:srgbClr val="3333FF"/>
    <a:srgbClr val="0066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940675A-B579-460E-94D1-54222C63F5DA}" styleName="스타일 없음, 표 눈금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3B4B98B0-60AC-42C2-AFA5-B58CD77FA1E5}" styleName="밝은 스타일 1 - 강조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5DA37D80-6434-44D0-A028-1B22A696006F}" styleName="밝은 스타일 3 - 강조 2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 w="12700" cmpd="sng">
              <a:solidFill>
                <a:schemeClr val="accent2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20000"/>
            </a:schemeClr>
          </a:solidFill>
        </a:fill>
      </a:tcStyle>
    </a:band1H>
    <a:band1V>
      <a:tcStyle>
        <a:tcBdr/>
        <a:fill>
          <a:solidFill>
            <a:schemeClr val="accent2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2"/>
              </a:solidFill>
            </a:ln>
          </a:bottom>
        </a:tcBdr>
        <a:fill>
          <a:noFill/>
        </a:fill>
      </a:tcStyle>
    </a:firstRow>
  </a:tblStyle>
  <a:tblStyle styleId="{8A107856-5554-42FB-B03E-39F5DBC370BA}" styleName="보통 스타일 4 - 강조 2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 w="12700" cmpd="sng">
              <a:solidFill>
                <a:schemeClr val="accent2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2"/>
              </a:solidFill>
            </a:ln>
          </a:top>
        </a:tcBdr>
        <a:fill>
          <a:solidFill>
            <a:schemeClr val="accent2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2">
              <a:tint val="20000"/>
            </a:schemeClr>
          </a:solidFill>
        </a:fill>
      </a:tcStyle>
    </a:firstRow>
  </a:tblStyle>
  <a:tblStyle styleId="{68D230F3-CF80-4859-8CE7-A43EE81993B5}" styleName="밝은 스타일 1 - 강조 6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6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6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vertBarState="maximized">
    <p:restoredLeft sz="34587" autoAdjust="0"/>
    <p:restoredTop sz="95309" autoAdjust="0"/>
  </p:normalViewPr>
  <p:slideViewPr>
    <p:cSldViewPr>
      <p:cViewPr varScale="1">
        <p:scale>
          <a:sx n="81" d="100"/>
          <a:sy n="81" d="100"/>
        </p:scale>
        <p:origin x="917" y="6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50" d="100"/>
        <a:sy n="150" d="100"/>
      </p:scale>
      <p:origin x="0" y="12894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handoutMaster" Target="handoutMasters/handoutMaster1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theme" Target="theme/theme1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tableStyles" Target="tableStyles.xml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notesMaster" Target="notesMasters/notes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9575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quarter" idx="1"/>
          </p:nvPr>
        </p:nvSpPr>
        <p:spPr>
          <a:xfrm>
            <a:off x="3856038" y="0"/>
            <a:ext cx="2949575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7FB9B4B-A2E4-49C4-B679-D3A2E6154F1C}" type="datetimeFigureOut">
              <a:rPr lang="ko-KR" altLang="en-US" smtClean="0"/>
              <a:t>2023-07-11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2"/>
          </p:nvPr>
        </p:nvSpPr>
        <p:spPr>
          <a:xfrm>
            <a:off x="0" y="9440863"/>
            <a:ext cx="2949575" cy="4968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3"/>
          </p:nvPr>
        </p:nvSpPr>
        <p:spPr>
          <a:xfrm>
            <a:off x="3856038" y="9440863"/>
            <a:ext cx="2949575" cy="4968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CF00589-5723-46ED-BF59-856EF967033A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570938899"/>
      </p:ext>
    </p:extLst>
  </p:cSld>
  <p:clrMap bg1="lt1" tx1="dk1" bg2="lt2" tx2="dk2" accent1="accent1" accent2="accent2" accent3="accent3" accent4="accent4" accent5="accent5" accent6="accent6" hlink="hlink" folHlink="folHlink"/>
  <p:hf sldNum="0"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9787" cy="496967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3855838" y="0"/>
            <a:ext cx="2949787" cy="496967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9EF7C9F-0E50-4D5A-9573-559C282E412C}" type="datetimeFigureOut">
              <a:rPr lang="ko-KR" altLang="en-US" smtClean="0"/>
              <a:pPr/>
              <a:t>2023-07-11</a:t>
            </a:fld>
            <a:endParaRPr lang="ko-KR" altLang="en-US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920750" y="746125"/>
            <a:ext cx="4965700" cy="3725863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ko-KR" altLang="en-US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680720" y="4721186"/>
            <a:ext cx="5445760" cy="447270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0" y="9440646"/>
            <a:ext cx="2949787" cy="49696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3855838" y="9440646"/>
            <a:ext cx="2949787" cy="49696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BCE6D1B-6DA8-433E-BE6A-2133179FC3D9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771610461"/>
      </p:ext>
    </p:extLst>
  </p:cSld>
  <p:clrMap bg1="lt1" tx1="dk1" bg2="lt2" tx2="dk2" accent1="accent1" accent2="accent2" accent3="accent3" accent4="accent4" accent5="accent5" accent6="accent6" hlink="hlink" folHlink="folHlink"/>
  <p:hf sldNum="0" hdr="0" ftr="0" dt="0"/>
  <p:notesStyle>
    <a:lvl1pPr marL="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16835170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ko-KR" altLang="en-US"/>
              <a:t>마스터 부제목 스타일 편집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>
          <a:xfrm>
            <a:off x="8643934" y="0"/>
            <a:ext cx="500066" cy="365125"/>
          </a:xfrm>
        </p:spPr>
        <p:txBody>
          <a:bodyPr/>
          <a:lstStyle/>
          <a:p>
            <a:fld id="{ED9C81F0-C463-49C4-82BD-E90C2F6F3C60}" type="slidenum">
              <a:rPr lang="ko-KR" altLang="en-US" smtClean="0"/>
              <a:pPr/>
              <a:t>‹#›</a:t>
            </a:fld>
            <a:endParaRPr lang="ko-KR" alt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사용자 지정 레이아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9C81F0-C463-49C4-82BD-E90C2F6F3C60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214282" y="116632"/>
            <a:ext cx="8643998" cy="796908"/>
          </a:xfrm>
        </p:spPr>
        <p:txBody>
          <a:bodyPr/>
          <a:lstStyle>
            <a:lvl1pPr>
              <a:defRPr b="1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>
            <a:lvl1pPr>
              <a:defRPr b="1"/>
            </a:lvl1pPr>
            <a:lvl2pPr>
              <a:defRPr b="1"/>
            </a:lvl2pPr>
            <a:lvl3pPr>
              <a:defRPr b="1"/>
            </a:lvl3pPr>
            <a:lvl4pPr>
              <a:defRPr b="1"/>
            </a:lvl4pPr>
            <a:lvl5pPr>
              <a:defRPr b="1"/>
            </a:lvl5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>
          <a:xfrm>
            <a:off x="7010400" y="0"/>
            <a:ext cx="2133600" cy="365125"/>
          </a:xfrm>
        </p:spPr>
        <p:txBody>
          <a:bodyPr/>
          <a:lstStyle/>
          <a:p>
            <a:fld id="{ED9C81F0-C463-49C4-82BD-E90C2F6F3C60}" type="slidenum">
              <a:rPr lang="ko-KR" altLang="en-US" smtClean="0"/>
              <a:pPr/>
              <a:t>‹#›</a:t>
            </a:fld>
            <a:endParaRPr lang="ko-KR" alt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9C81F0-C463-49C4-82BD-E90C2F6F3C60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9C81F0-C463-49C4-82BD-E90C2F6F3C60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9C81F0-C463-49C4-82BD-E90C2F6F3C60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9C81F0-C463-49C4-82BD-E90C2F6F3C60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9C81F0-C463-49C4-82BD-E90C2F6F3C60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9C81F0-C463-49C4-82BD-E90C2F6F3C60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9C81F0-C463-49C4-82BD-E90C2F6F3C60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9C81F0-C463-49C4-82BD-E90C2F6F3C60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9C81F0-C463-49C4-82BD-E90C2F6F3C60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214282" y="274638"/>
            <a:ext cx="8643998" cy="79690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 dirty="0"/>
              <a:t>마스터 제목 스타일 편집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214282" y="1142984"/>
            <a:ext cx="8643998" cy="514353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dirty="0"/>
              <a:t>마스터 텍스트 스타일을 편집합니다</a:t>
            </a:r>
          </a:p>
          <a:p>
            <a:pPr lvl="1"/>
            <a:r>
              <a:rPr lang="ko-KR" altLang="en-US" dirty="0"/>
              <a:t>둘째 수준</a:t>
            </a:r>
          </a:p>
          <a:p>
            <a:pPr lvl="2"/>
            <a:r>
              <a:rPr lang="ko-KR" altLang="en-US" dirty="0"/>
              <a:t>셋째 수준</a:t>
            </a:r>
          </a:p>
          <a:p>
            <a:pPr lvl="3"/>
            <a:r>
              <a:rPr lang="ko-KR" altLang="en-US" dirty="0"/>
              <a:t>넷째 수준</a:t>
            </a:r>
          </a:p>
          <a:p>
            <a:pPr lvl="4"/>
            <a:r>
              <a:rPr lang="ko-KR" altLang="en-US" dirty="0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7010400" y="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D9C81F0-C463-49C4-82BD-E90C2F6F3C60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60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  <p:sldLayoutId id="2147483659" r:id="rId12"/>
  </p:sldLayoutIdLst>
  <p:hf sldNum="0" hdr="0" ftr="0" dt="0"/>
  <p:txStyles>
    <p:titleStyle>
      <a:lvl1pPr algn="ctr" defTabSz="914400" rtl="0" eaLnBrk="1" latinLnBrk="1" hangingPunct="1">
        <a:spcBef>
          <a:spcPct val="0"/>
        </a:spcBef>
        <a:buNone/>
        <a:defRPr sz="36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1" hangingPunct="1">
        <a:spcBef>
          <a:spcPct val="20000"/>
        </a:spcBef>
        <a:buFont typeface="Arial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1" hangingPunct="1">
        <a:spcBef>
          <a:spcPct val="20000"/>
        </a:spcBef>
        <a:buFont typeface="Arial" pitchFamily="34" charset="0"/>
        <a:buChar char="–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spcBef>
          <a:spcPct val="20000"/>
        </a:spcBef>
        <a:buFont typeface="Arial" pitchFamily="34" charset="0"/>
        <a:buChar char="–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spcBef>
          <a:spcPct val="20000"/>
        </a:spcBef>
        <a:buFont typeface="Arial" pitchFamily="34" charset="0"/>
        <a:buChar char="»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8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8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8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emf"/><Relationship Id="rId1" Type="http://schemas.openxmlformats.org/officeDocument/2006/relationships/slideLayout" Target="../slideLayouts/slideLayout8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emf"/><Relationship Id="rId1" Type="http://schemas.openxmlformats.org/officeDocument/2006/relationships/slideLayout" Target="../slideLayouts/slideLayout8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8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emf"/><Relationship Id="rId1" Type="http://schemas.openxmlformats.org/officeDocument/2006/relationships/slideLayout" Target="../slideLayouts/slideLayout8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emf"/><Relationship Id="rId1" Type="http://schemas.openxmlformats.org/officeDocument/2006/relationships/slideLayout" Target="../slideLayouts/slideLayout8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emf"/><Relationship Id="rId1" Type="http://schemas.openxmlformats.org/officeDocument/2006/relationships/slideLayout" Target="../slideLayouts/slideLayout8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emf"/><Relationship Id="rId1" Type="http://schemas.openxmlformats.org/officeDocument/2006/relationships/slideLayout" Target="../slideLayouts/slideLayout8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emf"/><Relationship Id="rId1" Type="http://schemas.openxmlformats.org/officeDocument/2006/relationships/slideLayout" Target="../slideLayouts/slideLayout8.xml"/><Relationship Id="rId4" Type="http://schemas.openxmlformats.org/officeDocument/2006/relationships/image" Target="../media/image16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8.xml"/><Relationship Id="rId4" Type="http://schemas.openxmlformats.org/officeDocument/2006/relationships/image" Target="../media/image19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8.xml"/><Relationship Id="rId4" Type="http://schemas.openxmlformats.org/officeDocument/2006/relationships/image" Target="../media/image22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8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emf"/><Relationship Id="rId2" Type="http://schemas.openxmlformats.org/officeDocument/2006/relationships/image" Target="../media/image24.emf"/><Relationship Id="rId1" Type="http://schemas.openxmlformats.org/officeDocument/2006/relationships/slideLayout" Target="../slideLayouts/slideLayout8.xml"/><Relationship Id="rId4" Type="http://schemas.openxmlformats.org/officeDocument/2006/relationships/image" Target="../media/image26.emf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8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8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8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8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8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8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png"/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8.xml"/><Relationship Id="rId4" Type="http://schemas.openxmlformats.org/officeDocument/2006/relationships/image" Target="../media/image37.pn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png"/><Relationship Id="rId2" Type="http://schemas.openxmlformats.org/officeDocument/2006/relationships/image" Target="../media/image38.png"/><Relationship Id="rId1" Type="http://schemas.openxmlformats.org/officeDocument/2006/relationships/slideLayout" Target="../slideLayouts/slideLayout8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png"/><Relationship Id="rId1" Type="http://schemas.openxmlformats.org/officeDocument/2006/relationships/slideLayout" Target="../slideLayouts/slideLayout8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png"/><Relationship Id="rId1" Type="http://schemas.openxmlformats.org/officeDocument/2006/relationships/slideLayout" Target="../slideLayouts/slideLayout8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png"/><Relationship Id="rId1" Type="http://schemas.openxmlformats.org/officeDocument/2006/relationships/slideLayout" Target="../slideLayouts/slideLayout8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png"/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8.xml"/><Relationship Id="rId4" Type="http://schemas.openxmlformats.org/officeDocument/2006/relationships/image" Target="../media/image37.png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png"/><Relationship Id="rId2" Type="http://schemas.openxmlformats.org/officeDocument/2006/relationships/image" Target="../media/image43.png"/><Relationship Id="rId1" Type="http://schemas.openxmlformats.org/officeDocument/2006/relationships/slideLayout" Target="../slideLayouts/slideLayout8.xml"/><Relationship Id="rId6" Type="http://schemas.openxmlformats.org/officeDocument/2006/relationships/image" Target="../media/image47.png"/><Relationship Id="rId5" Type="http://schemas.openxmlformats.org/officeDocument/2006/relationships/image" Target="../media/image46.png"/><Relationship Id="rId4" Type="http://schemas.openxmlformats.org/officeDocument/2006/relationships/image" Target="../media/image45.png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png"/><Relationship Id="rId2" Type="http://schemas.openxmlformats.org/officeDocument/2006/relationships/image" Target="../media/image48.png"/><Relationship Id="rId1" Type="http://schemas.openxmlformats.org/officeDocument/2006/relationships/slideLayout" Target="../slideLayouts/slideLayout8.xml"/><Relationship Id="rId4" Type="http://schemas.openxmlformats.org/officeDocument/2006/relationships/image" Target="../media/image50.png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png"/><Relationship Id="rId1" Type="http://schemas.openxmlformats.org/officeDocument/2006/relationships/slideLayout" Target="../slideLayouts/slideLayout8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직사각형 4"/>
          <p:cNvSpPr/>
          <p:nvPr/>
        </p:nvSpPr>
        <p:spPr>
          <a:xfrm>
            <a:off x="0" y="1689233"/>
            <a:ext cx="9144000" cy="1440160"/>
          </a:xfrm>
          <a:prstGeom prst="rect">
            <a:avLst/>
          </a:prstGeom>
          <a:gradFill flip="none" rotWithShape="1">
            <a:gsLst>
              <a:gs pos="0">
                <a:srgbClr val="5E9EFF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>
              <a:latin typeface="Arial" pitchFamily="34" charset="0"/>
              <a:ea typeface="Arial Unicode MS" pitchFamily="50" charset="-127"/>
              <a:cs typeface="Arial" pitchFamily="34" charset="0"/>
            </a:endParaRPr>
          </a:p>
        </p:txBody>
      </p:sp>
      <p:sp>
        <p:nvSpPr>
          <p:cNvPr id="6" name="부제목 2"/>
          <p:cNvSpPr>
            <a:spLocks noGrp="1"/>
          </p:cNvSpPr>
          <p:nvPr>
            <p:ph type="subTitle" idx="1"/>
          </p:nvPr>
        </p:nvSpPr>
        <p:spPr>
          <a:xfrm>
            <a:off x="683568" y="3637055"/>
            <a:ext cx="7776864" cy="2096201"/>
          </a:xfrm>
        </p:spPr>
        <p:txBody>
          <a:bodyPr>
            <a:normAutofit/>
          </a:bodyPr>
          <a:lstStyle/>
          <a:p>
            <a:endParaRPr lang="en-US" altLang="ko-KR" sz="1000" dirty="0">
              <a:solidFill>
                <a:srgbClr val="002060"/>
              </a:solidFill>
              <a:latin typeface="+mj-ea"/>
              <a:ea typeface="+mj-ea"/>
              <a:cs typeface="Arial" pitchFamily="34" charset="0"/>
            </a:endParaRPr>
          </a:p>
          <a:p>
            <a:endParaRPr lang="en-US" altLang="ko-KR" sz="1000" dirty="0">
              <a:solidFill>
                <a:srgbClr val="002060"/>
              </a:solidFill>
              <a:latin typeface="+mj-ea"/>
              <a:ea typeface="+mj-ea"/>
              <a:cs typeface="Arial" pitchFamily="34" charset="0"/>
            </a:endParaRPr>
          </a:p>
          <a:p>
            <a:r>
              <a:rPr lang="en-US" altLang="ko-KR" sz="2700" dirty="0">
                <a:solidFill>
                  <a:schemeClr val="tx1"/>
                </a:solidFill>
                <a:latin typeface="+mj-ea"/>
                <a:ea typeface="+mj-ea"/>
                <a:cs typeface="Arial" pitchFamily="34" charset="0"/>
              </a:rPr>
              <a:t>Youngman Kim</a:t>
            </a:r>
          </a:p>
          <a:p>
            <a:endParaRPr lang="en-US" altLang="ko-KR" sz="1100" dirty="0">
              <a:solidFill>
                <a:schemeClr val="tx1"/>
              </a:solidFill>
              <a:latin typeface="+mj-ea"/>
              <a:ea typeface="+mj-ea"/>
              <a:cs typeface="Arial" pitchFamily="34" charset="0"/>
            </a:endParaRPr>
          </a:p>
          <a:p>
            <a:endParaRPr lang="en-US" altLang="ko-KR" sz="900" dirty="0">
              <a:solidFill>
                <a:schemeClr val="tx1"/>
              </a:solidFill>
              <a:latin typeface="+mj-ea"/>
              <a:ea typeface="+mj-ea"/>
              <a:cs typeface="Arial" pitchFamily="34" charset="0"/>
            </a:endParaRPr>
          </a:p>
          <a:p>
            <a:r>
              <a:rPr lang="en-US" altLang="ko-KR" sz="2500" dirty="0">
                <a:solidFill>
                  <a:schemeClr val="tx1"/>
                </a:solidFill>
                <a:latin typeface="+mj-ea"/>
                <a:ea typeface="+mj-ea"/>
                <a:cs typeface="Arial" pitchFamily="34" charset="0"/>
              </a:rPr>
              <a:t>CENS, IBS </a:t>
            </a:r>
          </a:p>
        </p:txBody>
      </p:sp>
      <p:sp>
        <p:nvSpPr>
          <p:cNvPr id="7" name="Rectangle 1"/>
          <p:cNvSpPr>
            <a:spLocks noGrp="1" noChangeArrowheads="1"/>
          </p:cNvSpPr>
          <p:nvPr>
            <p:ph type="ctrTitle"/>
          </p:nvPr>
        </p:nvSpPr>
        <p:spPr>
          <a:xfrm>
            <a:off x="4435" y="1412776"/>
            <a:ext cx="9144000" cy="1440161"/>
          </a:xfrm>
          <a:solidFill>
            <a:schemeClr val="bg1"/>
          </a:solidFill>
        </p:spPr>
        <p:txBody>
          <a:bodyPr wrap="none">
            <a:noAutofit/>
          </a:bodyPr>
          <a:lstStyle/>
          <a:p>
            <a:r>
              <a:rPr lang="en-US" altLang="ko-KR" sz="3300" dirty="0">
                <a:latin typeface="+mj-ea"/>
                <a:cs typeface="Arial" pitchFamily="34" charset="0"/>
              </a:rPr>
              <a:t>FRG</a:t>
            </a:r>
            <a:r>
              <a:rPr lang="ko-KR" altLang="en-US" sz="3300" dirty="0">
                <a:latin typeface="+mj-ea"/>
                <a:cs typeface="Arial" pitchFamily="34" charset="0"/>
              </a:rPr>
              <a:t> </a:t>
            </a:r>
            <a:r>
              <a:rPr lang="en-US" altLang="ko-KR" sz="3300" dirty="0">
                <a:latin typeface="+mj-ea"/>
                <a:cs typeface="Arial" pitchFamily="34" charset="0"/>
              </a:rPr>
              <a:t>for dense matter,</a:t>
            </a:r>
            <a:br>
              <a:rPr lang="en-US" altLang="ko-KR" sz="3300" dirty="0">
                <a:latin typeface="+mj-ea"/>
                <a:cs typeface="Arial" pitchFamily="34" charset="0"/>
              </a:rPr>
            </a:br>
            <a:r>
              <a:rPr lang="en-US" altLang="ko-KR" sz="3300" dirty="0">
                <a:latin typeface="+mj-ea"/>
                <a:cs typeface="Arial" pitchFamily="34" charset="0"/>
              </a:rPr>
              <a:t>exotic nuclei and neutron stars</a:t>
            </a:r>
            <a:endParaRPr lang="en-US" altLang="ko-KR" sz="3300" dirty="0">
              <a:effectLst/>
            </a:endParaRPr>
          </a:p>
        </p:txBody>
      </p:sp>
      <p:sp>
        <p:nvSpPr>
          <p:cNvPr id="2" name="직사각형 1"/>
          <p:cNvSpPr/>
          <p:nvPr/>
        </p:nvSpPr>
        <p:spPr>
          <a:xfrm>
            <a:off x="2987824" y="6237686"/>
            <a:ext cx="396044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ko-KR" b="1" dirty="0">
                <a:solidFill>
                  <a:srgbClr val="000000"/>
                </a:solidFill>
                <a:latin typeface="arial" panose="020B0604020202020204" pitchFamily="34" charset="0"/>
              </a:rPr>
              <a:t> 14</a:t>
            </a:r>
            <a:r>
              <a:rPr lang="en-US" altLang="ko-KR" b="1" baseline="30000" dirty="0">
                <a:solidFill>
                  <a:srgbClr val="000000"/>
                </a:solidFill>
                <a:latin typeface="arial" panose="020B0604020202020204" pitchFamily="34" charset="0"/>
              </a:rPr>
              <a:t>th</a:t>
            </a:r>
            <a:r>
              <a:rPr lang="en-US" altLang="ko-KR" b="1" dirty="0">
                <a:solidFill>
                  <a:srgbClr val="000000"/>
                </a:solidFill>
                <a:latin typeface="arial" panose="020B0604020202020204" pitchFamily="34" charset="0"/>
              </a:rPr>
              <a:t> APCTP-BLTP JINR workshop </a:t>
            </a:r>
            <a:endParaRPr lang="ko-KR" altLang="en-US" b="1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683568" y="764704"/>
            <a:ext cx="8280920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3000" dirty="0">
                <a:solidFill>
                  <a:srgbClr val="7030A0"/>
                </a:solidFill>
              </a:rPr>
              <a:t>Beyond the mean field approximation: FRG</a:t>
            </a:r>
            <a:endParaRPr lang="ko-KR" altLang="en-US" sz="3000" dirty="0">
              <a:solidFill>
                <a:srgbClr val="7030A0"/>
              </a:solidFill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467544" y="5373216"/>
            <a:ext cx="7941813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b="1" dirty="0"/>
              <a:t>My goal is to use the FRG method for </a:t>
            </a:r>
            <a:r>
              <a:rPr lang="en-US" altLang="ko-KR" b="1" dirty="0">
                <a:solidFill>
                  <a:srgbClr val="66FF33"/>
                </a:solidFill>
              </a:rPr>
              <a:t>dense matter</a:t>
            </a:r>
            <a:r>
              <a:rPr lang="en-US" altLang="ko-KR" b="1" dirty="0"/>
              <a:t>, exotic nuclei, neutron stars and heavy ion collisions using an extended </a:t>
            </a:r>
            <a:r>
              <a:rPr lang="en-US" altLang="ko-KR" b="1" dirty="0" err="1"/>
              <a:t>Walecka</a:t>
            </a:r>
            <a:r>
              <a:rPr lang="en-US" altLang="ko-KR" b="1" dirty="0"/>
              <a:t> type model.</a:t>
            </a:r>
            <a:endParaRPr lang="ko-KR" altLang="en-US" b="1" dirty="0"/>
          </a:p>
        </p:txBody>
      </p:sp>
      <p:sp>
        <p:nvSpPr>
          <p:cNvPr id="4" name="직사각형 3"/>
          <p:cNvSpPr/>
          <p:nvPr/>
        </p:nvSpPr>
        <p:spPr>
          <a:xfrm>
            <a:off x="586022" y="2132856"/>
            <a:ext cx="8280920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ko-KR" dirty="0"/>
              <a:t>The FRG combines functional approach with the renormalization group idea and deals with the fluctuations not all at once but successively from scale to scale or shell by shell.</a:t>
            </a:r>
            <a:endParaRPr lang="ko-KR" altLang="en-US" dirty="0"/>
          </a:p>
        </p:txBody>
      </p:sp>
      <p:sp>
        <p:nvSpPr>
          <p:cNvPr id="5" name="직사각형 4"/>
          <p:cNvSpPr/>
          <p:nvPr/>
        </p:nvSpPr>
        <p:spPr>
          <a:xfrm>
            <a:off x="539552" y="3635732"/>
            <a:ext cx="8424936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ko-KR" altLang="en-US" sz="2000" dirty="0"/>
              <a:t>FRG </a:t>
            </a:r>
            <a:r>
              <a:rPr lang="ko-KR" altLang="en-US" sz="2000" dirty="0" err="1"/>
              <a:t>is</a:t>
            </a:r>
            <a:r>
              <a:rPr lang="ko-KR" altLang="en-US" sz="2000" dirty="0"/>
              <a:t> </a:t>
            </a:r>
            <a:r>
              <a:rPr lang="ko-KR" altLang="en-US" sz="2000" dirty="0" err="1"/>
              <a:t>a</a:t>
            </a:r>
            <a:r>
              <a:rPr lang="ko-KR" altLang="en-US" sz="2000" dirty="0"/>
              <a:t> </a:t>
            </a:r>
            <a:r>
              <a:rPr lang="ko-KR" altLang="en-US" sz="2000" dirty="0" err="1"/>
              <a:t>good</a:t>
            </a:r>
            <a:r>
              <a:rPr lang="ko-KR" altLang="en-US" sz="2000" dirty="0"/>
              <a:t> </a:t>
            </a:r>
            <a:r>
              <a:rPr lang="ko-KR" altLang="en-US" sz="2000" dirty="0" err="1"/>
              <a:t>way</a:t>
            </a:r>
            <a:r>
              <a:rPr lang="ko-KR" altLang="en-US" sz="2000" dirty="0"/>
              <a:t> </a:t>
            </a:r>
            <a:r>
              <a:rPr lang="ko-KR" altLang="en-US" sz="2000" dirty="0" err="1"/>
              <a:t>to</a:t>
            </a:r>
            <a:r>
              <a:rPr lang="ko-KR" altLang="en-US" sz="2000" dirty="0"/>
              <a:t> </a:t>
            </a:r>
            <a:r>
              <a:rPr lang="ko-KR" altLang="en-US" sz="2000" dirty="0" err="1"/>
              <a:t>handle</a:t>
            </a:r>
            <a:r>
              <a:rPr lang="ko-KR" altLang="en-US" sz="2000" dirty="0"/>
              <a:t> </a:t>
            </a:r>
            <a:r>
              <a:rPr lang="ko-KR" altLang="en-US" sz="2000" dirty="0" err="1"/>
              <a:t>th</a:t>
            </a:r>
            <a:r>
              <a:rPr lang="en-US" altLang="ko-KR" sz="2000" dirty="0"/>
              <a:t>e</a:t>
            </a:r>
            <a:r>
              <a:rPr lang="ko-KR" altLang="en-US" sz="2000" dirty="0"/>
              <a:t> </a:t>
            </a:r>
            <a:r>
              <a:rPr lang="ko-KR" altLang="en-US" sz="2000" dirty="0" err="1"/>
              <a:t>fluctuations</a:t>
            </a:r>
            <a:r>
              <a:rPr lang="ko-KR" altLang="en-US" sz="2000" dirty="0"/>
              <a:t> and </a:t>
            </a:r>
            <a:r>
              <a:rPr lang="ko-KR" altLang="en-US" sz="2000" dirty="0" err="1"/>
              <a:t>a</a:t>
            </a:r>
            <a:r>
              <a:rPr lang="ko-KR" altLang="en-US" sz="2000" dirty="0"/>
              <a:t> </a:t>
            </a:r>
            <a:r>
              <a:rPr lang="ko-KR" altLang="en-US" sz="2000" dirty="0" err="1"/>
              <a:t>handy</a:t>
            </a:r>
            <a:r>
              <a:rPr lang="ko-KR" altLang="en-US" sz="2000" dirty="0"/>
              <a:t> </a:t>
            </a:r>
            <a:r>
              <a:rPr lang="ko-KR" altLang="en-US" sz="2000" dirty="0" err="1"/>
              <a:t>tool</a:t>
            </a:r>
            <a:r>
              <a:rPr lang="ko-KR" altLang="en-US" sz="2000" dirty="0"/>
              <a:t> </a:t>
            </a:r>
            <a:r>
              <a:rPr lang="ko-KR" altLang="en-US" sz="2000" dirty="0" err="1"/>
              <a:t>for</a:t>
            </a:r>
            <a:r>
              <a:rPr lang="ko-KR" altLang="en-US" sz="2000" dirty="0"/>
              <a:t> </a:t>
            </a:r>
            <a:r>
              <a:rPr lang="ko-KR" altLang="en-US" sz="2000" dirty="0" err="1"/>
              <a:t>those</a:t>
            </a:r>
            <a:r>
              <a:rPr lang="ko-KR" altLang="en-US" sz="2000" dirty="0"/>
              <a:t> </a:t>
            </a:r>
            <a:r>
              <a:rPr lang="ko-KR" altLang="en-US" sz="2000" dirty="0" err="1"/>
              <a:t>who</a:t>
            </a:r>
            <a:r>
              <a:rPr lang="ko-KR" altLang="en-US" sz="2000" dirty="0"/>
              <a:t> </a:t>
            </a:r>
            <a:r>
              <a:rPr lang="ko-KR" altLang="en-US" sz="2000" dirty="0" err="1"/>
              <a:t>are</a:t>
            </a:r>
            <a:r>
              <a:rPr lang="ko-KR" altLang="en-US" sz="2000" dirty="0"/>
              <a:t> </a:t>
            </a:r>
            <a:r>
              <a:rPr lang="ko-KR" altLang="en-US" sz="2000" dirty="0" err="1"/>
              <a:t>familiar</a:t>
            </a:r>
            <a:r>
              <a:rPr lang="ko-KR" altLang="en-US" sz="2000" dirty="0"/>
              <a:t> </a:t>
            </a:r>
            <a:r>
              <a:rPr lang="ko-KR" altLang="en-US" sz="2000" dirty="0" err="1"/>
              <a:t>with</a:t>
            </a:r>
            <a:r>
              <a:rPr lang="ko-KR" altLang="en-US" sz="2000" dirty="0"/>
              <a:t> </a:t>
            </a:r>
            <a:r>
              <a:rPr lang="ko-KR" altLang="en-US" sz="2000" dirty="0" err="1"/>
              <a:t>relativistic</a:t>
            </a:r>
            <a:r>
              <a:rPr lang="ko-KR" altLang="en-US" sz="2000" dirty="0"/>
              <a:t> </a:t>
            </a:r>
            <a:r>
              <a:rPr lang="ko-KR" altLang="en-US" sz="2000" dirty="0" err="1"/>
              <a:t>quantum</a:t>
            </a:r>
            <a:r>
              <a:rPr lang="ko-KR" altLang="en-US" sz="2000" dirty="0"/>
              <a:t> </a:t>
            </a:r>
            <a:r>
              <a:rPr lang="ko-KR" altLang="en-US" sz="2000" dirty="0" err="1"/>
              <a:t>field</a:t>
            </a:r>
            <a:r>
              <a:rPr lang="ko-KR" altLang="en-US" sz="2000" dirty="0"/>
              <a:t> </a:t>
            </a:r>
            <a:r>
              <a:rPr lang="ko-KR" altLang="en-US" sz="2000" dirty="0" err="1"/>
              <a:t>theory</a:t>
            </a:r>
            <a:r>
              <a:rPr lang="ko-KR" altLang="en-US" sz="2000" dirty="0"/>
              <a:t>. </a:t>
            </a:r>
          </a:p>
        </p:txBody>
      </p:sp>
    </p:spTree>
    <p:extLst>
      <p:ext uri="{BB962C8B-B14F-4D97-AF65-F5344CB8AC3E}">
        <p14:creationId xmlns:p14="http://schemas.microsoft.com/office/powerpoint/2010/main" val="366904487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3607" y="477054"/>
            <a:ext cx="7258151" cy="333843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2771800" y="-8709"/>
            <a:ext cx="4221092" cy="4770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2500" b="1" dirty="0">
                <a:solidFill>
                  <a:srgbClr val="00B050"/>
                </a:solidFill>
              </a:rPr>
              <a:t>Mean field Approximation</a:t>
            </a:r>
            <a:endParaRPr lang="ko-KR" altLang="en-US" sz="2500" b="1" dirty="0">
              <a:solidFill>
                <a:srgbClr val="00B050"/>
              </a:solidFill>
            </a:endParaRPr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6166" y="4005064"/>
            <a:ext cx="8100392" cy="24108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48242422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altLang="ko-KR" sz="2700" dirty="0"/>
              <a:t>Fluctuations</a:t>
            </a:r>
            <a:endParaRPr lang="ko-KR" altLang="en-US" sz="2700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214282" y="1142984"/>
            <a:ext cx="8643998" cy="3294128"/>
          </a:xfrm>
        </p:spPr>
        <p:txBody>
          <a:bodyPr/>
          <a:lstStyle/>
          <a:p>
            <a:r>
              <a:rPr lang="en-US" altLang="ko-KR" sz="2500" dirty="0"/>
              <a:t>Nucleons, though massive, can fluctuate near the Fermi surface as p-h excitations.</a:t>
            </a:r>
          </a:p>
          <a:p>
            <a:r>
              <a:rPr lang="en-US" altLang="ko-KR" sz="2500" dirty="0"/>
              <a:t>The pion and sigma mesons can fluctuate.</a:t>
            </a:r>
          </a:p>
          <a:p>
            <a:r>
              <a:rPr lang="en-US" altLang="ko-KR" sz="2500" dirty="0"/>
              <a:t>Vector mesons such as omega mesons may not fluctuate because they are massive. Only as mean field.  </a:t>
            </a:r>
          </a:p>
        </p:txBody>
      </p:sp>
    </p:spTree>
    <p:extLst>
      <p:ext uri="{BB962C8B-B14F-4D97-AF65-F5344CB8AC3E}">
        <p14:creationId xmlns:p14="http://schemas.microsoft.com/office/powerpoint/2010/main" val="200771439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5610" y="116632"/>
            <a:ext cx="9128390" cy="796908"/>
          </a:xfrm>
        </p:spPr>
        <p:txBody>
          <a:bodyPr>
            <a:normAutofit fontScale="90000"/>
          </a:bodyPr>
          <a:lstStyle/>
          <a:p>
            <a:r>
              <a:rPr lang="en-US" altLang="ko-KR" sz="3000" dirty="0"/>
              <a:t>Renormalization group method with different goals</a:t>
            </a:r>
            <a:endParaRPr lang="ko-KR" altLang="en-US" sz="3000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251520" y="1628800"/>
            <a:ext cx="8643998" cy="3888432"/>
          </a:xfrm>
        </p:spPr>
        <p:txBody>
          <a:bodyPr>
            <a:normAutofit/>
          </a:bodyPr>
          <a:lstStyle/>
          <a:p>
            <a:r>
              <a:rPr lang="en-US" altLang="ko-KR" sz="2500" dirty="0"/>
              <a:t>To remove infinities (UV divergences)</a:t>
            </a:r>
          </a:p>
          <a:p>
            <a:r>
              <a:rPr lang="en-US" altLang="ko-KR" sz="2500" dirty="0"/>
              <a:t>To describe the scale dependence of physical parameters</a:t>
            </a:r>
          </a:p>
          <a:p>
            <a:r>
              <a:rPr lang="en-US" altLang="ko-KR" sz="2500" dirty="0"/>
              <a:t>To re-sum the perturbation expansion in QFT</a:t>
            </a:r>
          </a:p>
          <a:p>
            <a:r>
              <a:rPr lang="en-US" altLang="ko-KR" sz="2500" dirty="0">
                <a:solidFill>
                  <a:srgbClr val="7030A0"/>
                </a:solidFill>
              </a:rPr>
              <a:t>To solve strongly coupled theories</a:t>
            </a:r>
          </a:p>
          <a:p>
            <a:r>
              <a:rPr lang="en-US" altLang="ko-KR" sz="2500" dirty="0"/>
              <a:t>… </a:t>
            </a:r>
            <a:endParaRPr lang="ko-KR" altLang="en-US" sz="2500" dirty="0"/>
          </a:p>
        </p:txBody>
      </p:sp>
    </p:spTree>
    <p:extLst>
      <p:ext uri="{BB962C8B-B14F-4D97-AF65-F5344CB8AC3E}">
        <p14:creationId xmlns:p14="http://schemas.microsoft.com/office/powerpoint/2010/main" val="149260272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576" y="1772816"/>
            <a:ext cx="3804831" cy="340301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직사각형 1"/>
          <p:cNvSpPr/>
          <p:nvPr/>
        </p:nvSpPr>
        <p:spPr>
          <a:xfrm>
            <a:off x="971600" y="828524"/>
            <a:ext cx="4490785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ko-KR" dirty="0" err="1">
                <a:solidFill>
                  <a:srgbClr val="00B050"/>
                </a:solidFill>
                <a:latin typeface="MacmillanRoman"/>
              </a:rPr>
              <a:t>Wilsonian</a:t>
            </a:r>
            <a:r>
              <a:rPr lang="en-US" altLang="ko-KR" dirty="0">
                <a:solidFill>
                  <a:srgbClr val="00B050"/>
                </a:solidFill>
                <a:latin typeface="MacmillanRoman"/>
              </a:rPr>
              <a:t> (effective action) approach</a:t>
            </a:r>
            <a:endParaRPr lang="ko-KR" altLang="en-US" dirty="0">
              <a:solidFill>
                <a:srgbClr val="00B050"/>
              </a:solidFill>
            </a:endParaRPr>
          </a:p>
        </p:txBody>
      </p:sp>
      <p:sp>
        <p:nvSpPr>
          <p:cNvPr id="4" name="직사각형 3"/>
          <p:cNvSpPr/>
          <p:nvPr/>
        </p:nvSpPr>
        <p:spPr>
          <a:xfrm>
            <a:off x="467544" y="5720901"/>
            <a:ext cx="8460431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ko-KR" dirty="0"/>
              <a:t>It is about how a theory changes as we scale down the momentum scale.</a:t>
            </a:r>
          </a:p>
        </p:txBody>
      </p:sp>
      <p:pic>
        <p:nvPicPr>
          <p:cNvPr id="3" name="그림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932040" y="2204116"/>
            <a:ext cx="3872162" cy="22162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0152053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직사각형 1"/>
          <p:cNvSpPr/>
          <p:nvPr/>
        </p:nvSpPr>
        <p:spPr>
          <a:xfrm>
            <a:off x="287016" y="1844824"/>
            <a:ext cx="8856984" cy="86177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ko-KR" sz="2500" dirty="0"/>
              <a:t>In practice, however, non-local interactions are generated and a derivative expansion is not possible.</a:t>
            </a:r>
            <a:endParaRPr lang="ko-KR" altLang="en-US" sz="2500" dirty="0"/>
          </a:p>
        </p:txBody>
      </p:sp>
      <p:sp>
        <p:nvSpPr>
          <p:cNvPr id="3" name="TextBox 2"/>
          <p:cNvSpPr txBox="1"/>
          <p:nvPr/>
        </p:nvSpPr>
        <p:spPr>
          <a:xfrm>
            <a:off x="400274" y="3212976"/>
            <a:ext cx="8520758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2400" dirty="0"/>
              <a:t>In FRG, the scale dependence (or flow) of the effective action, provides a better analytical and numerical accessibility and stability. Also,</a:t>
            </a:r>
            <a:r>
              <a:rPr lang="ko-KR" altLang="en-US" sz="2400" dirty="0"/>
              <a:t> </a:t>
            </a:r>
            <a:r>
              <a:rPr lang="en-US" altLang="ko-KR" sz="2400" dirty="0"/>
              <a:t>it</a:t>
            </a:r>
            <a:r>
              <a:rPr lang="ko-KR" altLang="en-US" sz="2400" dirty="0"/>
              <a:t> </a:t>
            </a:r>
            <a:r>
              <a:rPr lang="en-US" altLang="ko-KR" sz="2400" dirty="0"/>
              <a:t> is a practical realization of the Wilson (-</a:t>
            </a:r>
            <a:r>
              <a:rPr lang="en-US" altLang="ko-KR" sz="2400" dirty="0" err="1"/>
              <a:t>Kadanoff</a:t>
            </a:r>
            <a:r>
              <a:rPr lang="en-US" altLang="ko-KR" sz="2400" dirty="0"/>
              <a:t>) RG idea.   </a:t>
            </a:r>
            <a:endParaRPr lang="ko-KR" altLang="en-US" sz="2400" dirty="0"/>
          </a:p>
        </p:txBody>
      </p:sp>
    </p:spTree>
    <p:extLst>
      <p:ext uri="{BB962C8B-B14F-4D97-AF65-F5344CB8AC3E}">
        <p14:creationId xmlns:p14="http://schemas.microsoft.com/office/powerpoint/2010/main" val="228026181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>
            <a:extLst>
              <a:ext uri="{FF2B5EF4-FFF2-40B4-BE49-F238E27FC236}">
                <a16:creationId xmlns:a16="http://schemas.microsoft.com/office/drawing/2014/main" id="{D0595A5E-5172-4EDD-95FC-8F1632AB236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988840"/>
            <a:ext cx="9144000" cy="60064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Picture 3">
            <a:extLst>
              <a:ext uri="{FF2B5EF4-FFF2-40B4-BE49-F238E27FC236}">
                <a16:creationId xmlns:a16="http://schemas.microsoft.com/office/drawing/2014/main" id="{F3FEAD0A-3D85-41C9-9D66-1C5B9FC1A4A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488" y="3356992"/>
            <a:ext cx="9104512" cy="78198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6C6DAF43-396C-4CCA-A913-8C8C3AC4FA76}"/>
              </a:ext>
            </a:extLst>
          </p:cNvPr>
          <p:cNvSpPr txBox="1"/>
          <p:nvPr/>
        </p:nvSpPr>
        <p:spPr>
          <a:xfrm>
            <a:off x="179512" y="5157192"/>
            <a:ext cx="84762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dirty="0"/>
              <a:t>Let’s obtain the flow equation of the average action, called </a:t>
            </a:r>
            <a:r>
              <a:rPr lang="en-US" altLang="ko-KR" dirty="0" err="1"/>
              <a:t>Wetterich</a:t>
            </a:r>
            <a:r>
              <a:rPr lang="en-US" altLang="ko-KR" dirty="0"/>
              <a:t> equation,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379479434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04963" y="268288"/>
            <a:ext cx="5934075" cy="6324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58497902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39752" y="0"/>
            <a:ext cx="4925081" cy="681672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915979840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15088" y="548680"/>
            <a:ext cx="7159205" cy="453863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직사각형 2"/>
          <p:cNvSpPr/>
          <p:nvPr/>
        </p:nvSpPr>
        <p:spPr>
          <a:xfrm>
            <a:off x="395536" y="5090656"/>
            <a:ext cx="8568952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ko-KR" dirty="0"/>
              <a:t>Momentum-dependent mass-like term that gives a mass of order k</a:t>
            </a:r>
            <a:r>
              <a:rPr lang="en-US" altLang="ko-KR" baseline="30000" dirty="0"/>
              <a:t>2</a:t>
            </a:r>
            <a:r>
              <a:rPr lang="en-US" altLang="ko-KR" dirty="0"/>
              <a:t> to the low-energy modes and thus suppresses their fluctuations.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1531486294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74728" y="139799"/>
            <a:ext cx="5075429" cy="671820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661259188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52638" y="-25400"/>
            <a:ext cx="5038725" cy="69151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175327788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55776" y="94226"/>
            <a:ext cx="4429151" cy="678753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376418352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07704" y="764704"/>
            <a:ext cx="6000129" cy="50058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465857800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65412" y="484850"/>
            <a:ext cx="6813176" cy="1541929"/>
          </a:xfrm>
          <a:prstGeom prst="rect">
            <a:avLst/>
          </a:prstGeom>
        </p:spPr>
      </p:pic>
      <p:pic>
        <p:nvPicPr>
          <p:cNvPr id="3" name="그림 2">
            <a:extLst>
              <a:ext uri="{FF2B5EF4-FFF2-40B4-BE49-F238E27FC236}">
                <a16:creationId xmlns:a16="http://schemas.microsoft.com/office/drawing/2014/main" id="{E4A0A253-0FC9-4F6E-A3F5-75C030E99F5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92626" y="2461547"/>
            <a:ext cx="6962353" cy="967453"/>
          </a:xfrm>
          <a:prstGeom prst="rect">
            <a:avLst/>
          </a:prstGeom>
        </p:spPr>
      </p:pic>
      <p:pic>
        <p:nvPicPr>
          <p:cNvPr id="4" name="그림 3">
            <a:extLst>
              <a:ext uri="{FF2B5EF4-FFF2-40B4-BE49-F238E27FC236}">
                <a16:creationId xmlns:a16="http://schemas.microsoft.com/office/drawing/2014/main" id="{5D793178-EF83-4C88-8854-2388E21AD81D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098511" y="3757691"/>
            <a:ext cx="5201419" cy="1875637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C7DC1027-FC44-4D32-BF2A-0AB5D418849A}"/>
              </a:ext>
            </a:extLst>
          </p:cNvPr>
          <p:cNvSpPr txBox="1"/>
          <p:nvPr/>
        </p:nvSpPr>
        <p:spPr>
          <a:xfrm>
            <a:off x="534542" y="5962019"/>
            <a:ext cx="8589339" cy="41549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2100" dirty="0">
                <a:solidFill>
                  <a:srgbClr val="0070C0"/>
                </a:solidFill>
              </a:rPr>
              <a:t>This method has been mainly used in a model with chiral symmetry.</a:t>
            </a:r>
            <a:endParaRPr lang="ko-KR" altLang="en-US" sz="2100" dirty="0">
              <a:solidFill>
                <a:srgbClr val="0070C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951742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95536" y="260648"/>
            <a:ext cx="7976567" cy="3815612"/>
          </a:xfrm>
          <a:prstGeom prst="rect">
            <a:avLst/>
          </a:prstGeom>
        </p:spPr>
      </p:pic>
      <p:pic>
        <p:nvPicPr>
          <p:cNvPr id="3" name="그림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7504" y="5445224"/>
            <a:ext cx="8900567" cy="527266"/>
          </a:xfrm>
          <a:prstGeom prst="rect">
            <a:avLst/>
          </a:prstGeom>
        </p:spPr>
      </p:pic>
      <p:pic>
        <p:nvPicPr>
          <p:cNvPr id="4" name="그림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948062" y="4797152"/>
            <a:ext cx="3219450" cy="4381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14000967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5616" y="908720"/>
            <a:ext cx="6811094" cy="4793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219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3608" y="332656"/>
            <a:ext cx="7296150" cy="285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1409" y="6237312"/>
            <a:ext cx="7686675" cy="381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51112963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89104" y="764704"/>
            <a:ext cx="6771283" cy="508882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1407" y="6165304"/>
            <a:ext cx="7686675" cy="381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257047292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그림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9512" y="1484784"/>
            <a:ext cx="8615248" cy="2262590"/>
          </a:xfrm>
          <a:prstGeom prst="rect">
            <a:avLst/>
          </a:prstGeom>
        </p:spPr>
      </p:pic>
      <p:pic>
        <p:nvPicPr>
          <p:cNvPr id="4" name="그림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28783" y="4005064"/>
            <a:ext cx="5916706" cy="1703294"/>
          </a:xfrm>
          <a:prstGeom prst="rect">
            <a:avLst/>
          </a:prstGeom>
        </p:spPr>
      </p:pic>
      <p:pic>
        <p:nvPicPr>
          <p:cNvPr id="5" name="그림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810384" y="5877272"/>
            <a:ext cx="4984376" cy="833718"/>
          </a:xfrm>
          <a:prstGeom prst="rect">
            <a:avLst/>
          </a:prstGeom>
        </p:spPr>
      </p:pic>
      <p:sp>
        <p:nvSpPr>
          <p:cNvPr id="2" name="TextBox 1"/>
          <p:cNvSpPr txBox="1"/>
          <p:nvPr/>
        </p:nvSpPr>
        <p:spPr>
          <a:xfrm>
            <a:off x="3419872" y="620688"/>
            <a:ext cx="202927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dirty="0">
                <a:solidFill>
                  <a:schemeClr val="accent5">
                    <a:lumMod val="75000"/>
                  </a:schemeClr>
                </a:solidFill>
              </a:rPr>
              <a:t>As</a:t>
            </a:r>
            <a:r>
              <a:rPr lang="ko-KR" altLang="en-US" dirty="0">
                <a:solidFill>
                  <a:schemeClr val="accent5">
                    <a:lumMod val="75000"/>
                  </a:schemeClr>
                </a:solidFill>
              </a:rPr>
              <a:t> </a:t>
            </a:r>
            <a:r>
              <a:rPr lang="en-US" altLang="ko-KR" dirty="0">
                <a:solidFill>
                  <a:schemeClr val="accent5">
                    <a:lumMod val="75000"/>
                  </a:schemeClr>
                </a:solidFill>
              </a:rPr>
              <a:t>a </a:t>
            </a:r>
            <a:r>
              <a:rPr lang="en-US" altLang="ko-KR">
                <a:solidFill>
                  <a:schemeClr val="accent5">
                    <a:lumMod val="75000"/>
                  </a:schemeClr>
                </a:solidFill>
              </a:rPr>
              <a:t>warm-up, … </a:t>
            </a:r>
            <a:endParaRPr lang="ko-KR" altLang="en-US" dirty="0">
              <a:solidFill>
                <a:schemeClr val="accent5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8155141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139952" y="2276872"/>
            <a:ext cx="4861120" cy="3054275"/>
          </a:xfrm>
          <a:prstGeom prst="rect">
            <a:avLst/>
          </a:prstGeom>
        </p:spPr>
      </p:pic>
      <p:pic>
        <p:nvPicPr>
          <p:cNvPr id="3" name="그림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23528" y="2408441"/>
            <a:ext cx="4183186" cy="2922706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5B599504-1AC9-4320-85AA-A83130DA36A7}"/>
              </a:ext>
            </a:extLst>
          </p:cNvPr>
          <p:cNvSpPr txBox="1"/>
          <p:nvPr/>
        </p:nvSpPr>
        <p:spPr>
          <a:xfrm>
            <a:off x="731294" y="2115289"/>
            <a:ext cx="3367653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500" dirty="0"/>
              <a:t>Y. M. Kim, C.-H. Lee, S. Jeon and YK </a:t>
            </a:r>
            <a:endParaRPr lang="ko-KR" altLang="en-US" sz="1500" dirty="0"/>
          </a:p>
        </p:txBody>
      </p:sp>
    </p:spTree>
    <p:extLst>
      <p:ext uri="{BB962C8B-B14F-4D97-AF65-F5344CB8AC3E}">
        <p14:creationId xmlns:p14="http://schemas.microsoft.com/office/powerpoint/2010/main" val="4278054811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23528" y="2060848"/>
            <a:ext cx="4294376" cy="2729558"/>
          </a:xfrm>
          <a:prstGeom prst="rect">
            <a:avLst/>
          </a:prstGeom>
        </p:spPr>
      </p:pic>
      <p:pic>
        <p:nvPicPr>
          <p:cNvPr id="3" name="그림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716016" y="1815525"/>
            <a:ext cx="4189746" cy="2999035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A272F2C5-6251-4BE6-9F8B-2FAD6C2D1E0B}"/>
              </a:ext>
            </a:extLst>
          </p:cNvPr>
          <p:cNvSpPr txBox="1"/>
          <p:nvPr/>
        </p:nvSpPr>
        <p:spPr>
          <a:xfrm>
            <a:off x="899592" y="1737683"/>
            <a:ext cx="3367653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500" dirty="0"/>
              <a:t>Y. M. Kim, C.-H. Lee, S. Jeon and YK </a:t>
            </a:r>
            <a:endParaRPr lang="ko-KR" altLang="en-US" sz="1500" dirty="0"/>
          </a:p>
        </p:txBody>
      </p:sp>
    </p:spTree>
    <p:extLst>
      <p:ext uri="{BB962C8B-B14F-4D97-AF65-F5344CB8AC3E}">
        <p14:creationId xmlns:p14="http://schemas.microsoft.com/office/powerpoint/2010/main" val="1434684812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>
            <a:extLst>
              <a:ext uri="{FF2B5EF4-FFF2-40B4-BE49-F238E27FC236}">
                <a16:creationId xmlns:a16="http://schemas.microsoft.com/office/drawing/2014/main" id="{E7647383-6E69-452F-AA7F-0F2AE2D6F1D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15616" y="404664"/>
            <a:ext cx="6702383" cy="5112568"/>
          </a:xfrm>
          <a:prstGeom prst="rect">
            <a:avLst/>
          </a:prstGeom>
        </p:spPr>
      </p:pic>
      <p:sp>
        <p:nvSpPr>
          <p:cNvPr id="3" name="직사각형 2">
            <a:extLst>
              <a:ext uri="{FF2B5EF4-FFF2-40B4-BE49-F238E27FC236}">
                <a16:creationId xmlns:a16="http://schemas.microsoft.com/office/drawing/2014/main" id="{710C0C87-9FAC-4C87-B483-897D99C40DF3}"/>
              </a:ext>
            </a:extLst>
          </p:cNvPr>
          <p:cNvSpPr/>
          <p:nvPr/>
        </p:nvSpPr>
        <p:spPr>
          <a:xfrm>
            <a:off x="1475656" y="6268670"/>
            <a:ext cx="7128792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ko-KR" dirty="0">
                <a:solidFill>
                  <a:srgbClr val="333333"/>
                </a:solidFill>
                <a:latin typeface="gulim" panose="020B0600000101010101" pitchFamily="50" charset="-127"/>
                <a:ea typeface="gulim" panose="020B0600000101010101" pitchFamily="50" charset="-127"/>
              </a:rPr>
              <a:t>T = 5 MeV, </a:t>
            </a:r>
            <a:r>
              <a:rPr lang="en-US" altLang="ko-KR" dirty="0" err="1">
                <a:solidFill>
                  <a:srgbClr val="333333"/>
                </a:solidFill>
                <a:latin typeface="gulim" panose="020B0600000101010101" pitchFamily="50" charset="-127"/>
                <a:ea typeface="gulim" panose="020B0600000101010101" pitchFamily="50" charset="-127"/>
              </a:rPr>
              <a:t>g_v</a:t>
            </a:r>
            <a:r>
              <a:rPr lang="en-US" altLang="ko-KR" dirty="0">
                <a:solidFill>
                  <a:srgbClr val="333333"/>
                </a:solidFill>
                <a:latin typeface="gulim" panose="020B0600000101010101" pitchFamily="50" charset="-127"/>
                <a:ea typeface="gulim" panose="020B0600000101010101" pitchFamily="50" charset="-127"/>
              </a:rPr>
              <a:t>/</a:t>
            </a:r>
            <a:r>
              <a:rPr lang="en-US" altLang="ko-KR" dirty="0" err="1">
                <a:solidFill>
                  <a:srgbClr val="333333"/>
                </a:solidFill>
                <a:latin typeface="gulim" panose="020B0600000101010101" pitchFamily="50" charset="-127"/>
                <a:ea typeface="gulim" panose="020B0600000101010101" pitchFamily="50" charset="-127"/>
              </a:rPr>
              <a:t>m_v</a:t>
            </a:r>
            <a:r>
              <a:rPr lang="en-US" altLang="ko-KR" dirty="0">
                <a:solidFill>
                  <a:srgbClr val="333333"/>
                </a:solidFill>
                <a:latin typeface="gulim" panose="020B0600000101010101" pitchFamily="50" charset="-127"/>
                <a:ea typeface="gulim" panose="020B0600000101010101" pitchFamily="50" charset="-127"/>
              </a:rPr>
              <a:t> = 0.008/MeV, </a:t>
            </a:r>
            <a:r>
              <a:rPr lang="en-US" altLang="ko-KR" dirty="0" err="1">
                <a:solidFill>
                  <a:srgbClr val="333333"/>
                </a:solidFill>
                <a:latin typeface="gulim" panose="020B0600000101010101" pitchFamily="50" charset="-127"/>
                <a:ea typeface="gulim" panose="020B0600000101010101" pitchFamily="50" charset="-127"/>
              </a:rPr>
              <a:t>g_s</a:t>
            </a:r>
            <a:r>
              <a:rPr lang="en-US" altLang="ko-KR" dirty="0">
                <a:solidFill>
                  <a:srgbClr val="333333"/>
                </a:solidFill>
                <a:latin typeface="gulim" panose="020B0600000101010101" pitchFamily="50" charset="-127"/>
                <a:ea typeface="gulim" panose="020B0600000101010101" pitchFamily="50" charset="-127"/>
              </a:rPr>
              <a:t> = 3.2, lambda = 8</a:t>
            </a:r>
            <a:endParaRPr lang="en-US" altLang="ko-KR" b="0" i="0" dirty="0">
              <a:solidFill>
                <a:srgbClr val="333333"/>
              </a:solidFill>
              <a:effectLst/>
              <a:latin typeface="gulim" panose="020B0600000101010101" pitchFamily="50" charset="-127"/>
              <a:ea typeface="gulim" panose="020B0600000101010101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2869027875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>
            <a:extLst>
              <a:ext uri="{FF2B5EF4-FFF2-40B4-BE49-F238E27FC236}">
                <a16:creationId xmlns:a16="http://schemas.microsoft.com/office/drawing/2014/main" id="{9F3725FB-BA2C-4805-8BEB-D0028224248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15616" y="980728"/>
            <a:ext cx="7588723" cy="56899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75796537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>
            <a:extLst>
              <a:ext uri="{FF2B5EF4-FFF2-40B4-BE49-F238E27FC236}">
                <a16:creationId xmlns:a16="http://schemas.microsoft.com/office/drawing/2014/main" id="{F5BE9D11-7A95-4F1B-A09C-C5631463C52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27584" y="620688"/>
            <a:ext cx="8055637" cy="587259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73771528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>
            <a:extLst>
              <a:ext uri="{FF2B5EF4-FFF2-40B4-BE49-F238E27FC236}">
                <a16:creationId xmlns:a16="http://schemas.microsoft.com/office/drawing/2014/main" id="{DCF5623B-94F0-464B-A996-41803BABCA0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43608" y="476672"/>
            <a:ext cx="7565050" cy="5278087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A55EFE48-CD1A-4132-B88D-42F1FBACC9C7}"/>
              </a:ext>
            </a:extLst>
          </p:cNvPr>
          <p:cNvSpPr txBox="1"/>
          <p:nvPr/>
        </p:nvSpPr>
        <p:spPr>
          <a:xfrm>
            <a:off x="1259632" y="6093296"/>
            <a:ext cx="703025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dirty="0"/>
              <a:t>“Quark droplets,” </a:t>
            </a:r>
            <a:r>
              <a:rPr lang="en-US" altLang="ko-KR" dirty="0" err="1"/>
              <a:t>Qiang</a:t>
            </a:r>
            <a:r>
              <a:rPr lang="en-US" altLang="ko-KR" dirty="0"/>
              <a:t> Zhao, Young Min Kim et al, “in progress”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3129607207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15616" y="1700808"/>
            <a:ext cx="6877050" cy="1952625"/>
          </a:xfrm>
          <a:prstGeom prst="rect">
            <a:avLst/>
          </a:prstGeom>
        </p:spPr>
      </p:pic>
      <p:pic>
        <p:nvPicPr>
          <p:cNvPr id="3" name="그림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868144" y="3861048"/>
            <a:ext cx="2743200" cy="466725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251718" y="536402"/>
            <a:ext cx="828912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dirty="0"/>
              <a:t> </a:t>
            </a:r>
            <a:r>
              <a:rPr lang="en-US" altLang="ko-KR" dirty="0" err="1"/>
              <a:t>Walecka</a:t>
            </a:r>
            <a:r>
              <a:rPr lang="en-US" altLang="ko-KR" dirty="0"/>
              <a:t> model</a:t>
            </a:r>
            <a:r>
              <a:rPr lang="ko-KR" altLang="en-US" dirty="0"/>
              <a:t> </a:t>
            </a:r>
            <a:r>
              <a:rPr lang="en-US" altLang="ko-KR" dirty="0"/>
              <a:t>: widely used in MFA for dense matter, nuclear structure, etc.</a:t>
            </a:r>
            <a:endParaRPr lang="ko-KR" altLang="en-US" dirty="0"/>
          </a:p>
        </p:txBody>
      </p:sp>
      <p:pic>
        <p:nvPicPr>
          <p:cNvPr id="5" name="그림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51718" y="5733256"/>
            <a:ext cx="8604845" cy="328042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1532978" y="4874250"/>
            <a:ext cx="550605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dirty="0"/>
              <a:t>Here, the sigma is not a chiral partner of the pion.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3709832637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9511" y="260648"/>
            <a:ext cx="8856984" cy="2283050"/>
          </a:xfrm>
          <a:prstGeom prst="rect">
            <a:avLst/>
          </a:prstGeom>
        </p:spPr>
      </p:pic>
      <p:pic>
        <p:nvPicPr>
          <p:cNvPr id="3" name="그림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866307" y="2759565"/>
            <a:ext cx="5483391" cy="41035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25782313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9893" y="1412776"/>
            <a:ext cx="8924107" cy="43774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32347525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23528" y="1484784"/>
            <a:ext cx="8438062" cy="2173213"/>
          </a:xfrm>
          <a:prstGeom prst="rect">
            <a:avLst/>
          </a:prstGeom>
        </p:spPr>
      </p:pic>
      <p:sp>
        <p:nvSpPr>
          <p:cNvPr id="3" name="직사각형 2"/>
          <p:cNvSpPr/>
          <p:nvPr/>
        </p:nvSpPr>
        <p:spPr>
          <a:xfrm>
            <a:off x="755576" y="4869160"/>
            <a:ext cx="8136904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ko-KR" dirty="0" err="1"/>
              <a:t>Meng</a:t>
            </a:r>
            <a:r>
              <a:rPr lang="en-US" altLang="ko-KR" dirty="0"/>
              <a:t> J, Toki H, Zhou S G, et al. Relativistic continuum </a:t>
            </a:r>
            <a:r>
              <a:rPr lang="en-US" altLang="ko-KR" dirty="0" err="1"/>
              <a:t>Hartree-Bogoliubov</a:t>
            </a:r>
            <a:r>
              <a:rPr lang="en-US" altLang="ko-KR" dirty="0"/>
              <a:t> theory for ground-state properties of exotic nuclei. </a:t>
            </a:r>
            <a:r>
              <a:rPr lang="en-US" altLang="ko-KR" dirty="0" err="1"/>
              <a:t>Prog</a:t>
            </a:r>
            <a:r>
              <a:rPr lang="en-US" altLang="ko-KR" dirty="0"/>
              <a:t> Part </a:t>
            </a:r>
            <a:r>
              <a:rPr lang="en-US" altLang="ko-KR" dirty="0" err="1"/>
              <a:t>Nucl</a:t>
            </a:r>
            <a:r>
              <a:rPr lang="en-US" altLang="ko-KR" dirty="0"/>
              <a:t> </a:t>
            </a:r>
            <a:r>
              <a:rPr lang="en-US" altLang="ko-KR" dirty="0" err="1"/>
              <a:t>Phys</a:t>
            </a:r>
            <a:r>
              <a:rPr lang="en-US" altLang="ko-KR" dirty="0"/>
              <a:t>, 2006, 57: 470–563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2370583825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23528" y="764704"/>
            <a:ext cx="8696200" cy="54726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97940623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15616" y="2327337"/>
            <a:ext cx="6877050" cy="1952625"/>
          </a:xfrm>
          <a:prstGeom prst="rect">
            <a:avLst/>
          </a:prstGeom>
        </p:spPr>
      </p:pic>
      <p:pic>
        <p:nvPicPr>
          <p:cNvPr id="3" name="그림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796136" y="4543574"/>
            <a:ext cx="2743200" cy="466725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539552" y="396671"/>
            <a:ext cx="813690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dirty="0">
                <a:solidFill>
                  <a:srgbClr val="0070C0"/>
                </a:solidFill>
              </a:rPr>
              <a:t>We use the</a:t>
            </a:r>
            <a:r>
              <a:rPr lang="ko-KR" altLang="en-US" dirty="0">
                <a:solidFill>
                  <a:srgbClr val="0070C0"/>
                </a:solidFill>
              </a:rPr>
              <a:t> </a:t>
            </a:r>
            <a:r>
              <a:rPr lang="en-US" altLang="ko-KR" dirty="0" err="1">
                <a:solidFill>
                  <a:srgbClr val="0070C0"/>
                </a:solidFill>
              </a:rPr>
              <a:t>Walecka</a:t>
            </a:r>
            <a:r>
              <a:rPr lang="en-US" altLang="ko-KR" dirty="0">
                <a:solidFill>
                  <a:srgbClr val="0070C0"/>
                </a:solidFill>
              </a:rPr>
              <a:t> model since there are a lot of results from the MFA to be compared with our FRG results.</a:t>
            </a:r>
          </a:p>
          <a:p>
            <a:r>
              <a:rPr lang="en-US" altLang="ko-KR" dirty="0">
                <a:solidFill>
                  <a:srgbClr val="0070C0"/>
                </a:solidFill>
              </a:rPr>
              <a:t>Downside is that we have more parameters compared to models with chiral symmetry.</a:t>
            </a:r>
            <a:endParaRPr lang="ko-KR" altLang="en-US" dirty="0">
              <a:solidFill>
                <a:srgbClr val="0070C0"/>
              </a:solidFill>
            </a:endParaRPr>
          </a:p>
        </p:txBody>
      </p:sp>
      <p:pic>
        <p:nvPicPr>
          <p:cNvPr id="5" name="그림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05581" y="5805264"/>
            <a:ext cx="8604845" cy="32804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10168861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그림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603" y="1412776"/>
            <a:ext cx="9082980" cy="1289783"/>
          </a:xfrm>
          <a:prstGeom prst="rect">
            <a:avLst/>
          </a:prstGeom>
        </p:spPr>
      </p:pic>
      <p:pic>
        <p:nvPicPr>
          <p:cNvPr id="4" name="그림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43608" y="3035622"/>
            <a:ext cx="2209800" cy="457200"/>
          </a:xfrm>
          <a:prstGeom prst="rect">
            <a:avLst/>
          </a:prstGeom>
        </p:spPr>
      </p:pic>
      <p:pic>
        <p:nvPicPr>
          <p:cNvPr id="5" name="그림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590133" y="3002285"/>
            <a:ext cx="5505450" cy="523875"/>
          </a:xfrm>
          <a:prstGeom prst="rect">
            <a:avLst/>
          </a:prstGeom>
        </p:spPr>
      </p:pic>
      <p:pic>
        <p:nvPicPr>
          <p:cNvPr id="7" name="그림 6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987824" y="6309320"/>
            <a:ext cx="3752850" cy="457200"/>
          </a:xfrm>
          <a:prstGeom prst="rect">
            <a:avLst/>
          </a:prstGeom>
        </p:spPr>
      </p:pic>
      <p:pic>
        <p:nvPicPr>
          <p:cNvPr id="2" name="그림 1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4178" y="4070742"/>
            <a:ext cx="8652278" cy="19835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42221151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91680" y="836712"/>
            <a:ext cx="5981700" cy="676275"/>
          </a:xfrm>
          <a:prstGeom prst="rect">
            <a:avLst/>
          </a:prstGeom>
        </p:spPr>
      </p:pic>
      <p:pic>
        <p:nvPicPr>
          <p:cNvPr id="4" name="그림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39552" y="2276872"/>
            <a:ext cx="8067675" cy="352425"/>
          </a:xfrm>
          <a:prstGeom prst="rect">
            <a:avLst/>
          </a:prstGeom>
        </p:spPr>
      </p:pic>
      <p:pic>
        <p:nvPicPr>
          <p:cNvPr id="5" name="그림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995936" y="2852936"/>
            <a:ext cx="3048000" cy="438150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2467220" y="5589240"/>
            <a:ext cx="524060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dirty="0"/>
              <a:t>Y. M. Kim, C.-H. Lee, S. Jeon and YK, in progress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2509571648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024831" y="1268760"/>
            <a:ext cx="5382369" cy="4052460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4716016" y="4293096"/>
            <a:ext cx="2351991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500" dirty="0"/>
              <a:t>T=5 MeV, mu=900 MeV </a:t>
            </a:r>
            <a:endParaRPr lang="ko-KR" altLang="en-US" sz="1500" dirty="0"/>
          </a:p>
        </p:txBody>
      </p:sp>
      <p:sp>
        <p:nvSpPr>
          <p:cNvPr id="4" name="TextBox 3"/>
          <p:cNvSpPr txBox="1"/>
          <p:nvPr/>
        </p:nvSpPr>
        <p:spPr>
          <a:xfrm rot="20161188">
            <a:off x="4774617" y="2393077"/>
            <a:ext cx="461665" cy="1803827"/>
          </a:xfrm>
          <a:prstGeom prst="rect">
            <a:avLst/>
          </a:prstGeom>
          <a:noFill/>
        </p:spPr>
        <p:txBody>
          <a:bodyPr vert="eaVert" wrap="none" rtlCol="0">
            <a:spAutoFit/>
          </a:bodyPr>
          <a:lstStyle/>
          <a:p>
            <a:r>
              <a:rPr lang="en-US" altLang="ko-KR" dirty="0">
                <a:solidFill>
                  <a:srgbClr val="FF0000"/>
                </a:solidFill>
              </a:rPr>
              <a:t>Very preliminary</a:t>
            </a:r>
            <a:endParaRPr lang="ko-KR" altLang="en-US" dirty="0">
              <a:solidFill>
                <a:srgbClr val="FF0000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2467220" y="5589240"/>
            <a:ext cx="524060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dirty="0"/>
              <a:t>Y. M. Kim, C.-H. Lee, S. Jeon and YK, in progress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145964869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제목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altLang="ko-KR" sz="3000" dirty="0">
                <a:solidFill>
                  <a:srgbClr val="7030A0"/>
                </a:solidFill>
              </a:rPr>
              <a:t>Summary</a:t>
            </a:r>
            <a:endParaRPr lang="ko-KR" altLang="en-US" sz="3000" dirty="0">
              <a:solidFill>
                <a:srgbClr val="7030A0"/>
              </a:solidFill>
            </a:endParaRPr>
          </a:p>
        </p:txBody>
      </p:sp>
      <p:sp>
        <p:nvSpPr>
          <p:cNvPr id="4" name="내용 개체 틀 3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US" altLang="ko-KR" sz="2300" b="0" dirty="0"/>
              <a:t>The FRG method has been widely used in dense nuclear matter to deal with fluctuations. (also in various fields in physics such as electroweak phase transitions, ultra-cold atoms, etc. )</a:t>
            </a:r>
          </a:p>
          <a:p>
            <a:r>
              <a:rPr lang="en-US" altLang="ko-KR" sz="2300" b="0" dirty="0"/>
              <a:t>We have developed a numerical code to solve the FRG equations in a linear sigma model with quarks and extensively calculated quark matter properties to study quark droplets.</a:t>
            </a:r>
          </a:p>
          <a:p>
            <a:r>
              <a:rPr lang="en-US" altLang="ko-KR" sz="2300" b="0"/>
              <a:t>Neutron </a:t>
            </a:r>
            <a:r>
              <a:rPr lang="en-US" altLang="ko-KR" sz="2300" b="0" dirty="0"/>
              <a:t>stars will be studied in our framework.</a:t>
            </a:r>
          </a:p>
          <a:p>
            <a:r>
              <a:rPr lang="en-US" altLang="ko-KR" sz="2300" b="0" dirty="0"/>
              <a:t>The effect of the fluctuations on spherical nuclei will be addressed by combing FRG and</a:t>
            </a:r>
            <a:r>
              <a:rPr lang="en-US" altLang="ko-KR" sz="2300" b="0" dirty="0">
                <a:solidFill>
                  <a:srgbClr val="00B050"/>
                </a:solidFill>
              </a:rPr>
              <a:t> </a:t>
            </a:r>
            <a:r>
              <a:rPr lang="en-US" altLang="ko-KR" sz="2300" b="0" dirty="0"/>
              <a:t>DFT.</a:t>
            </a:r>
            <a:endParaRPr lang="en-US" altLang="ko-KR" sz="2300" b="0" dirty="0">
              <a:solidFill>
                <a:srgbClr val="00B050"/>
              </a:solidFill>
            </a:endParaRPr>
          </a:p>
          <a:p>
            <a:r>
              <a:rPr lang="en-US" altLang="ko-KR" sz="2300" b="0" dirty="0"/>
              <a:t>The effect of the fluctuations on heavy ion collisions will be also investigated by combing FRG and DJBUU (</a:t>
            </a:r>
            <a:r>
              <a:rPr lang="en-US" altLang="ko-KR" sz="2300" b="0" dirty="0" err="1"/>
              <a:t>DaeJeon</a:t>
            </a:r>
            <a:r>
              <a:rPr lang="en-US" altLang="ko-KR" sz="2300" b="0" dirty="0"/>
              <a:t> Boltzmann-</a:t>
            </a:r>
            <a:r>
              <a:rPr lang="en-US" altLang="ko-KR" sz="2300" b="0" dirty="0" err="1"/>
              <a:t>Uehling</a:t>
            </a:r>
            <a:r>
              <a:rPr lang="en-US" altLang="ko-KR" sz="2300" b="0" dirty="0"/>
              <a:t>-</a:t>
            </a:r>
            <a:r>
              <a:rPr lang="en-US" altLang="ko-KR" sz="2300" b="0" dirty="0" err="1"/>
              <a:t>Uhlenbeck</a:t>
            </a:r>
            <a:r>
              <a:rPr lang="en-US" altLang="ko-KR" sz="2300" b="0" dirty="0"/>
              <a:t>) transport code.</a:t>
            </a:r>
            <a:endParaRPr lang="ko-KR" altLang="en-US" sz="2300" b="0" dirty="0"/>
          </a:p>
        </p:txBody>
      </p:sp>
    </p:spTree>
    <p:extLst>
      <p:ext uri="{BB962C8B-B14F-4D97-AF65-F5344CB8AC3E}">
        <p14:creationId xmlns:p14="http://schemas.microsoft.com/office/powerpoint/2010/main" val="205799246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7158</TotalTime>
  <Words>667</Words>
  <Application>Microsoft Office PowerPoint</Application>
  <PresentationFormat>화면 슬라이드 쇼(4:3)</PresentationFormat>
  <Paragraphs>50</Paragraphs>
  <Slides>36</Slides>
  <Notes>1</Notes>
  <HiddenSlides>0</HiddenSlides>
  <MMClips>0</MMClips>
  <ScaleCrop>false</ScaleCrop>
  <HeadingPairs>
    <vt:vector size="6" baseType="variant">
      <vt:variant>
        <vt:lpstr>사용한 글꼴</vt:lpstr>
      </vt:variant>
      <vt:variant>
        <vt:i4>6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36</vt:i4>
      </vt:variant>
    </vt:vector>
  </HeadingPairs>
  <TitlesOfParts>
    <vt:vector size="43" baseType="lpstr">
      <vt:lpstr>Arial Unicode MS</vt:lpstr>
      <vt:lpstr>gulim</vt:lpstr>
      <vt:lpstr>MacmillanRoman</vt:lpstr>
      <vt:lpstr>맑은 고딕</vt:lpstr>
      <vt:lpstr>Arial</vt:lpstr>
      <vt:lpstr>Arial</vt:lpstr>
      <vt:lpstr>Office 테마</vt:lpstr>
      <vt:lpstr>FRG for dense matter, exotic nuclei and neutron stars</vt:lpstr>
      <vt:lpstr>PowerPoint 프레젠테이션</vt:lpstr>
      <vt:lpstr>PowerPoint 프레젠테이션</vt:lpstr>
      <vt:lpstr>Fluctuations</vt:lpstr>
      <vt:lpstr>Renormalization group method with different goals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Summary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Scientific Research Plan  at Korea Rare Isotope Accelerator</dc:title>
  <dc:creator>USER</dc:creator>
  <cp:lastModifiedBy>USER</cp:lastModifiedBy>
  <cp:revision>838</cp:revision>
  <cp:lastPrinted>2013-03-30T22:18:37Z</cp:lastPrinted>
  <dcterms:created xsi:type="dcterms:W3CDTF">2009-11-30T12:13:55Z</dcterms:created>
  <dcterms:modified xsi:type="dcterms:W3CDTF">2023-07-10T22:47:39Z</dcterms:modified>
</cp:coreProperties>
</file>