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900"/>
    <a:srgbClr val="001500"/>
    <a:srgbClr val="002800"/>
    <a:srgbClr val="040F50"/>
    <a:srgbClr val="061765"/>
    <a:srgbClr val="043304"/>
    <a:srgbClr val="FEF78C"/>
    <a:srgbClr val="000F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63"/>
    <p:restoredTop sz="94632"/>
  </p:normalViewPr>
  <p:slideViewPr>
    <p:cSldViewPr snapToGrid="0">
      <p:cViewPr varScale="1">
        <p:scale>
          <a:sx n="98" d="100"/>
          <a:sy n="98" d="100"/>
        </p:scale>
        <p:origin x="216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EB6397-77CB-E04F-97D9-D2618DEA30A1}" type="datetimeFigureOut">
              <a:rPr lang="en-KR" smtClean="0"/>
              <a:t>2/6/26</a:t>
            </a:fld>
            <a:endParaRPr lang="en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K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039E5-3C6F-5143-99C2-1977C2399AC2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396212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4CAB8-2CD7-EF89-1FC2-52CE645018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E01BEA-F30C-4B02-A632-0CED8AF2D6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95221F-78AF-098E-2058-24202BE40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1C369-E6A2-F371-0AF5-53C817BB2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51165-3772-9CAD-FD03-E3BD996C9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425949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934BE-9867-A428-9DAE-227B3DA82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DD412-7080-8BCC-6ACC-F377A1CADA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DBFA7-49D9-1004-2224-AF6FEA686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DF9BF-BECE-F064-D7DB-F3FD5C61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A1F14-94A0-F887-1923-8A8B93511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177208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06440-CD26-DEDC-A988-23BE81BD5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5ED09D-36A3-8CA5-7D00-30F91AD3D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E46F8-FD5A-FF90-FDA8-86C2F5D8C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819E0-CE3D-5ED2-F7EB-7A9648753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09301-EF52-16A0-A7ED-C0AE5EF99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061201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509E8-86B5-E189-E0C8-9AED22052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D0D485-80F5-4507-4761-13E75F24FB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E0371E-8671-97F5-0C14-607F91B2B1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6AC756-08CD-E33C-8157-719F95B95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AC3CE-129F-9A49-0008-A1D10DF14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187A51-40E8-1D44-0B29-0D37F4141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19033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9664F-AEA7-7EFE-D0FA-00C7C4EF6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356F06-554F-3B9F-41F4-B3055C8D07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FD0020-ED02-4DF0-C2A2-479DD17729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9514AC-64CD-735F-3FE8-C322528C41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DCA3D9-90E2-07FC-2451-134561A843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F6039D-4682-769F-4C6A-CD25AFE83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E37ED-27B6-D461-852A-BF801C66B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25802E-42B3-A6EE-A464-BBE208151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423999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A1F57-2DC0-B3C8-09F9-1271D7E83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67CA68-4FA3-C2EF-3AB3-C3CD1573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402904-15DD-0FBC-E4A7-2D104C4BB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7E6A35-8263-95BE-0CC4-BF6BE7708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359214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3A2955-4DC1-1679-BD78-447DC89C7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303780-06AB-BC6D-A6D7-E62DC7865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67BA9C-5865-6ECA-94FD-73F4B420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973565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64780-6631-77A8-73F9-ECBDF4E1A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B0BD3-6E40-02E2-F89C-384E4EF6D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E2CEBA-A438-7CE1-FA63-63AB165825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0FD276-8EDA-0B6D-52E8-48C0367AE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6DC6F5-735D-31D1-41C5-F9C5A94DD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D6DB82-3108-9A3D-A8C4-4D0176A5B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820678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DA284-761A-20EF-F4EB-E1BDF85F8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09972A-95AA-5F63-720D-3C2A73E7CA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98112-ECE3-A0BE-AC60-DB6553C7D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A76D4F-2F34-859D-E205-FC114AE40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4657D-5EE0-48A9-DA7A-86A82EDDF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51592-9072-3B73-7C77-F0A2E52A7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4157234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8CF58-4BDD-9CD8-46B1-E797DA852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614452-5BAE-4CE2-A31F-D30B2D8A75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ACAEF-616C-6987-0E1E-F50CF0FAE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69855-8A36-7578-E46F-734BC3F18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815EF-7106-5C0F-A98F-23DFBE3B0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772287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3297BB-AD66-1A3C-2F83-1A9FF38E1D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ED4D9A-B717-BF8E-E93E-D61CB7E06A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AFC66-6023-7E3B-7BED-199C7C5EB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50A690-FC31-D94A-CE78-76CD6D0D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1BFCD-BC30-6E56-3609-201EA704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979430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92CF5E-6B39-3538-FE55-8F32425EA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87DA9-C993-1D23-8D91-316129573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F88E6F-CF00-6350-576D-D9F224244C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2804FB-8A02-6040-9F62-CD765D63180D}" type="datetimeFigureOut">
              <a:rPr lang="en-KR" smtClean="0"/>
              <a:t>2/6/26</a:t>
            </a:fld>
            <a:endParaRPr lang="en-K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E77CC-E7CD-5746-BB92-B40305E6A9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7CE43-658C-74F9-2068-6BE2972A38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A7FF5B-AC7B-E24D-B8A5-5F24837B48B6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0868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F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chanics in the…">
            <a:extLst>
              <a:ext uri="{FF2B5EF4-FFF2-40B4-BE49-F238E27FC236}">
                <a16:creationId xmlns:a16="http://schemas.microsoft.com/office/drawing/2014/main" id="{FFF57459-2F35-95D5-4EF3-454FD2A77613}"/>
              </a:ext>
            </a:extLst>
          </p:cNvPr>
          <p:cNvSpPr txBox="1"/>
          <p:nvPr/>
        </p:nvSpPr>
        <p:spPr>
          <a:xfrm>
            <a:off x="826526" y="968297"/>
            <a:ext cx="10284296" cy="1532151"/>
          </a:xfrm>
          <a:prstGeom prst="rect">
            <a:avLst/>
          </a:prstGeom>
          <a:ln w="12700">
            <a:miter lim="400000"/>
          </a:ln>
          <a:effectLst>
            <a:outerShdw blurRad="50800" dist="63500" dir="27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8100" tIns="38100" rIns="38100" bIns="38100" anchor="ctr">
            <a:spAutoFit/>
          </a:bodyPr>
          <a:lstStyle/>
          <a:p>
            <a:pPr algn="ctr">
              <a:lnSpc>
                <a:spcPts val="5300"/>
              </a:lnSpc>
              <a:spcBef>
                <a:spcPts val="1200"/>
              </a:spcBef>
              <a:defRPr sz="2800" b="1">
                <a:solidFill>
                  <a:srgbClr val="FFFAC2"/>
                </a:solidFill>
                <a:latin typeface="맑은 고딕"/>
                <a:ea typeface="맑은 고딕"/>
                <a:cs typeface="맑은 고딕"/>
                <a:sym typeface="맑은 고딕"/>
              </a:defRPr>
            </a:pPr>
            <a:r>
              <a:rPr lang="en-US" sz="4000" dirty="0"/>
              <a:t>Introducing International Workshop </a:t>
            </a:r>
          </a:p>
          <a:p>
            <a:pPr algn="ctr">
              <a:lnSpc>
                <a:spcPts val="5300"/>
              </a:lnSpc>
              <a:spcBef>
                <a:spcPts val="1200"/>
              </a:spcBef>
              <a:defRPr sz="2800" b="1">
                <a:solidFill>
                  <a:srgbClr val="FFFAC2"/>
                </a:solidFill>
                <a:latin typeface="맑은 고딕"/>
                <a:ea typeface="맑은 고딕"/>
                <a:cs typeface="맑은 고딕"/>
                <a:sym typeface="맑은 고딕"/>
              </a:defRPr>
            </a:pPr>
            <a:r>
              <a:rPr lang="en-US" sz="4000" dirty="0"/>
              <a:t>for Exotic &amp; Heavy hadrons</a:t>
            </a:r>
            <a:endParaRPr sz="4000" dirty="0"/>
          </a:p>
        </p:txBody>
      </p:sp>
      <p:pic>
        <p:nvPicPr>
          <p:cNvPr id="7" name="pasted-movie.png" descr="pasted-movie.png">
            <a:extLst>
              <a:ext uri="{FF2B5EF4-FFF2-40B4-BE49-F238E27FC236}">
                <a16:creationId xmlns:a16="http://schemas.microsoft.com/office/drawing/2014/main" id="{307B473A-C89F-CAB0-2B00-57B30DF90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5581" y="0"/>
            <a:ext cx="1224952" cy="1224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Line Line" descr="Line Line">
            <a:extLst>
              <a:ext uri="{FF2B5EF4-FFF2-40B4-BE49-F238E27FC236}">
                <a16:creationId xmlns:a16="http://schemas.microsoft.com/office/drawing/2014/main" id="{5CD5FFE1-46D4-C9D4-6E2F-CF01A0605F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285" y="2812928"/>
            <a:ext cx="10284296" cy="158232"/>
          </a:xfrm>
          <a:prstGeom prst="rect">
            <a:avLst/>
          </a:prstGeom>
          <a:ln w="12700">
            <a:miter lim="400000"/>
          </a:ln>
          <a:effectLst>
            <a:outerShdw blurRad="38100" dist="50800" dir="3660000" rotWithShape="0">
              <a:srgbClr val="E3EDB8">
                <a:alpha val="40000"/>
              </a:srgbClr>
            </a:outerShdw>
          </a:effectLst>
        </p:spPr>
      </p:pic>
      <p:grpSp>
        <p:nvGrpSpPr>
          <p:cNvPr id="9" name="Group">
            <a:extLst>
              <a:ext uri="{FF2B5EF4-FFF2-40B4-BE49-F238E27FC236}">
                <a16:creationId xmlns:a16="http://schemas.microsoft.com/office/drawing/2014/main" id="{DD1FCF4E-BD0D-4E87-7CF4-CE4082750B05}"/>
              </a:ext>
            </a:extLst>
          </p:cNvPr>
          <p:cNvGrpSpPr/>
          <p:nvPr/>
        </p:nvGrpSpPr>
        <p:grpSpPr>
          <a:xfrm>
            <a:off x="2089567" y="3282173"/>
            <a:ext cx="7758214" cy="2061952"/>
            <a:chOff x="-881990" y="0"/>
            <a:chExt cx="7758212" cy="2061950"/>
          </a:xfrm>
        </p:grpSpPr>
        <p:sp>
          <p:nvSpPr>
            <p:cNvPr id="10" name="Hyun-Chul Kim">
              <a:extLst>
                <a:ext uri="{FF2B5EF4-FFF2-40B4-BE49-F238E27FC236}">
                  <a16:creationId xmlns:a16="http://schemas.microsoft.com/office/drawing/2014/main" id="{447FAC49-C9A4-E8B3-F83B-21EB11AEAA8D}"/>
                </a:ext>
              </a:extLst>
            </p:cNvPr>
            <p:cNvSpPr txBox="1"/>
            <p:nvPr/>
          </p:nvSpPr>
          <p:spPr>
            <a:xfrm>
              <a:off x="0" y="0"/>
              <a:ext cx="5994233" cy="6309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8100" tIns="38100" rIns="38100" bIns="38100" numCol="1" anchor="t">
              <a:spAutoFit/>
            </a:bodyPr>
            <a:lstStyle>
              <a:lvl1pPr marL="457200" indent="-457200" algn="ctr" defTabSz="406400">
                <a:spcBef>
                  <a:spcPts val="1600"/>
                </a:spcBef>
                <a:defRPr sz="3100" b="1">
                  <a:solidFill>
                    <a:srgbClr val="F5EC00"/>
                  </a:solidFill>
                  <a:effectLst>
                    <a:outerShdw blurRad="38100" dist="38100" dir="2700000" rotWithShape="0">
                      <a:srgbClr val="CBCBCB"/>
                    </a:outerShdw>
                  </a:effectLst>
                  <a:uFill>
                    <a:solidFill>
                      <a:srgbClr val="F5EC00"/>
                    </a:solidFill>
                  </a:uFill>
                </a:defRPr>
              </a:lvl1pPr>
            </a:lstStyle>
            <a:p>
              <a:r>
                <a:rPr sz="3600" dirty="0"/>
                <a:t>Hyun-Chul Kim</a:t>
              </a:r>
            </a:p>
          </p:txBody>
        </p:sp>
        <p:sp>
          <p:nvSpPr>
            <p:cNvPr id="11" name="Department of Physics, Inha University…">
              <a:extLst>
                <a:ext uri="{FF2B5EF4-FFF2-40B4-BE49-F238E27FC236}">
                  <a16:creationId xmlns:a16="http://schemas.microsoft.com/office/drawing/2014/main" id="{283233F0-AB0D-EFE4-B81E-2D084C09AC1A}"/>
                </a:ext>
              </a:extLst>
            </p:cNvPr>
            <p:cNvSpPr txBox="1"/>
            <p:nvPr/>
          </p:nvSpPr>
          <p:spPr>
            <a:xfrm>
              <a:off x="-881990" y="812891"/>
              <a:ext cx="7758212" cy="124905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38100" tIns="38100" rIns="38100" bIns="38100" numCol="1" anchor="t">
              <a:spAutoFit/>
            </a:bodyPr>
            <a:lstStyle/>
            <a:p>
              <a:pPr marL="457200" indent="-457200" algn="ctr" defTabSz="406400">
                <a:spcBef>
                  <a:spcPts val="500"/>
                </a:spcBef>
                <a:defRPr>
                  <a:solidFill>
                    <a:srgbClr val="F5F559"/>
                  </a:solidFill>
                  <a:uFill>
                    <a:solidFill>
                      <a:srgbClr val="F5EC00"/>
                    </a:solidFill>
                  </a:uFill>
                </a:defRPr>
              </a:pPr>
              <a:r>
                <a:rPr sz="3600" dirty="0"/>
                <a:t>Department of Physics, Inha University</a:t>
              </a:r>
            </a:p>
            <a:p>
              <a:pPr marL="457200" indent="-457200" algn="ctr" defTabSz="406400">
                <a:spcBef>
                  <a:spcPts val="500"/>
                </a:spcBef>
                <a:defRPr>
                  <a:solidFill>
                    <a:srgbClr val="F5F559"/>
                  </a:solidFill>
                  <a:uFill>
                    <a:solidFill>
                      <a:srgbClr val="F5EC00"/>
                    </a:solidFill>
                  </a:uFill>
                </a:defRPr>
              </a:pPr>
              <a:r>
                <a:rPr sz="3600" dirty="0"/>
                <a:t>Incheon, Korea</a:t>
              </a:r>
            </a:p>
          </p:txBody>
        </p:sp>
      </p:grpSp>
      <p:sp>
        <p:nvSpPr>
          <p:cNvPr id="15" name="APCTP Workshop, June 25-28@Incheon">
            <a:extLst>
              <a:ext uri="{FF2B5EF4-FFF2-40B4-BE49-F238E27FC236}">
                <a16:creationId xmlns:a16="http://schemas.microsoft.com/office/drawing/2014/main" id="{B41E5D6C-28DA-6C15-1D42-7F9FC7B4192A}"/>
              </a:ext>
            </a:extLst>
          </p:cNvPr>
          <p:cNvSpPr txBox="1"/>
          <p:nvPr/>
        </p:nvSpPr>
        <p:spPr>
          <a:xfrm>
            <a:off x="1906888" y="5889703"/>
            <a:ext cx="7773090" cy="5950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E98D"/>
                </a:solidFill>
              </a:defRPr>
            </a:lvl1pPr>
          </a:lstStyle>
          <a:p>
            <a:r>
              <a:rPr lang="en-US" sz="3200" dirty="0"/>
              <a:t>Organizers </a:t>
            </a:r>
            <a:r>
              <a:rPr lang="en-US" sz="3200" dirty="0" err="1"/>
              <a:t>Meeting</a:t>
            </a:r>
            <a:r>
              <a:rPr sz="3200" dirty="0" err="1"/>
              <a:t>@</a:t>
            </a:r>
            <a:r>
              <a:rPr lang="en-US" sz="3200" dirty="0" err="1"/>
              <a:t>APCTP</a:t>
            </a:r>
            <a:r>
              <a:rPr lang="en-US" sz="3200" dirty="0"/>
              <a:t>, Feb. 10, 2026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428949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F9AA95F-0902-8B34-D091-0E3F293616A4}"/>
              </a:ext>
            </a:extLst>
          </p:cNvPr>
          <p:cNvSpPr/>
          <p:nvPr/>
        </p:nvSpPr>
        <p:spPr>
          <a:xfrm>
            <a:off x="0" y="0"/>
            <a:ext cx="12192000" cy="879894"/>
          </a:xfrm>
          <a:prstGeom prst="rect">
            <a:avLst/>
          </a:prstGeom>
          <a:solidFill>
            <a:srgbClr val="04330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KR" sz="3600" b="1" dirty="0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Exotic Hadrons</a:t>
            </a:r>
            <a:r>
              <a:rPr lang="ko-KR" altLang="en-US" sz="3600" b="1" dirty="0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KR" sz="3600" b="1" dirty="0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en-US" sz="3600" b="1" dirty="0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별난 </a:t>
            </a:r>
            <a:r>
              <a:rPr lang="ko-KR" altLang="en-US" sz="3600" b="1" dirty="0" err="1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강입자</a:t>
            </a:r>
            <a:r>
              <a:rPr lang="en-US" altLang="ko-KR" sz="3600" b="1" dirty="0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KR" sz="3600" b="1" dirty="0">
              <a:solidFill>
                <a:srgbClr val="FEF78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close-up of a cell&#10;&#10;AI-generated content may be incorrect.">
            <a:extLst>
              <a:ext uri="{FF2B5EF4-FFF2-40B4-BE49-F238E27FC236}">
                <a16:creationId xmlns:a16="http://schemas.microsoft.com/office/drawing/2014/main" id="{EDB2D866-C5F4-F23E-D806-E55926955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7" y="945291"/>
            <a:ext cx="2873829" cy="2864904"/>
          </a:xfrm>
          <a:prstGeom prst="rect">
            <a:avLst/>
          </a:prstGeom>
        </p:spPr>
      </p:pic>
      <p:pic>
        <p:nvPicPr>
          <p:cNvPr id="20" name="Picture 19" descr="A close-up of several spheres&#10;&#10;AI-generated content may be incorrect.">
            <a:extLst>
              <a:ext uri="{FF2B5EF4-FFF2-40B4-BE49-F238E27FC236}">
                <a16:creationId xmlns:a16="http://schemas.microsoft.com/office/drawing/2014/main" id="{34973C35-0F87-0A83-22CD-DC02B4397E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171" y="3773854"/>
            <a:ext cx="4846322" cy="3112098"/>
          </a:xfrm>
          <a:prstGeom prst="rect">
            <a:avLst/>
          </a:prstGeom>
        </p:spPr>
      </p:pic>
      <p:pic>
        <p:nvPicPr>
          <p:cNvPr id="22" name="Picture 21" descr="A close-up of several spheres&#10;&#10;AI-generated content may be incorrect.">
            <a:extLst>
              <a:ext uri="{FF2B5EF4-FFF2-40B4-BE49-F238E27FC236}">
                <a16:creationId xmlns:a16="http://schemas.microsoft.com/office/drawing/2014/main" id="{5650B63C-5A16-AC91-5236-876364DFF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627" y="3801808"/>
            <a:ext cx="5428404" cy="3056191"/>
          </a:xfrm>
          <a:prstGeom prst="rect">
            <a:avLst/>
          </a:prstGeom>
        </p:spPr>
      </p:pic>
      <p:pic>
        <p:nvPicPr>
          <p:cNvPr id="26" name="Picture 25" descr="A red circle with colorful spheres&#10;&#10;AI-generated content may be incorrect.">
            <a:extLst>
              <a:ext uri="{FF2B5EF4-FFF2-40B4-BE49-F238E27FC236}">
                <a16:creationId xmlns:a16="http://schemas.microsoft.com/office/drawing/2014/main" id="{51FA048F-EFCE-21D8-3A1E-F2535A32A7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2064" y="912592"/>
            <a:ext cx="2873829" cy="285651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1E7DAB9-3322-660F-F375-848CC282E064}"/>
              </a:ext>
            </a:extLst>
          </p:cNvPr>
          <p:cNvSpPr txBox="1"/>
          <p:nvPr/>
        </p:nvSpPr>
        <p:spPr>
          <a:xfrm>
            <a:off x="3403414" y="1297234"/>
            <a:ext cx="53188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KR" sz="3600" dirty="0"/>
              <a:t>Origin of matter</a:t>
            </a:r>
            <a:br>
              <a:rPr lang="en-KR" sz="3600" dirty="0"/>
            </a:br>
            <a:r>
              <a:rPr lang="en-KR" sz="2400" dirty="0"/>
              <a:t>Understanding of the strong interaction</a:t>
            </a:r>
            <a:endParaRPr lang="en-KR" sz="3600" dirty="0"/>
          </a:p>
        </p:txBody>
      </p:sp>
    </p:spTree>
    <p:extLst>
      <p:ext uri="{BB962C8B-B14F-4D97-AF65-F5344CB8AC3E}">
        <p14:creationId xmlns:p14="http://schemas.microsoft.com/office/powerpoint/2010/main" val="3355290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2B2174-EBF2-C1DD-5B22-D3076C16D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E6339B-F050-07B4-8729-45EB8D3E1CFE}"/>
              </a:ext>
            </a:extLst>
          </p:cNvPr>
          <p:cNvSpPr/>
          <p:nvPr/>
        </p:nvSpPr>
        <p:spPr>
          <a:xfrm>
            <a:off x="0" y="0"/>
            <a:ext cx="12192000" cy="879894"/>
          </a:xfrm>
          <a:prstGeom prst="rect">
            <a:avLst/>
          </a:prstGeom>
          <a:solidFill>
            <a:srgbClr val="04330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KR" sz="3200" b="1" dirty="0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Workshop on Exotic &amp; Heavy Hadrons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DAD328-6645-C37F-5B67-CF6389BB8C89}"/>
              </a:ext>
            </a:extLst>
          </p:cNvPr>
          <p:cNvSpPr txBox="1"/>
          <p:nvPr/>
        </p:nvSpPr>
        <p:spPr>
          <a:xfrm>
            <a:off x="587828" y="1100607"/>
            <a:ext cx="10293531" cy="5004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Helvetica Neue" panose="02000503000000020004" pitchFamily="2" charset="0"/>
              <a:buAutoNum type="arabicPeriod"/>
            </a:pPr>
            <a:r>
              <a:rPr lang="en-KR" sz="2400" b="1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Title: </a:t>
            </a:r>
            <a:r>
              <a:rPr lang="en-KR" sz="24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 Perspectives on exotic and heavy hadrons</a:t>
            </a:r>
            <a:endParaRPr lang="en-KR" sz="2400" dirty="0">
              <a:effectLst/>
              <a:latin typeface="Gulim" panose="020B0600000101010101" pitchFamily="34" charset="-127"/>
              <a:ea typeface="Gulim" panose="020B0600000101010101" pitchFamily="34" charset="-127"/>
              <a:cs typeface="Gulim" panose="020B0600000101010101" pitchFamily="34" charset="-127"/>
            </a:endParaRPr>
          </a:p>
          <a:p>
            <a:pPr marL="342900" lvl="0" indent="-342900" algn="just">
              <a:lnSpc>
                <a:spcPct val="150000"/>
              </a:lnSpc>
              <a:buFont typeface="Helvetica Neue" panose="02000503000000020004" pitchFamily="2" charset="0"/>
              <a:buAutoNum type="arabicPeriod"/>
            </a:pPr>
            <a:r>
              <a:rPr lang="en-KR" sz="2400" b="1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Dates:</a:t>
            </a:r>
            <a:r>
              <a:rPr lang="en-KR" sz="24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Helvetica Neue" panose="02000503000000020004" pitchFamily="2" charset="0"/>
                <a:ea typeface="Gulim" panose="020B0600000101010101" pitchFamily="34" charset="-127"/>
                <a:cs typeface="Gulim" panose="020B0600000101010101" pitchFamily="34" charset="-127"/>
              </a:rPr>
              <a:t>August 25, 2026 - August 28, 2026 (Tentative)</a:t>
            </a:r>
            <a:endParaRPr lang="en-KR" sz="2400" dirty="0">
              <a:effectLst/>
              <a:latin typeface="Gulim" panose="020B0600000101010101" pitchFamily="34" charset="-127"/>
              <a:ea typeface="Gulim" panose="020B0600000101010101" pitchFamily="34" charset="-127"/>
              <a:cs typeface="Gulim" panose="020B0600000101010101" pitchFamily="34" charset="-127"/>
            </a:endParaRPr>
          </a:p>
          <a:p>
            <a:pPr marL="342900" lvl="0" indent="-342900" algn="just">
              <a:lnSpc>
                <a:spcPct val="150000"/>
              </a:lnSpc>
              <a:buFont typeface="Helvetica Neue" panose="02000503000000020004" pitchFamily="2" charset="0"/>
              <a:buAutoNum type="arabicPeriod"/>
            </a:pPr>
            <a:r>
              <a:rPr lang="en-US" sz="2400" b="1" dirty="0">
                <a:effectLst/>
                <a:latin typeface="Helvetica Neue" panose="02000503000000020004" pitchFamily="2" charset="0"/>
                <a:ea typeface="Gulim" panose="020B0600000101010101" pitchFamily="34" charset="-127"/>
                <a:cs typeface="Gulim" panose="020B0600000101010101" pitchFamily="34" charset="-127"/>
              </a:rPr>
              <a:t>Venue</a:t>
            </a:r>
            <a:r>
              <a:rPr lang="en-US" sz="2400" dirty="0">
                <a:effectLst/>
                <a:latin typeface="Helvetica Neue" panose="02000503000000020004" pitchFamily="2" charset="0"/>
                <a:ea typeface="Gulim" panose="020B0600000101010101" pitchFamily="34" charset="-127"/>
                <a:cs typeface="Gulim" panose="020B0600000101010101" pitchFamily="34" charset="-127"/>
              </a:rPr>
              <a:t>: Inha University, Incheon, Korea</a:t>
            </a:r>
            <a:endParaRPr lang="en-KR" sz="2400" dirty="0">
              <a:effectLst/>
              <a:latin typeface="Gulim" panose="020B0600000101010101" pitchFamily="34" charset="-127"/>
              <a:ea typeface="Gulim" panose="020B0600000101010101" pitchFamily="34" charset="-127"/>
              <a:cs typeface="Gulim" panose="020B0600000101010101" pitchFamily="34" charset="-127"/>
            </a:endParaRPr>
          </a:p>
          <a:p>
            <a:pPr marL="342900" lvl="0" indent="-342900" algn="just">
              <a:lnSpc>
                <a:spcPct val="150000"/>
              </a:lnSpc>
              <a:buFont typeface="Helvetica Neue" panose="02000503000000020004" pitchFamily="2" charset="0"/>
              <a:buAutoNum type="arabicPeriod"/>
            </a:pPr>
            <a:r>
              <a:rPr lang="en-US" sz="2400" b="1" dirty="0">
                <a:effectLst/>
                <a:latin typeface="Helvetica Neue" panose="02000503000000020004" pitchFamily="2" charset="0"/>
                <a:ea typeface="Gulim" panose="020B0600000101010101" pitchFamily="34" charset="-127"/>
                <a:cs typeface="Gulim" panose="020B0600000101010101" pitchFamily="34" charset="-127"/>
              </a:rPr>
              <a:t>Financial support</a:t>
            </a:r>
            <a:r>
              <a:rPr lang="en-KR" sz="24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APCTP and NRF </a:t>
            </a:r>
            <a:endParaRPr lang="en-KR" sz="2400" dirty="0">
              <a:effectLst/>
              <a:latin typeface="Gulim" panose="020B0600000101010101" pitchFamily="34" charset="-127"/>
              <a:ea typeface="Gulim" panose="020B0600000101010101" pitchFamily="34" charset="-127"/>
              <a:cs typeface="Gulim" panose="020B0600000101010101" pitchFamily="34" charset="-127"/>
            </a:endParaRPr>
          </a:p>
          <a:p>
            <a:pPr marL="342900" lvl="0" indent="-342900">
              <a:lnSpc>
                <a:spcPct val="150000"/>
              </a:lnSpc>
              <a:buFont typeface="Helvetica Neue" panose="02000503000000020004" pitchFamily="2" charset="0"/>
              <a:buAutoNum type="arabicPeriod"/>
            </a:pPr>
            <a:r>
              <a:rPr lang="en-US" sz="2400" b="1" dirty="0">
                <a:effectLst/>
                <a:latin typeface="Helvetica Neue" panose="02000503000000020004" pitchFamily="2" charset="0"/>
                <a:ea typeface="Gulim" panose="020B0600000101010101" pitchFamily="34" charset="-127"/>
                <a:cs typeface="Gulim" panose="020B0600000101010101" pitchFamily="34" charset="-127"/>
              </a:rPr>
              <a:t>Total Budget</a:t>
            </a:r>
            <a:r>
              <a:rPr lang="en-KR" sz="24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15,000,000KRW including 12,500,000KRW (personal grants through NRF)</a:t>
            </a:r>
            <a:br>
              <a:rPr lang="en-KR" sz="24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KR" sz="2400" dirty="0"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2,500,000KRW (APCTP)</a:t>
            </a:r>
          </a:p>
          <a:p>
            <a:pPr marL="342900" lvl="0" indent="-342900">
              <a:lnSpc>
                <a:spcPct val="150000"/>
              </a:lnSpc>
              <a:buFont typeface="Helvetica Neue" panose="02000503000000020004" pitchFamily="2" charset="0"/>
              <a:buAutoNum type="arabicPeriod"/>
            </a:pPr>
            <a:r>
              <a:rPr lang="en-KR" sz="2400" b="1" dirty="0"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Participants:</a:t>
            </a:r>
            <a:r>
              <a:rPr lang="en-KR" sz="2400" dirty="0"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30-40 (International participants) + 20-30 (Local participants) </a:t>
            </a:r>
            <a:endParaRPr lang="en-KR" sz="2400" dirty="0">
              <a:effectLst/>
              <a:latin typeface="Gulim" panose="020B0600000101010101" pitchFamily="34" charset="-127"/>
              <a:ea typeface="Gulim" panose="020B0600000101010101" pitchFamily="34" charset="-127"/>
              <a:cs typeface="Guli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9576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4CD00-D005-62C7-AD13-76286DE81B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7F3453A-567E-082A-954F-310D3243FBAE}"/>
              </a:ext>
            </a:extLst>
          </p:cNvPr>
          <p:cNvSpPr/>
          <p:nvPr/>
        </p:nvSpPr>
        <p:spPr>
          <a:xfrm>
            <a:off x="0" y="0"/>
            <a:ext cx="12192000" cy="879894"/>
          </a:xfrm>
          <a:prstGeom prst="rect">
            <a:avLst/>
          </a:prstGeom>
          <a:solidFill>
            <a:srgbClr val="04330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KR" sz="3200" b="1" dirty="0">
                <a:solidFill>
                  <a:srgbClr val="FEF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Workshop on Exotic &amp; Heavy Hadrons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9B18C0-9CFB-701C-0792-FC059A079FDA}"/>
              </a:ext>
            </a:extLst>
          </p:cNvPr>
          <p:cNvSpPr txBox="1"/>
          <p:nvPr/>
        </p:nvSpPr>
        <p:spPr>
          <a:xfrm>
            <a:off x="3039292" y="1351508"/>
            <a:ext cx="611341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KR" sz="2000" dirty="0"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Jung-Keun Ahn (Korea U.)</a:t>
            </a:r>
            <a:br>
              <a:rPr lang="en-KR" sz="2000" dirty="0"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Yongwoo Choi (Inha U.) </a:t>
            </a:r>
            <a:b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accent2"/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Samson Clymton (APCTP)</a:t>
            </a:r>
            <a:b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Ki-Hoon Hong (Inha U.)</a:t>
            </a:r>
            <a:b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accent2"/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Hee-Jin Kim (Inha U.)  </a:t>
            </a:r>
            <a:br>
              <a:rPr lang="en-KR" sz="20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Hyun-Chul Kim (Inha U., Chair)</a:t>
            </a:r>
            <a:br>
              <a:rPr lang="en-KR" sz="2000" dirty="0">
                <a:solidFill>
                  <a:srgbClr val="002060"/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Shin-Hyung Kim (Kyungpook Nat’l U.)</a:t>
            </a:r>
            <a:br>
              <a:rPr lang="en-KR" sz="2000" dirty="0"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Seung-il Nam (Pukyung Nat’l U.)</a:t>
            </a:r>
            <a:br>
              <a:rPr lang="en-KR" sz="2000" dirty="0"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Nurmukhammad Rakhimov (Inha U.)</a:t>
            </a:r>
            <a:br>
              <a:rPr lang="en-KR" sz="2000" dirty="0"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KR" sz="2000" dirty="0"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Sunyoung Ryu (RCNP)</a:t>
            </a:r>
            <a:br>
              <a:rPr lang="en-KR" sz="20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Hyeon</a:t>
            </a:r>
            <a:r>
              <a:rPr lang="en-KR" sz="2000" dirty="0">
                <a:solidFill>
                  <a:schemeClr val="accent3">
                    <a:lumMod val="75000"/>
                  </a:schemeClr>
                </a:solidFill>
                <a:effectLst/>
                <a:latin typeface="Helvetica Neue" panose="02000503000000020004" pitchFamily="2" charset="0"/>
                <a:ea typeface="Malgun Gothic" panose="020B0503020000020004" pitchFamily="34" charset="-127"/>
                <a:cs typeface="Times New Roman" panose="02020603050405020304" pitchFamily="18" charset="0"/>
              </a:rPr>
              <a:t>-Dong Son (Inha U.)</a:t>
            </a:r>
            <a:br>
              <a:rPr lang="en-KR" sz="2000" dirty="0">
                <a:effectLst/>
                <a:latin typeface="Helvetica Neue" panose="0200050300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KR" sz="2000" dirty="0"/>
              <a:t>Ulugbek Yakhshiev (Inha U.)</a:t>
            </a:r>
            <a:br>
              <a:rPr lang="en-KR" sz="2000" dirty="0"/>
            </a:br>
            <a:r>
              <a:rPr lang="en-KR" sz="2000" dirty="0"/>
              <a:t>Ghil-Seok Yang (Hoseo U.) </a:t>
            </a:r>
            <a:endParaRPr lang="en-KR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58E689-DD1C-7105-DC61-DACB8D872907}"/>
              </a:ext>
            </a:extLst>
          </p:cNvPr>
          <p:cNvSpPr txBox="1"/>
          <p:nvPr/>
        </p:nvSpPr>
        <p:spPr>
          <a:xfrm>
            <a:off x="692331" y="1227909"/>
            <a:ext cx="1838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2800" dirty="0"/>
              <a:t>Organizers</a:t>
            </a:r>
            <a:endParaRPr lang="en-KR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894158-C255-9F07-44C0-DD71D2363588}"/>
              </a:ext>
            </a:extLst>
          </p:cNvPr>
          <p:cNvSpPr txBox="1"/>
          <p:nvPr/>
        </p:nvSpPr>
        <p:spPr>
          <a:xfrm>
            <a:off x="1486236" y="6087292"/>
            <a:ext cx="7392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KR" sz="2400" dirty="0"/>
              <a:t>We  are grateful to the APCTP for the financial support. </a:t>
            </a:r>
          </a:p>
        </p:txBody>
      </p:sp>
    </p:spTree>
    <p:extLst>
      <p:ext uri="{BB962C8B-B14F-4D97-AF65-F5344CB8AC3E}">
        <p14:creationId xmlns:p14="http://schemas.microsoft.com/office/powerpoint/2010/main" val="3802804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229</Words>
  <Application>Microsoft Macintosh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Gulim</vt:lpstr>
      <vt:lpstr>Aptos</vt:lpstr>
      <vt:lpstr>Aptos Display</vt:lpstr>
      <vt:lpstr>Arial</vt:lpstr>
      <vt:lpstr>Helvetica Neue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김현철</dc:creator>
  <cp:lastModifiedBy>김현철</cp:lastModifiedBy>
  <cp:revision>6</cp:revision>
  <dcterms:created xsi:type="dcterms:W3CDTF">2025-09-08T02:51:17Z</dcterms:created>
  <dcterms:modified xsi:type="dcterms:W3CDTF">2026-02-06T14:44:21Z</dcterms:modified>
</cp:coreProperties>
</file>