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96" r:id="rId1"/>
    <p:sldMasterId id="2147483724" r:id="rId2"/>
    <p:sldMasterId id="2147483772" r:id="rId3"/>
  </p:sldMasterIdLst>
  <p:notesMasterIdLst>
    <p:notesMasterId r:id="rId41"/>
  </p:notesMasterIdLst>
  <p:handoutMasterIdLst>
    <p:handoutMasterId r:id="rId42"/>
  </p:handoutMasterIdLst>
  <p:sldIdLst>
    <p:sldId id="269" r:id="rId4"/>
    <p:sldId id="575" r:id="rId5"/>
    <p:sldId id="585" r:id="rId6"/>
    <p:sldId id="586" r:id="rId7"/>
    <p:sldId id="548" r:id="rId8"/>
    <p:sldId id="542" r:id="rId9"/>
    <p:sldId id="587" r:id="rId10"/>
    <p:sldId id="628" r:id="rId11"/>
    <p:sldId id="527" r:id="rId12"/>
    <p:sldId id="594" r:id="rId13"/>
    <p:sldId id="550" r:id="rId14"/>
    <p:sldId id="589" r:id="rId15"/>
    <p:sldId id="590" r:id="rId16"/>
    <p:sldId id="591" r:id="rId17"/>
    <p:sldId id="559" r:id="rId18"/>
    <p:sldId id="626" r:id="rId19"/>
    <p:sldId id="561" r:id="rId20"/>
    <p:sldId id="592" r:id="rId21"/>
    <p:sldId id="613" r:id="rId22"/>
    <p:sldId id="615" r:id="rId23"/>
    <p:sldId id="557" r:id="rId24"/>
    <p:sldId id="546" r:id="rId25"/>
    <p:sldId id="528" r:id="rId26"/>
    <p:sldId id="596" r:id="rId27"/>
    <p:sldId id="597" r:id="rId28"/>
    <p:sldId id="598" r:id="rId29"/>
    <p:sldId id="566" r:id="rId30"/>
    <p:sldId id="535" r:id="rId31"/>
    <p:sldId id="599" r:id="rId32"/>
    <p:sldId id="600" r:id="rId33"/>
    <p:sldId id="536" r:id="rId34"/>
    <p:sldId id="537" r:id="rId35"/>
    <p:sldId id="580" r:id="rId36"/>
    <p:sldId id="581" r:id="rId37"/>
    <p:sldId id="611" r:id="rId38"/>
    <p:sldId id="627" r:id="rId39"/>
    <p:sldId id="544" r:id="rId40"/>
  </p:sldIdLst>
  <p:sldSz cx="9906000" cy="6858000" type="A4"/>
  <p:notesSz cx="6735763" cy="9866313"/>
  <p:defaultTextStyle>
    <a:defPPr>
      <a:defRPr lang="ko-KR"/>
    </a:defPPr>
    <a:lvl1pPr marL="0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1pPr>
    <a:lvl2pPr marL="478919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2pPr>
    <a:lvl3pPr marL="957838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3pPr>
    <a:lvl4pPr marL="1436757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4pPr>
    <a:lvl5pPr marL="1915677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5pPr>
    <a:lvl6pPr marL="2394596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6pPr>
    <a:lvl7pPr marL="2873515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7pPr>
    <a:lvl8pPr marL="3352434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8pPr>
    <a:lvl9pPr marL="3831353" algn="l" defTabSz="957838" rtl="0" eaLnBrk="1" latinLnBrk="1" hangingPunct="1">
      <a:defRPr sz="188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49BBFDA-9569-43B1-941C-04CBC510CD5D}">
          <p14:sldIdLst>
            <p14:sldId id="269"/>
            <p14:sldId id="575"/>
            <p14:sldId id="585"/>
            <p14:sldId id="586"/>
            <p14:sldId id="548"/>
            <p14:sldId id="542"/>
            <p14:sldId id="587"/>
            <p14:sldId id="628"/>
            <p14:sldId id="527"/>
            <p14:sldId id="594"/>
            <p14:sldId id="550"/>
            <p14:sldId id="589"/>
            <p14:sldId id="590"/>
            <p14:sldId id="591"/>
            <p14:sldId id="559"/>
            <p14:sldId id="626"/>
            <p14:sldId id="561"/>
            <p14:sldId id="592"/>
            <p14:sldId id="613"/>
            <p14:sldId id="615"/>
            <p14:sldId id="557"/>
            <p14:sldId id="546"/>
            <p14:sldId id="528"/>
            <p14:sldId id="596"/>
            <p14:sldId id="597"/>
            <p14:sldId id="598"/>
            <p14:sldId id="566"/>
            <p14:sldId id="535"/>
            <p14:sldId id="599"/>
            <p14:sldId id="600"/>
            <p14:sldId id="536"/>
            <p14:sldId id="537"/>
            <p14:sldId id="580"/>
            <p14:sldId id="581"/>
            <p14:sldId id="611"/>
            <p14:sldId id="627"/>
            <p14:sldId id="544"/>
          </p14:sldIdLst>
        </p14:section>
      </p14:sectionLst>
    </p:ext>
    <p:ext uri="{EFAFB233-063F-42B5-8137-9DF3F51BA10A}">
      <p15:sldGuideLst xmlns:p15="http://schemas.microsoft.com/office/powerpoint/2012/main">
        <p15:guide id="3" pos="4526" userDrawn="1">
          <p15:clr>
            <a:srgbClr val="A4A3A4"/>
          </p15:clr>
        </p15:guide>
        <p15:guide id="4" pos="5796" userDrawn="1">
          <p15:clr>
            <a:srgbClr val="A4A3A4"/>
          </p15:clr>
        </p15:guide>
        <p15:guide id="7" pos="3097" userDrawn="1">
          <p15:clr>
            <a:srgbClr val="A4A3A4"/>
          </p15:clr>
        </p15:guide>
        <p15:guide id="8" orient="horz" pos="4178" userDrawn="1">
          <p15:clr>
            <a:srgbClr val="A4A3A4"/>
          </p15:clr>
        </p15:guide>
        <p15:guide id="9" orient="horz" pos="1003" userDrawn="1">
          <p15:clr>
            <a:srgbClr val="A4A3A4"/>
          </p15:clr>
        </p15:guide>
        <p15:guide id="15" pos="3914" userDrawn="1">
          <p15:clr>
            <a:srgbClr val="A4A3A4"/>
          </p15:clr>
        </p15:guide>
        <p15:guide id="17" orient="horz" userDrawn="1">
          <p15:clr>
            <a:srgbClr val="A4A3A4"/>
          </p15:clr>
        </p15:guide>
        <p15:guide id="20" pos="3483" userDrawn="1">
          <p15:clr>
            <a:srgbClr val="A4A3A4"/>
          </p15:clr>
        </p15:guide>
        <p15:guide id="21" pos="2780" userDrawn="1">
          <p15:clr>
            <a:srgbClr val="A4A3A4"/>
          </p15:clr>
        </p15:guide>
        <p15:guide id="23" pos="2372" userDrawn="1">
          <p15:clr>
            <a:srgbClr val="A4A3A4"/>
          </p15:clr>
        </p15:guide>
        <p15:guide id="24" orient="horz" pos="3838" userDrawn="1">
          <p15:clr>
            <a:srgbClr val="A4A3A4"/>
          </p15:clr>
        </p15:guide>
        <p15:guide id="26" orient="horz" pos="2137" userDrawn="1">
          <p15:clr>
            <a:srgbClr val="A4A3A4"/>
          </p15:clr>
        </p15:guide>
        <p15:guide id="27" orient="horz" pos="3634" userDrawn="1">
          <p15:clr>
            <a:srgbClr val="A4A3A4"/>
          </p15:clr>
        </p15:guide>
        <p15:guide id="28" orient="horz" pos="30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CCCC"/>
    <a:srgbClr val="0000A4"/>
    <a:srgbClr val="ED7D31"/>
    <a:srgbClr val="7F7F7F"/>
    <a:srgbClr val="F2F2F2"/>
    <a:srgbClr val="FF6600"/>
    <a:srgbClr val="CC00FF"/>
    <a:srgbClr val="FF99FF"/>
    <a:srgbClr val="635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60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008" y="48"/>
      </p:cViewPr>
      <p:guideLst>
        <p:guide pos="4526"/>
        <p:guide pos="5796"/>
        <p:guide pos="3097"/>
        <p:guide orient="horz" pos="4178"/>
        <p:guide orient="horz" pos="1003"/>
        <p:guide pos="3914"/>
        <p:guide orient="horz"/>
        <p:guide pos="3483"/>
        <p:guide pos="2780"/>
        <p:guide pos="2372"/>
        <p:guide orient="horz" pos="3838"/>
        <p:guide orient="horz" pos="2137"/>
        <p:guide orient="horz" pos="3634"/>
        <p:guide orient="horz" pos="306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1" d="100"/>
          <a:sy n="81" d="100"/>
        </p:scale>
        <p:origin x="313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18621" cy="494813"/>
          </a:xfrm>
          <a:prstGeom prst="rect">
            <a:avLst/>
          </a:prstGeom>
        </p:spPr>
        <p:txBody>
          <a:bodyPr vert="horz" lIns="90636" tIns="45318" rIns="90636" bIns="4531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573" y="2"/>
            <a:ext cx="2918621" cy="494813"/>
          </a:xfrm>
          <a:prstGeom prst="rect">
            <a:avLst/>
          </a:prstGeom>
        </p:spPr>
        <p:txBody>
          <a:bodyPr vert="horz" lIns="90636" tIns="45318" rIns="90636" bIns="45318" rtlCol="0"/>
          <a:lstStyle>
            <a:lvl1pPr algn="r">
              <a:defRPr sz="1200"/>
            </a:lvl1pPr>
          </a:lstStyle>
          <a:p>
            <a:fld id="{46F42610-14FF-4B40-B4B6-786DE4FB8FEA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1501"/>
            <a:ext cx="2918621" cy="494813"/>
          </a:xfrm>
          <a:prstGeom prst="rect">
            <a:avLst/>
          </a:prstGeom>
        </p:spPr>
        <p:txBody>
          <a:bodyPr vert="horz" lIns="90636" tIns="45318" rIns="90636" bIns="4531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573" y="9371501"/>
            <a:ext cx="2918621" cy="494813"/>
          </a:xfrm>
          <a:prstGeom prst="rect">
            <a:avLst/>
          </a:prstGeom>
        </p:spPr>
        <p:txBody>
          <a:bodyPr vert="horz" lIns="90636" tIns="45318" rIns="90636" bIns="45318" rtlCol="0" anchor="b"/>
          <a:lstStyle>
            <a:lvl1pPr algn="r">
              <a:defRPr sz="1200"/>
            </a:lvl1pPr>
          </a:lstStyle>
          <a:p>
            <a:fld id="{BA50B1B2-6258-41F2-9629-A1D8937796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75243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8830" cy="495029"/>
          </a:xfrm>
          <a:prstGeom prst="rect">
            <a:avLst/>
          </a:prstGeom>
        </p:spPr>
        <p:txBody>
          <a:bodyPr vert="horz" lIns="90636" tIns="45318" rIns="90636" bIns="4531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6" y="0"/>
            <a:ext cx="2918830" cy="495029"/>
          </a:xfrm>
          <a:prstGeom prst="rect">
            <a:avLst/>
          </a:prstGeom>
        </p:spPr>
        <p:txBody>
          <a:bodyPr vert="horz" lIns="90636" tIns="45318" rIns="90636" bIns="45318" rtlCol="0"/>
          <a:lstStyle>
            <a:lvl1pPr algn="r">
              <a:defRPr sz="1200"/>
            </a:lvl1pPr>
          </a:lstStyle>
          <a:p>
            <a:fld id="{513A899E-F476-4791-9F16-0B14047B11F2}" type="datetime1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1233488"/>
            <a:ext cx="4805363" cy="3327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36" tIns="45318" rIns="90636" bIns="4531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0"/>
          </a:xfrm>
          <a:prstGeom prst="rect">
            <a:avLst/>
          </a:prstGeom>
        </p:spPr>
        <p:txBody>
          <a:bodyPr vert="horz" lIns="90636" tIns="45318" rIns="90636" bIns="4531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288"/>
            <a:ext cx="2918830" cy="495027"/>
          </a:xfrm>
          <a:prstGeom prst="rect">
            <a:avLst/>
          </a:prstGeom>
        </p:spPr>
        <p:txBody>
          <a:bodyPr vert="horz" lIns="90636" tIns="45318" rIns="90636" bIns="4531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6" y="9371288"/>
            <a:ext cx="2918830" cy="495027"/>
          </a:xfrm>
          <a:prstGeom prst="rect">
            <a:avLst/>
          </a:prstGeom>
        </p:spPr>
        <p:txBody>
          <a:bodyPr vert="horz" lIns="90636" tIns="45318" rIns="90636" bIns="45318" rtlCol="0" anchor="b"/>
          <a:lstStyle>
            <a:lvl1pPr algn="r">
              <a:defRPr sz="1200"/>
            </a:lvl1pPr>
          </a:lstStyle>
          <a:p>
            <a:fld id="{E7091564-0DFD-4FA7-A9C8-3D427F1081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8755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1pPr>
    <a:lvl2pPr marL="478919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2pPr>
    <a:lvl3pPr marL="957838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3pPr>
    <a:lvl4pPr marL="1436757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4pPr>
    <a:lvl5pPr marL="1915677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5pPr>
    <a:lvl6pPr marL="2394596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6pPr>
    <a:lvl7pPr marL="2873515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7pPr>
    <a:lvl8pPr marL="3352434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8pPr>
    <a:lvl9pPr marL="3831353" algn="l" defTabSz="957838" rtl="0" eaLnBrk="1" latinLnBrk="1" hangingPunct="1">
      <a:defRPr sz="125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31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5870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426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6336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10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59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826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196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5120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2321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2387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683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12132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371601"/>
            <a:ext cx="850265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2950" y="3505200"/>
            <a:ext cx="69342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42950" y="3398520"/>
            <a:ext cx="850265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68973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91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2362201"/>
            <a:ext cx="84201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4626865"/>
            <a:ext cx="84201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92480" y="4599432"/>
            <a:ext cx="850265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8786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73352"/>
            <a:ext cx="437515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73352"/>
            <a:ext cx="437515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1868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76400"/>
            <a:ext cx="425958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438400"/>
            <a:ext cx="425958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1120" y="1676400"/>
            <a:ext cx="425958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1120" y="2438400"/>
            <a:ext cx="425958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598850" y="4045790"/>
            <a:ext cx="4709160" cy="86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09266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503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271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92080"/>
            <a:ext cx="2318004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9450" y="792080"/>
            <a:ext cx="619125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2130553"/>
            <a:ext cx="2318004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18201" y="3580140"/>
            <a:ext cx="5577840" cy="172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4433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92480"/>
            <a:ext cx="232123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96827" y="838201"/>
            <a:ext cx="6396423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2133600"/>
            <a:ext cx="2318004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550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8276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609600"/>
            <a:ext cx="222885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609600"/>
            <a:ext cx="652145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9090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371601"/>
            <a:ext cx="850265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2950" y="3505200"/>
            <a:ext cx="69342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42950" y="3398520"/>
            <a:ext cx="850265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01349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66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2362201"/>
            <a:ext cx="84201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4626865"/>
            <a:ext cx="84201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92480" y="4599432"/>
            <a:ext cx="850265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9645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73352"/>
            <a:ext cx="437515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73352"/>
            <a:ext cx="437515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5926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76400"/>
            <a:ext cx="425958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438400"/>
            <a:ext cx="425958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1120" y="1676400"/>
            <a:ext cx="425958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1120" y="2438400"/>
            <a:ext cx="425958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598850" y="4045790"/>
            <a:ext cx="4709160" cy="86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9591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9632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6773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92080"/>
            <a:ext cx="2318004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9450" y="792080"/>
            <a:ext cx="619125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2130553"/>
            <a:ext cx="2318004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18201" y="3580140"/>
            <a:ext cx="5577840" cy="172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2887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92480"/>
            <a:ext cx="232123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96827" y="838201"/>
            <a:ext cx="6396423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2133600"/>
            <a:ext cx="2318004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2808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6828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609600"/>
            <a:ext cx="222885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609600"/>
            <a:ext cx="652145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954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B7A41-6D90-4371-844A-87EC379C3D06}" type="datetimeFigureOut">
              <a:rPr lang="ko-KR" altLang="en-US" smtClean="0"/>
              <a:t>2023-07-10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3F733-A97E-45C7-8208-292F002894F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7613036" y="6569802"/>
            <a:ext cx="2228850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088" dirty="0"/>
              <a:t>- </a:t>
            </a:r>
            <a:fld id="{5733F733-A97E-45C7-8208-292F002894F6}" type="slidenum">
              <a:rPr lang="ko-KR" altLang="en-US" sz="1088" smtClean="0"/>
              <a:pPr algn="r"/>
              <a:t>‹#›</a:t>
            </a:fld>
            <a:r>
              <a:rPr lang="ko-KR" altLang="en-US" sz="1088" dirty="0"/>
              <a:t> </a:t>
            </a:r>
            <a:r>
              <a:rPr lang="en-US" altLang="ko-KR" sz="1088" dirty="0"/>
              <a:t>-</a:t>
            </a:r>
            <a:endParaRPr lang="ko-KR" altLang="en-US" sz="1088" dirty="0"/>
          </a:p>
        </p:txBody>
      </p:sp>
    </p:spTree>
    <p:extLst>
      <p:ext uri="{BB962C8B-B14F-4D97-AF65-F5344CB8AC3E}">
        <p14:creationId xmlns:p14="http://schemas.microsoft.com/office/powerpoint/2010/main" val="4075311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906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533400"/>
            <a:ext cx="8915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906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18288"/>
            <a:ext cx="31369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14750" y="18288"/>
            <a:ext cx="44577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5000" y="18288"/>
            <a:ext cx="11557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354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906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533400"/>
            <a:ext cx="8915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906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18288"/>
            <a:ext cx="31369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defTabSz="914400" latinLnBrk="0"/>
            <a:fld id="{1D8BD707-D9CF-40AE-B4C6-C98DA3205C09}" type="datetimeFigureOut">
              <a:rPr lang="en-US" smtClean="0"/>
              <a:pPr defTabSz="914400" latinLnBrk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14750" y="18288"/>
            <a:ext cx="44577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defTabSz="914400" latinLnBrk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5000" y="18288"/>
            <a:ext cx="11557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 defTabSz="914400" latinLnBrk="0"/>
            <a:fld id="{B6F15528-21DE-4FAA-801E-634DDDAF4B2B}" type="slidenum">
              <a:rPr lang="en-US" smtClean="0"/>
              <a:pPr defTabSz="914400" latinLnBrk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81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245"/>
            <a:ext cx="9906000" cy="646608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1977" y="2501122"/>
            <a:ext cx="8553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bg1"/>
                </a:solidFill>
                <a:latin typeface="+mn-ea"/>
              </a:rPr>
              <a:t>Carbon</a:t>
            </a:r>
            <a:r>
              <a:rPr lang="ko-KR" altLang="en-US" sz="3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3600" b="1" dirty="0">
                <a:solidFill>
                  <a:schemeClr val="bg1"/>
                </a:solidFill>
                <a:latin typeface="+mn-ea"/>
              </a:rPr>
              <a:t>isotopes</a:t>
            </a:r>
            <a:r>
              <a:rPr lang="ko-KR" altLang="en-US" sz="3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3600" b="1" dirty="0">
                <a:solidFill>
                  <a:schemeClr val="bg1"/>
                </a:solidFill>
                <a:latin typeface="+mn-ea"/>
              </a:rPr>
              <a:t>in Nuclear Lattice Effective Field Theory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9424086" y="6458464"/>
            <a:ext cx="395417" cy="3665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172" y="6175911"/>
            <a:ext cx="2500858" cy="615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65859" y="4774538"/>
            <a:ext cx="83673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altLang="ko-KR" sz="2800" dirty="0"/>
              <a:t>Young-Ho Song (IRIS, IBS)</a:t>
            </a:r>
          </a:p>
          <a:p>
            <a:pPr lvl="1"/>
            <a:r>
              <a:rPr lang="en-US" altLang="ko-KR" sz="2800" dirty="0">
                <a:solidFill>
                  <a:srgbClr val="FF0000"/>
                </a:solidFill>
              </a:rPr>
              <a:t>NLEFT collaboration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52999" y="5732952"/>
            <a:ext cx="47460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altLang="ko-KR" sz="1800" dirty="0"/>
              <a:t>14</a:t>
            </a:r>
            <a:r>
              <a:rPr lang="en-US" altLang="ko-KR" sz="1800" baseline="30000" dirty="0"/>
              <a:t>th</a:t>
            </a:r>
            <a:r>
              <a:rPr lang="en-US" altLang="ko-KR" sz="1800" dirty="0"/>
              <a:t> APCTP-BLTP JINR Joint Workshop, 2023.07.11, APCTP</a:t>
            </a:r>
          </a:p>
        </p:txBody>
      </p:sp>
    </p:spTree>
    <p:extLst>
      <p:ext uri="{BB962C8B-B14F-4D97-AF65-F5344CB8AC3E}">
        <p14:creationId xmlns:p14="http://schemas.microsoft.com/office/powerpoint/2010/main" val="985007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/>
              <a:t>Nuclear Lattice Effective Field Theory Collaboration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ko-KR" dirty="0" err="1"/>
              <a:t>Serdar</a:t>
            </a:r>
            <a:r>
              <a:rPr lang="en-US" altLang="ko-KR" dirty="0"/>
              <a:t> </a:t>
            </a:r>
            <a:r>
              <a:rPr lang="en-US" altLang="ko-KR" dirty="0" err="1"/>
              <a:t>Elhatisari</a:t>
            </a:r>
            <a:r>
              <a:rPr lang="en-US" altLang="ko-KR" dirty="0"/>
              <a:t>(Gaziantep Islam Science and Technology) </a:t>
            </a:r>
          </a:p>
          <a:p>
            <a:r>
              <a:rPr lang="en-US" altLang="ko-KR" dirty="0"/>
              <a:t>Lukas </a:t>
            </a:r>
            <a:r>
              <a:rPr lang="en-US" altLang="ko-KR" dirty="0" err="1"/>
              <a:t>Bovermann</a:t>
            </a:r>
            <a:r>
              <a:rPr lang="en-US" altLang="ko-KR" dirty="0"/>
              <a:t>(Ruhr)</a:t>
            </a:r>
          </a:p>
          <a:p>
            <a:r>
              <a:rPr lang="en-US" altLang="ko-KR" dirty="0" err="1"/>
              <a:t>Evgeny</a:t>
            </a:r>
            <a:r>
              <a:rPr lang="en-US" altLang="ko-KR" dirty="0"/>
              <a:t> </a:t>
            </a:r>
            <a:r>
              <a:rPr lang="en-US" altLang="ko-KR" dirty="0" err="1"/>
              <a:t>Epelbaum</a:t>
            </a:r>
            <a:r>
              <a:rPr lang="en-US" altLang="ko-KR" dirty="0"/>
              <a:t> (Bochum)</a:t>
            </a:r>
          </a:p>
          <a:p>
            <a:r>
              <a:rPr lang="en-US" altLang="ko-KR" dirty="0"/>
              <a:t>Dillon Frame (</a:t>
            </a:r>
            <a:r>
              <a:rPr lang="en-US" altLang="ko-KR" dirty="0" err="1"/>
              <a:t>Juelich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Fabian </a:t>
            </a:r>
            <a:r>
              <a:rPr lang="en-US" altLang="ko-KR" dirty="0" err="1"/>
              <a:t>Hildenbrand</a:t>
            </a:r>
            <a:r>
              <a:rPr lang="en-US" altLang="ko-KR" dirty="0"/>
              <a:t>(Darmstadt)</a:t>
            </a:r>
          </a:p>
          <a:p>
            <a:r>
              <a:rPr lang="en-US" altLang="ko-KR" dirty="0"/>
              <a:t>Hermann Krebs(Ruhr)</a:t>
            </a:r>
          </a:p>
          <a:p>
            <a:r>
              <a:rPr lang="en-US" altLang="ko-KR" dirty="0" err="1"/>
              <a:t>Timo</a:t>
            </a:r>
            <a:r>
              <a:rPr lang="en-US" altLang="ko-KR" dirty="0"/>
              <a:t> A. </a:t>
            </a:r>
            <a:r>
              <a:rPr lang="en-US" altLang="ko-KR" dirty="0" err="1"/>
              <a:t>Lähde</a:t>
            </a:r>
            <a:r>
              <a:rPr lang="en-US" altLang="ko-KR" dirty="0"/>
              <a:t> (</a:t>
            </a:r>
            <a:r>
              <a:rPr lang="en-US" altLang="ko-KR" dirty="0" err="1"/>
              <a:t>Juelich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Dean Lee (MSU)</a:t>
            </a:r>
          </a:p>
          <a:p>
            <a:r>
              <a:rPr lang="en-US" altLang="ko-KR" dirty="0"/>
              <a:t>Ning Li(Sun </a:t>
            </a:r>
            <a:r>
              <a:rPr lang="en-US" altLang="ko-KR" dirty="0" err="1"/>
              <a:t>Yat-sen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Bing-Nan Lu( Graduate School of China Academy of Engineering Physic)</a:t>
            </a:r>
          </a:p>
          <a:p>
            <a:r>
              <a:rPr lang="en-US" altLang="ko-KR" dirty="0" err="1"/>
              <a:t>Myungkuk</a:t>
            </a:r>
            <a:r>
              <a:rPr lang="en-US" altLang="ko-KR" dirty="0"/>
              <a:t> Kim(CENS,IBS) </a:t>
            </a:r>
          </a:p>
          <a:p>
            <a:r>
              <a:rPr lang="en-US" altLang="ko-KR" dirty="0"/>
              <a:t>Youngman Kim (CENS,IBS)</a:t>
            </a:r>
          </a:p>
          <a:p>
            <a:r>
              <a:rPr lang="en-US" altLang="ko-KR" dirty="0"/>
              <a:t>Young-Ho Song(IRIS,IBS)</a:t>
            </a:r>
          </a:p>
          <a:p>
            <a:r>
              <a:rPr lang="en-US" altLang="ko-KR" dirty="0" err="1"/>
              <a:t>Yuanzhuo</a:t>
            </a:r>
            <a:r>
              <a:rPr lang="en-US" altLang="ko-KR" dirty="0"/>
              <a:t> Ma(Peking)</a:t>
            </a:r>
          </a:p>
          <a:p>
            <a:r>
              <a:rPr lang="en-US" altLang="ko-KR" dirty="0"/>
              <a:t>Ulf-G. </a:t>
            </a:r>
            <a:r>
              <a:rPr lang="en-US" altLang="ko-KR" dirty="0" err="1"/>
              <a:t>Meißner</a:t>
            </a:r>
            <a:r>
              <a:rPr lang="en-US" altLang="ko-KR" dirty="0"/>
              <a:t> (Bonn/</a:t>
            </a:r>
            <a:r>
              <a:rPr lang="en-US" altLang="ko-KR" dirty="0" err="1"/>
              <a:t>Juelich</a:t>
            </a:r>
            <a:r>
              <a:rPr lang="en-US" altLang="ko-KR" dirty="0"/>
              <a:t>)</a:t>
            </a:r>
          </a:p>
          <a:p>
            <a:r>
              <a:rPr lang="en-US" altLang="ko-KR" dirty="0" err="1"/>
              <a:t>Gautam</a:t>
            </a:r>
            <a:r>
              <a:rPr lang="en-US" altLang="ko-KR" dirty="0"/>
              <a:t> </a:t>
            </a:r>
            <a:r>
              <a:rPr lang="en-US" altLang="ko-KR" dirty="0" err="1"/>
              <a:t>Rupak</a:t>
            </a:r>
            <a:r>
              <a:rPr lang="en-US" altLang="ko-KR" dirty="0"/>
              <a:t>(Mississippi State)</a:t>
            </a:r>
          </a:p>
          <a:p>
            <a:r>
              <a:rPr lang="en-US" altLang="ko-KR" dirty="0" err="1"/>
              <a:t>Shihang</a:t>
            </a:r>
            <a:r>
              <a:rPr lang="en-US" altLang="ko-KR" dirty="0"/>
              <a:t> Shen (</a:t>
            </a:r>
            <a:r>
              <a:rPr lang="en-US" altLang="ko-KR" dirty="0" err="1"/>
              <a:t>Juelich</a:t>
            </a:r>
            <a:r>
              <a:rPr lang="en-US" altLang="ko-KR" dirty="0"/>
              <a:t>)</a:t>
            </a:r>
          </a:p>
          <a:p>
            <a:r>
              <a:rPr lang="en-US" altLang="ko-KR" dirty="0" err="1"/>
              <a:t>Gianluca</a:t>
            </a:r>
            <a:r>
              <a:rPr lang="en-US" altLang="ko-KR" dirty="0"/>
              <a:t> </a:t>
            </a:r>
            <a:r>
              <a:rPr lang="en-US" altLang="ko-KR" dirty="0" err="1"/>
              <a:t>Stellin</a:t>
            </a:r>
            <a:r>
              <a:rPr lang="en-US" altLang="ko-KR" dirty="0"/>
              <a:t>( CEA Paris-</a:t>
            </a:r>
            <a:r>
              <a:rPr lang="en-US" altLang="ko-KR" dirty="0" err="1"/>
              <a:t>Saclay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5839" y="1524000"/>
            <a:ext cx="2410161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642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457201"/>
            <a:ext cx="8241145" cy="6060411"/>
          </a:xfrm>
          <a:prstGeom prst="rect">
            <a:avLst/>
          </a:prstGeom>
        </p:spPr>
      </p:pic>
      <p:sp>
        <p:nvSpPr>
          <p:cNvPr id="7" name="오른쪽 중괄호 6"/>
          <p:cNvSpPr/>
          <p:nvPr/>
        </p:nvSpPr>
        <p:spPr>
          <a:xfrm>
            <a:off x="8382000" y="2895600"/>
            <a:ext cx="457200" cy="3276600"/>
          </a:xfrm>
          <a:prstGeom prst="rightBrac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719114" y="4268927"/>
            <a:ext cx="729687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Ab initio</a:t>
            </a:r>
          </a:p>
          <a:p>
            <a:r>
              <a:rPr lang="en-US" altLang="ko-KR" sz="1200" dirty="0"/>
              <a:t>Nuclear</a:t>
            </a:r>
          </a:p>
          <a:p>
            <a:r>
              <a:rPr lang="en-US" altLang="ko-KR" sz="1200" dirty="0"/>
              <a:t>Theory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99294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Ab-initio method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0" y="1600200"/>
            <a:ext cx="4114800" cy="4865255"/>
          </a:xfrm>
        </p:spPr>
        <p:txBody>
          <a:bodyPr>
            <a:normAutofit fontScale="92500" lnSpcReduction="10000"/>
          </a:bodyPr>
          <a:lstStyle/>
          <a:p>
            <a:r>
              <a:rPr lang="en-US" altLang="ko-KR" i="1" dirty="0"/>
              <a:t>Ab-initio</a:t>
            </a:r>
            <a:r>
              <a:rPr lang="en-US" altLang="ko-KR" dirty="0"/>
              <a:t> can mean many different things. </a:t>
            </a:r>
          </a:p>
          <a:p>
            <a:r>
              <a:rPr lang="en-US" altLang="ko-KR" i="1" dirty="0"/>
              <a:t>ab-initio</a:t>
            </a:r>
            <a:r>
              <a:rPr lang="en-US" altLang="ko-KR" dirty="0"/>
              <a:t> Nuclear Physics</a:t>
            </a:r>
          </a:p>
          <a:p>
            <a:pPr lvl="1"/>
            <a:r>
              <a:rPr lang="en-US" altLang="ko-KR" dirty="0"/>
              <a:t>(1) nucleon degrees of freedom</a:t>
            </a:r>
          </a:p>
          <a:p>
            <a:pPr lvl="1"/>
            <a:r>
              <a:rPr lang="en-US" altLang="ko-KR" dirty="0"/>
              <a:t>(2) nucleon-nucleon interaction</a:t>
            </a:r>
          </a:p>
          <a:p>
            <a:pPr marL="274320" lvl="1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Goal: predict </a:t>
            </a:r>
            <a:r>
              <a:rPr lang="en-US" altLang="ko-KR" dirty="0">
                <a:solidFill>
                  <a:srgbClr val="FF0000"/>
                </a:solidFill>
              </a:rPr>
              <a:t>wide range(structure, reaction, nuclear matter)</a:t>
            </a:r>
            <a:r>
              <a:rPr lang="en-US" altLang="ko-KR" dirty="0"/>
              <a:t> of nuclear phenomena (</a:t>
            </a:r>
            <a:r>
              <a:rPr lang="en-US" altLang="ko-KR" dirty="0">
                <a:solidFill>
                  <a:srgbClr val="FF0000"/>
                </a:solidFill>
              </a:rPr>
              <a:t>without parameter fitting, model assumption</a:t>
            </a:r>
            <a:r>
              <a:rPr lang="en-US" altLang="ko-KR" dirty="0"/>
              <a:t>) from </a:t>
            </a:r>
            <a:r>
              <a:rPr lang="en-US" altLang="ko-KR" dirty="0">
                <a:solidFill>
                  <a:srgbClr val="FF0000"/>
                </a:solidFill>
              </a:rPr>
              <a:t>nuclear interaction (for 2-body,3-body, many-body, based on QCD)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611746"/>
            <a:ext cx="4114800" cy="385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57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Ab initio many-body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>
                <a:sym typeface="Wingdings" panose="05000000000000000000" pitchFamily="2" charset="2"/>
              </a:rPr>
              <a:t>(ab initio) Nuclear physics is challenging.</a:t>
            </a:r>
          </a:p>
          <a:p>
            <a:r>
              <a:rPr lang="en-US" altLang="ko-KR" dirty="0">
                <a:sym typeface="Wingdings" panose="05000000000000000000" pitchFamily="2" charset="2"/>
              </a:rPr>
              <a:t>Nuclear many body problem</a:t>
            </a:r>
          </a:p>
          <a:p>
            <a:pPr lvl="1"/>
            <a:r>
              <a:rPr lang="en-US" altLang="ko-KR" dirty="0">
                <a:sym typeface="Wingdings" panose="05000000000000000000" pitchFamily="2" charset="2"/>
              </a:rPr>
              <a:t>Requires Non-perturbative method.</a:t>
            </a:r>
          </a:p>
          <a:p>
            <a:pPr lvl="1"/>
            <a:r>
              <a:rPr lang="en-US" altLang="ko-KR" dirty="0">
                <a:sym typeface="Wingdings" panose="05000000000000000000" pitchFamily="2" charset="2"/>
              </a:rPr>
              <a:t>Ab-initio nuclear many body methods</a:t>
            </a:r>
          </a:p>
          <a:p>
            <a:pPr lvl="2"/>
            <a:r>
              <a:rPr lang="en-US" altLang="ko-KR" dirty="0">
                <a:sym typeface="Wingdings" panose="05000000000000000000" pitchFamily="2" charset="2"/>
              </a:rPr>
              <a:t>Greens function Monte Carlo(GFMC)</a:t>
            </a:r>
          </a:p>
          <a:p>
            <a:pPr lvl="2"/>
            <a:r>
              <a:rPr lang="en-US" altLang="ko-KR" dirty="0">
                <a:sym typeface="Wingdings" panose="05000000000000000000" pitchFamily="2" charset="2"/>
              </a:rPr>
              <a:t>No-core shell model(NCSM)</a:t>
            </a:r>
          </a:p>
          <a:p>
            <a:pPr lvl="2"/>
            <a:r>
              <a:rPr lang="en-US" altLang="ko-KR" dirty="0">
                <a:sym typeface="Wingdings" panose="05000000000000000000" pitchFamily="2" charset="2"/>
              </a:rPr>
              <a:t>Coupled Cluster (CC)</a:t>
            </a:r>
          </a:p>
          <a:p>
            <a:pPr lvl="2"/>
            <a:r>
              <a:rPr lang="en-US" altLang="ko-KR" dirty="0">
                <a:sym typeface="Wingdings" panose="05000000000000000000" pitchFamily="2" charset="2"/>
              </a:rPr>
              <a:t>IM-SRG, VS-SRG </a:t>
            </a:r>
          </a:p>
          <a:p>
            <a:pPr lvl="2"/>
            <a:r>
              <a:rPr lang="en-US" altLang="ko-KR" dirty="0">
                <a:solidFill>
                  <a:srgbClr val="FF0000"/>
                </a:solidFill>
                <a:sym typeface="Wingdings" panose="05000000000000000000" pitchFamily="2" charset="2"/>
              </a:rPr>
              <a:t>Nuclear Lattice Effective Field Theory(NLEFT)</a:t>
            </a:r>
          </a:p>
          <a:p>
            <a:pPr lvl="2"/>
            <a:r>
              <a:rPr lang="en-US" altLang="ko-KR" dirty="0">
                <a:sym typeface="Wingdings" panose="05000000000000000000" pitchFamily="2" charset="2"/>
              </a:rPr>
              <a:t>And more</a:t>
            </a:r>
          </a:p>
          <a:p>
            <a:pPr lvl="1"/>
            <a:r>
              <a:rPr lang="en-US" altLang="ko-KR" dirty="0">
                <a:sym typeface="Wingdings" panose="05000000000000000000" pitchFamily="2" charset="2"/>
              </a:rPr>
              <a:t>With recent progress in ab-initio methods</a:t>
            </a:r>
          </a:p>
          <a:p>
            <a:pPr lvl="2"/>
            <a:r>
              <a:rPr lang="en-US" altLang="ko-KR" dirty="0">
                <a:sym typeface="Wingdings" panose="05000000000000000000" pitchFamily="2" charset="2"/>
              </a:rPr>
              <a:t>Binding energies for wide range of nuclei </a:t>
            </a:r>
          </a:p>
          <a:p>
            <a:pPr lvl="2"/>
            <a:r>
              <a:rPr lang="en-US" altLang="ko-KR" dirty="0">
                <a:sym typeface="Wingdings" panose="05000000000000000000" pitchFamily="2" charset="2"/>
              </a:rPr>
              <a:t>Some reaction calculation for light nuclei.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845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Dripline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50" y="1592263"/>
            <a:ext cx="7490299" cy="38225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1106248" y="5677767"/>
            <a:ext cx="7753666" cy="672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Can we explain the dripline of Carbon,</a:t>
            </a:r>
            <a:r>
              <a:rPr lang="ko-KR" altLang="en-US" dirty="0"/>
              <a:t> </a:t>
            </a:r>
            <a:r>
              <a:rPr lang="en-US" altLang="ko-KR" dirty="0"/>
              <a:t>Oxygen isotopes in NLEFT?</a:t>
            </a:r>
          </a:p>
          <a:p>
            <a:r>
              <a:rPr lang="en-US" altLang="ko-KR" dirty="0"/>
              <a:t>Role of 3-body force?  </a:t>
            </a:r>
          </a:p>
        </p:txBody>
      </p:sp>
    </p:spTree>
    <p:extLst>
      <p:ext uri="{BB962C8B-B14F-4D97-AF65-F5344CB8AC3E}">
        <p14:creationId xmlns:p14="http://schemas.microsoft.com/office/powerpoint/2010/main" val="80581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Nuclear Lattice Effective Field Theory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One of ab initio method for many fermion system</a:t>
            </a:r>
            <a:endParaRPr lang="ko-KR" alt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2124076"/>
            <a:ext cx="300037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526" y="2409826"/>
            <a:ext cx="53244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594" y="3228976"/>
            <a:ext cx="4052336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120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Path integral</a:t>
            </a:r>
            <a:endParaRPr lang="ko-KR" altLang="en-US" dirty="0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81726"/>
            <a:ext cx="8229600" cy="3678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899" y="5417994"/>
            <a:ext cx="3920490" cy="108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57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Chiral Effective Field Theory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71600"/>
            <a:ext cx="8383806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4585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Lattice chiral Hamiltonian at Leading order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8338" y="1592263"/>
            <a:ext cx="8532812" cy="38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At Leading order, kinetic energy + contact interaction + one pion exchange   </a:t>
            </a:r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384" y="2042938"/>
            <a:ext cx="3277057" cy="55252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629" y="2652008"/>
            <a:ext cx="6158742" cy="136531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8629" y="4081704"/>
            <a:ext cx="4525385" cy="66160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952189" y="4168164"/>
            <a:ext cx="3427986" cy="672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Long range OPE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(Perturbative) Coulomb </a:t>
            </a:r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9243" y="5576639"/>
            <a:ext cx="2958757" cy="10323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772821" y="5901619"/>
            <a:ext cx="1802386" cy="38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Contact</a:t>
            </a:r>
            <a:endParaRPr lang="ko-KR" altLang="en-US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6"/>
          <a:srcRect t="17161"/>
          <a:stretch/>
        </p:blipFill>
        <p:spPr>
          <a:xfrm>
            <a:off x="1170964" y="4871784"/>
            <a:ext cx="3057036" cy="56508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225075" y="2724789"/>
            <a:ext cx="1802386" cy="38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Kinetic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9196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Lattice Hamiltonian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44790" y="1592263"/>
            <a:ext cx="4865909" cy="4884737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We need to introduce a lattice scale in space and time:</a:t>
            </a:r>
          </a:p>
          <a:p>
            <a:r>
              <a:rPr lang="en-US" altLang="ko-KR" sz="2000" dirty="0"/>
              <a:t>momentum space cutoff ~ 150 MeV </a:t>
            </a:r>
            <a:r>
              <a:rPr lang="en-US" altLang="ko-KR" sz="2000" dirty="0">
                <a:sym typeface="Wingdings" panose="05000000000000000000" pitchFamily="2" charset="2"/>
              </a:rPr>
              <a:t></a:t>
            </a:r>
            <a:r>
              <a:rPr lang="en-US" altLang="ko-KR" sz="2000" dirty="0"/>
              <a:t> lattice size a= 1.316 </a:t>
            </a:r>
            <a:r>
              <a:rPr lang="en-US" altLang="ko-KR" sz="2000" dirty="0" err="1"/>
              <a:t>fm</a:t>
            </a:r>
            <a:r>
              <a:rPr lang="en-US" altLang="ko-KR" sz="2000" dirty="0"/>
              <a:t>  </a:t>
            </a:r>
          </a:p>
          <a:p>
            <a:r>
              <a:rPr lang="en-US" altLang="ko-KR" sz="2000" dirty="0"/>
              <a:t>Time cutoff ~ 1000 MeV </a:t>
            </a:r>
          </a:p>
          <a:p>
            <a:r>
              <a:rPr lang="en-US" altLang="ko-KR" sz="2000" dirty="0"/>
              <a:t>We need to determine coefficients of interaction for the lattice size. (regularization scale.) </a:t>
            </a:r>
          </a:p>
          <a:p>
            <a:r>
              <a:rPr lang="en-US" altLang="ko-KR" sz="2000" dirty="0"/>
              <a:t>Two-body interaction coefficients can be determined from phase shifts of np scattering.  </a:t>
            </a:r>
          </a:p>
          <a:p>
            <a:r>
              <a:rPr lang="en-US" altLang="ko-KR" sz="2000" dirty="0"/>
              <a:t>Three-body interaction can be fixed from binding energy of A&gt;=3. </a:t>
            </a:r>
            <a:endParaRPr lang="ko-KR" altLang="en-US" sz="20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14" y="2438400"/>
            <a:ext cx="4183876" cy="3038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0012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Low energy constants in lattice EFT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All LECs(parameters in the Hamiltonian) are fixed in A&lt;=3</a:t>
            </a:r>
          </a:p>
          <a:p>
            <a:r>
              <a:rPr lang="en-US" altLang="ko-KR" dirty="0"/>
              <a:t> (They have to be fixed for given lattice regularization)</a:t>
            </a:r>
          </a:p>
          <a:p>
            <a:r>
              <a:rPr lang="en-US" altLang="ko-KR" dirty="0"/>
              <a:t>N-P scattering phase shifts, Deuteron binding energy</a:t>
            </a:r>
          </a:p>
          <a:p>
            <a:r>
              <a:rPr lang="en-US" altLang="ko-KR" dirty="0"/>
              <a:t>Triton binding energy, Triton beta decay.</a:t>
            </a:r>
          </a:p>
          <a:p>
            <a:r>
              <a:rPr lang="en-US" altLang="ko-KR" dirty="0"/>
              <a:t>Scattering phase shifts on the Lattice: Wall method. 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995766"/>
            <a:ext cx="7924800" cy="259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9AB39B-4B66-A44D-A873-708FB7F75BB9}"/>
              </a:ext>
            </a:extLst>
          </p:cNvPr>
          <p:cNvSpPr txBox="1"/>
          <p:nvPr/>
        </p:nvSpPr>
        <p:spPr>
          <a:xfrm>
            <a:off x="1553151" y="4955555"/>
            <a:ext cx="7647999" cy="6724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Phase shift can be obtained from</a:t>
            </a:r>
          </a:p>
          <a:p>
            <a:r>
              <a:rPr lang="en-US" dirty="0"/>
              <a:t>The energy spectrum of E(or k) in lattice and imposed Wall size. </a:t>
            </a:r>
          </a:p>
        </p:txBody>
      </p:sp>
    </p:spTree>
    <p:extLst>
      <p:ext uri="{BB962C8B-B14F-4D97-AF65-F5344CB8AC3E}">
        <p14:creationId xmlns:p14="http://schemas.microsoft.com/office/powerpoint/2010/main" val="95407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81000"/>
            <a:ext cx="8076396" cy="57904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07323" y="6324600"/>
            <a:ext cx="6170279" cy="3824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Determine LECs by fitting phase shifts of N-N scattering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4474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48" y="1981200"/>
            <a:ext cx="8625705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433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Auxiliary Field Monte Carlo </a:t>
            </a:r>
            <a:endParaRPr lang="ko-KR" altLang="en-US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056" y="1704976"/>
            <a:ext cx="4114800" cy="1402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8603" y="2945824"/>
            <a:ext cx="4335094" cy="353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107748"/>
            <a:ext cx="4083862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9854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Hamiltonian in auxiliary field lattice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306" y="1376123"/>
            <a:ext cx="9237387" cy="10493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98" y="2399355"/>
            <a:ext cx="5925377" cy="91452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172" y="3459511"/>
            <a:ext cx="8482154" cy="119941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172" y="4781595"/>
            <a:ext cx="5410712" cy="91135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5911273" y="4804556"/>
            <a:ext cx="3994727" cy="962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compute fermion amplitude</a:t>
            </a: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en-US" dirty="0">
                <a:sym typeface="Wingdings" panose="05000000000000000000" pitchFamily="2" charset="2"/>
              </a:rPr>
              <a:t>Integration over auxiliary fields</a:t>
            </a: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en-US" dirty="0">
                <a:sym typeface="Wingdings" panose="05000000000000000000" pitchFamily="2" charset="2"/>
              </a:rPr>
              <a:t>M.C. integral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300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657551"/>
            <a:ext cx="8818102" cy="597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24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Applications of NLEFT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Has been successfully applied to </a:t>
            </a:r>
          </a:p>
          <a:p>
            <a:pPr lvl="1"/>
            <a:r>
              <a:rPr lang="en-US" altLang="ko-KR" dirty="0"/>
              <a:t>Nuclear matter, Cold atom, dilute fermion system</a:t>
            </a:r>
          </a:p>
          <a:p>
            <a:pPr lvl="1"/>
            <a:r>
              <a:rPr lang="en-US" altLang="ko-KR" dirty="0"/>
              <a:t>Finite nuclei (A&lt;=50) </a:t>
            </a:r>
          </a:p>
          <a:p>
            <a:pPr lvl="1"/>
            <a:r>
              <a:rPr lang="en-US" altLang="ko-KR" dirty="0"/>
              <a:t>First ab-initio calculation of Hoyle state</a:t>
            </a:r>
          </a:p>
          <a:p>
            <a:pPr lvl="1"/>
            <a:r>
              <a:rPr lang="en-US" altLang="ko-KR" dirty="0"/>
              <a:t>Cluster structure of </a:t>
            </a:r>
            <a:r>
              <a:rPr lang="en-US" altLang="ko-KR" baseline="30000" dirty="0"/>
              <a:t>12</a:t>
            </a:r>
            <a:r>
              <a:rPr lang="en-US" altLang="ko-KR" dirty="0"/>
              <a:t>C and </a:t>
            </a:r>
            <a:r>
              <a:rPr lang="en-US" altLang="ko-KR" baseline="30000" dirty="0"/>
              <a:t>16</a:t>
            </a:r>
            <a:r>
              <a:rPr lang="en-US" altLang="ko-KR" dirty="0"/>
              <a:t>O</a:t>
            </a:r>
          </a:p>
          <a:p>
            <a:pPr lvl="1"/>
            <a:r>
              <a:rPr lang="en-US" altLang="ko-KR" dirty="0"/>
              <a:t>NN scattering, N-D scattering</a:t>
            </a:r>
          </a:p>
          <a:p>
            <a:pPr lvl="1"/>
            <a:r>
              <a:rPr lang="en-US" altLang="ko-KR" dirty="0"/>
              <a:t>Alpha-alpha scattering</a:t>
            </a:r>
          </a:p>
          <a:p>
            <a:pPr lvl="1"/>
            <a:r>
              <a:rPr lang="en-US" altLang="ko-KR" dirty="0"/>
              <a:t>radiative capture, fusion </a:t>
            </a:r>
          </a:p>
          <a:p>
            <a:pPr lvl="1"/>
            <a:r>
              <a:rPr lang="en-US" altLang="ko-KR" dirty="0"/>
              <a:t>Etc. </a:t>
            </a:r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379" y="2872469"/>
            <a:ext cx="1773316" cy="205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926522"/>
            <a:ext cx="3038475" cy="464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81801" y="2477442"/>
            <a:ext cx="20762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The first ab-initio calculation of </a:t>
            </a:r>
          </a:p>
          <a:p>
            <a:r>
              <a:rPr lang="en-US" altLang="ko-KR" sz="1100" dirty="0"/>
              <a:t>Hoyle state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1704173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Adiabatic projection method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" y="1280668"/>
            <a:ext cx="4002809" cy="35881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87763" y="5209731"/>
            <a:ext cx="4054764" cy="672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Ab initio alpha-alpha scattering</a:t>
            </a:r>
          </a:p>
          <a:p>
            <a:r>
              <a:rPr lang="en-US" dirty="0"/>
              <a:t>( Nature 528, 111-114(2015))</a:t>
            </a:r>
          </a:p>
        </p:txBody>
      </p:sp>
      <p:pic>
        <p:nvPicPr>
          <p:cNvPr id="2050" name="Picture 2" descr="fig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8" y="1735943"/>
            <a:ext cx="3301764" cy="292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9471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Pinhole Algorithm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38" y="1758517"/>
            <a:ext cx="4689337" cy="333995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9263" y="1612451"/>
            <a:ext cx="4291052" cy="363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75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Improved action with non-locality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68338" y="1592263"/>
            <a:ext cx="8532812" cy="125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In practical calculation, sign problem and convergence of perturbation have to be taken care of.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To improve the non-perturbative calculation, modified non-local contact interaction are used. 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4932" y="4547360"/>
            <a:ext cx="3505768" cy="208521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3001098"/>
            <a:ext cx="6462135" cy="6125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997" y="3852079"/>
            <a:ext cx="3364262" cy="139056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4654" y="3152067"/>
            <a:ext cx="2258037" cy="31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00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Lattice chiral Hamiltonian (N3LO)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8338" y="1681018"/>
            <a:ext cx="85328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Full N3LO Hamiltonian includes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Free Hamiltonian(Kinetic term)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Short range (nonlocal smeared) contact interactions up to Q^4 order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Isospin-breaking short range interactions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One pion exchange potential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Two pion exchange potential up to Q^4 order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Coulomb interaction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Long range isospin breaking interaction( isospin dependence in OPE)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Galilean Invariance Restoration (GIR) term (because of non-local interaction.)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Three nucleon interaction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4932" y="4547360"/>
            <a:ext cx="3505768" cy="208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1993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Difficulty with full chiral interaction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74207" y="1868993"/>
            <a:ext cx="8139164" cy="3573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rgbClr val="FF0000"/>
                </a:solidFill>
              </a:rPr>
              <a:t>Sign problem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NLEFT suffers sign problems at large Euclidean time limit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Large cancellation between positive and negative contributions</a:t>
            </a:r>
            <a:r>
              <a:rPr lang="en-US" altLang="ko-KR" dirty="0">
                <a:sym typeface="Wingdings" panose="05000000000000000000" pitchFamily="2" charset="2"/>
              </a:rPr>
              <a:t> large uncertainty. 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SU(4) symmetric interaction does not have sign problem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One pion exchange and </a:t>
            </a:r>
            <a:r>
              <a:rPr lang="en-US" altLang="ko-KR" dirty="0">
                <a:solidFill>
                  <a:srgbClr val="FF0000"/>
                </a:solidFill>
              </a:rPr>
              <a:t>higher order chiral interaction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Difficulty with Asymmetric nuclei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Needs a remedy to extend to </a:t>
            </a:r>
            <a:r>
              <a:rPr lang="en-US" altLang="ko-KR" dirty="0">
                <a:solidFill>
                  <a:srgbClr val="FF0000"/>
                </a:solidFill>
              </a:rPr>
              <a:t>neutron rich isotopes</a:t>
            </a:r>
            <a:r>
              <a:rPr lang="en-US" altLang="ko-KR" dirty="0"/>
              <a:t>.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A new approach to reduce the sign problem.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>
                <a:sym typeface="Wingdings" panose="05000000000000000000" pitchFamily="2" charset="2"/>
              </a:rPr>
              <a:t> Wave function matching Hamiltonian.</a:t>
            </a:r>
            <a:endParaRPr lang="en-US" altLang="ko-KR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4932" y="4547360"/>
            <a:ext cx="3505768" cy="208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440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1" y="533400"/>
            <a:ext cx="5158363" cy="18288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" y="2514600"/>
            <a:ext cx="3508661" cy="58057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931" y="3095171"/>
            <a:ext cx="2895600" cy="45502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107" y="3645435"/>
            <a:ext cx="1733792" cy="395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5244" y="4868863"/>
            <a:ext cx="2504356" cy="672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Only Four parameters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1741" y="4632204"/>
            <a:ext cx="6878010" cy="201005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05298" y="1828800"/>
            <a:ext cx="3528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Minimal nuclear interaction</a:t>
            </a:r>
          </a:p>
          <a:p>
            <a:r>
              <a:rPr lang="en-US" altLang="ko-KR" sz="1600" dirty="0"/>
              <a:t>Which reproduce  </a:t>
            </a:r>
          </a:p>
          <a:p>
            <a:pPr marL="342900" indent="-342900">
              <a:buAutoNum type="arabicParenBoth"/>
            </a:pPr>
            <a:r>
              <a:rPr lang="en-US" altLang="ko-KR" sz="1600" dirty="0"/>
              <a:t>Light nuclei</a:t>
            </a:r>
          </a:p>
          <a:p>
            <a:pPr marL="342900" indent="-342900">
              <a:buAutoNum type="arabicParenBoth"/>
            </a:pPr>
            <a:r>
              <a:rPr lang="en-US" altLang="ko-KR" sz="1600" dirty="0"/>
              <a:t>medium mass nuclei</a:t>
            </a:r>
          </a:p>
          <a:p>
            <a:pPr marL="342900" indent="-342900">
              <a:buAutoNum type="arabicParenBoth"/>
            </a:pPr>
            <a:r>
              <a:rPr lang="en-US" altLang="ko-KR" sz="1600" dirty="0"/>
              <a:t>neutron matter </a:t>
            </a:r>
          </a:p>
          <a:p>
            <a:r>
              <a:rPr lang="en-US" altLang="ko-KR" sz="1600" dirty="0"/>
              <a:t>simultaneously up to few percent error in binding energy and charge radius</a:t>
            </a:r>
          </a:p>
          <a:p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6248147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887" y="1546219"/>
            <a:ext cx="5497300" cy="34137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5854" y="5697538"/>
            <a:ext cx="4433455" cy="672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Can we improve the agreement by </a:t>
            </a:r>
          </a:p>
          <a:p>
            <a:r>
              <a:rPr lang="en-US" altLang="ko-KR" dirty="0"/>
              <a:t>Including higher order corrections? 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5164" y="1671782"/>
            <a:ext cx="3772477" cy="270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837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6327" y="1917199"/>
            <a:ext cx="3717348" cy="340232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01" y="1917199"/>
            <a:ext cx="4227944" cy="3462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75854" y="5697538"/>
            <a:ext cx="4433455" cy="672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Can we improve the agreement by </a:t>
            </a:r>
          </a:p>
          <a:p>
            <a:r>
              <a:rPr lang="en-US" altLang="ko-KR" dirty="0"/>
              <a:t>Including higher order corrections?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1087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Wave function matching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438275"/>
            <a:ext cx="7112874" cy="48704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7219" y="4913507"/>
            <a:ext cx="1811714" cy="672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U is only active</a:t>
            </a:r>
          </a:p>
          <a:p>
            <a:r>
              <a:rPr lang="en-US" altLang="ko-KR" dirty="0"/>
              <a:t>At r &lt; R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3795" y="3945551"/>
            <a:ext cx="3697298" cy="47067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968" y="4454309"/>
            <a:ext cx="2004951" cy="45919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20849" y="1524000"/>
            <a:ext cx="2078904" cy="962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H and H’ are fully equivalent to two-body observables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420849" y="2693770"/>
            <a:ext cx="2197223" cy="2122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The</a:t>
            </a:r>
            <a:r>
              <a:rPr lang="en-US" altLang="ko-KR" dirty="0">
                <a:solidFill>
                  <a:srgbClr val="FF0000"/>
                </a:solidFill>
              </a:rPr>
              <a:t> goal </a:t>
            </a:r>
            <a:r>
              <a:rPr lang="en-US" altLang="ko-KR" dirty="0"/>
              <a:t>is to make the </a:t>
            </a:r>
            <a:r>
              <a:rPr lang="en-US" altLang="ko-KR" dirty="0">
                <a:solidFill>
                  <a:srgbClr val="FF0000"/>
                </a:solidFill>
              </a:rPr>
              <a:t>perturbation expansion</a:t>
            </a:r>
            <a:r>
              <a:rPr lang="en-US" altLang="ko-KR" dirty="0"/>
              <a:t> from “simple” wave function gives </a:t>
            </a:r>
            <a:r>
              <a:rPr lang="en-US" altLang="ko-KR" dirty="0">
                <a:solidFill>
                  <a:srgbClr val="FF0000"/>
                </a:solidFill>
              </a:rPr>
              <a:t>a good convergence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6341" y="4913507"/>
            <a:ext cx="2167921" cy="110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248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NN phase shifts from WFM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460" y="1785693"/>
            <a:ext cx="6633971" cy="42411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23992" y="2022231"/>
            <a:ext cx="2224454" cy="241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Original Hamiltonian is fitted to phase shifts.</a:t>
            </a:r>
          </a:p>
          <a:p>
            <a:endParaRPr lang="en-US" altLang="ko-KR" dirty="0"/>
          </a:p>
          <a:p>
            <a:r>
              <a:rPr lang="en-US" altLang="ko-KR" dirty="0"/>
              <a:t>H’ is equivalent to original Hamiltonian.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76461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Wave function matching Hamiltonian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821" y="2087418"/>
            <a:ext cx="6658904" cy="92405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657" y="3251061"/>
            <a:ext cx="8878539" cy="198147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0582" y="1592263"/>
            <a:ext cx="2787943" cy="3824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“Simple” Hamiltonian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234" y="5472127"/>
            <a:ext cx="3991532" cy="72400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81964" y="5652655"/>
            <a:ext cx="3990195" cy="3824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local,non</a:t>
            </a:r>
            <a:r>
              <a:rPr lang="en-US" dirty="0"/>
              <a:t>-local smeared operators)</a:t>
            </a:r>
          </a:p>
        </p:txBody>
      </p:sp>
    </p:spTree>
    <p:extLst>
      <p:ext uri="{BB962C8B-B14F-4D97-AF65-F5344CB8AC3E}">
        <p14:creationId xmlns:p14="http://schemas.microsoft.com/office/powerpoint/2010/main" val="18643648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Wave function matching Hamiltonian</a:t>
            </a:r>
            <a:endParaRPr 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055" y="2221147"/>
            <a:ext cx="8087854" cy="7716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8338" y="1717964"/>
            <a:ext cx="2510624" cy="3824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N3LO Hamiltonian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373" y="3116294"/>
            <a:ext cx="4458322" cy="7240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42110" y="4242537"/>
            <a:ext cx="7426035" cy="1832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V_2N : short range NN interactions</a:t>
            </a:r>
          </a:p>
          <a:p>
            <a:r>
              <a:rPr lang="en-US" dirty="0"/>
              <a:t>W_2N: GIR restoration term for V_2N </a:t>
            </a:r>
          </a:p>
          <a:p>
            <a:r>
              <a:rPr lang="en-US" dirty="0"/>
              <a:t>V_2N,WFM : difference from H_s</a:t>
            </a:r>
          </a:p>
          <a:p>
            <a:r>
              <a:rPr lang="en-US" dirty="0"/>
              <a:t>W_2N,WFM: GIR restoration correction to V_2N,WFM</a:t>
            </a:r>
          </a:p>
          <a:p>
            <a:r>
              <a:rPr lang="en-US" dirty="0"/>
              <a:t>V_3N : contains short range 3N interaction parameters(to be fitted)</a:t>
            </a:r>
          </a:p>
          <a:p>
            <a:r>
              <a:rPr lang="en-US" dirty="0"/>
              <a:t>            and two pion exchange correction to 3N    </a:t>
            </a:r>
          </a:p>
        </p:txBody>
      </p:sp>
    </p:spTree>
    <p:extLst>
      <p:ext uri="{BB962C8B-B14F-4D97-AF65-F5344CB8AC3E}">
        <p14:creationId xmlns:p14="http://schemas.microsoft.com/office/powerpoint/2010/main" val="27430245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BE/A from WFM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665" y="1694822"/>
            <a:ext cx="7438736" cy="381258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136303" y="5559721"/>
            <a:ext cx="265424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36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10824378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Charge density from WFM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134" y="1803336"/>
            <a:ext cx="6044958" cy="228780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654" y="4273478"/>
            <a:ext cx="5987438" cy="212122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136303" y="5559721"/>
            <a:ext cx="265424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36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Preliminary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591" y="3123955"/>
            <a:ext cx="2957409" cy="193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1044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Charge Radius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655" y="1705842"/>
            <a:ext cx="8465358" cy="4321229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7136303" y="5986244"/>
            <a:ext cx="265424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36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41112548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Nuclear/Neutron Matter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002" y="1784668"/>
            <a:ext cx="5227074" cy="44274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54618" y="1948873"/>
            <a:ext cx="2846532" cy="2122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Neutron matter: </a:t>
            </a:r>
          </a:p>
          <a:p>
            <a:r>
              <a:rPr lang="en-US" altLang="ko-KR" dirty="0"/>
              <a:t>A=4~80</a:t>
            </a:r>
          </a:p>
          <a:p>
            <a:r>
              <a:rPr lang="en-US" altLang="ko-KR" dirty="0"/>
              <a:t>box size 6.6 ~ 13.2  fm. </a:t>
            </a:r>
          </a:p>
          <a:p>
            <a:endParaRPr lang="en-US" altLang="ko-KR" dirty="0"/>
          </a:p>
          <a:p>
            <a:r>
              <a:rPr lang="en-US" altLang="ko-KR" dirty="0"/>
              <a:t>Nuclear matter:</a:t>
            </a:r>
          </a:p>
          <a:p>
            <a:r>
              <a:rPr lang="en-US" altLang="ko-KR" dirty="0"/>
              <a:t>A=4 ~ 160</a:t>
            </a:r>
          </a:p>
          <a:p>
            <a:r>
              <a:rPr lang="en-US" altLang="ko-KR" dirty="0"/>
              <a:t>Box size 7.92~9.24 fm. 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136303" y="5559721"/>
            <a:ext cx="265424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36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9949575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Carbon isotopes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570" y="1880324"/>
            <a:ext cx="7170970" cy="385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5437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Carbon and Oxygen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143" y="1915296"/>
            <a:ext cx="8313714" cy="4345463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7136303" y="5986244"/>
            <a:ext cx="265424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36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29398052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Summary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68338" y="1699491"/>
            <a:ext cx="8532812" cy="3863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Wave function matching method seems to be promising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New method to improve the N3LO calculation of NLEFT</a:t>
            </a:r>
          </a:p>
          <a:p>
            <a:pPr marL="821819" lvl="1" indent="-342900">
              <a:buFont typeface="Arial" panose="020B0604020202020204" pitchFamily="34" charset="0"/>
              <a:buChar char="•"/>
            </a:pPr>
            <a:r>
              <a:rPr lang="en-US" altLang="ko-KR" dirty="0"/>
              <a:t>Preliminary study shows promising results for wide range of observables </a:t>
            </a:r>
            <a:r>
              <a:rPr lang="en-US" altLang="ko-KR" dirty="0">
                <a:solidFill>
                  <a:srgbClr val="FF0000"/>
                </a:solidFill>
              </a:rPr>
              <a:t>in one scheme </a:t>
            </a:r>
            <a:r>
              <a:rPr lang="en-US" altLang="ko-KR" dirty="0"/>
              <a:t>(same interaction and many-body method)</a:t>
            </a:r>
          </a:p>
          <a:p>
            <a:pPr marL="1300738" lvl="2" indent="-342900">
              <a:buFont typeface="Arial" panose="020B0604020202020204" pitchFamily="34" charset="0"/>
              <a:buChar char="•"/>
            </a:pPr>
            <a:r>
              <a:rPr lang="en-US" altLang="ko-KR" dirty="0"/>
              <a:t>NN scattering</a:t>
            </a:r>
          </a:p>
          <a:p>
            <a:pPr marL="1300738" lvl="2" indent="-342900">
              <a:buFont typeface="Arial" panose="020B0604020202020204" pitchFamily="34" charset="0"/>
              <a:buChar char="•"/>
            </a:pPr>
            <a:r>
              <a:rPr lang="en-US" altLang="ko-KR" dirty="0"/>
              <a:t>Binding energy (from 3H to 40Ca)</a:t>
            </a:r>
          </a:p>
          <a:p>
            <a:pPr marL="1300738" lvl="2" indent="-342900">
              <a:buFont typeface="Arial" panose="020B0604020202020204" pitchFamily="34" charset="0"/>
              <a:buChar char="•"/>
            </a:pPr>
            <a:r>
              <a:rPr lang="en-US" altLang="ko-KR" dirty="0"/>
              <a:t>Symmetric Nuclear matter</a:t>
            </a:r>
          </a:p>
          <a:p>
            <a:pPr marL="1300738" lvl="2" indent="-342900">
              <a:buFont typeface="Arial" panose="020B0604020202020204" pitchFamily="34" charset="0"/>
              <a:buChar char="•"/>
            </a:pPr>
            <a:r>
              <a:rPr lang="en-US" altLang="ko-KR" dirty="0"/>
              <a:t>Neutron matter</a:t>
            </a:r>
          </a:p>
          <a:p>
            <a:pPr marL="1300738" lvl="2" indent="-342900">
              <a:buFont typeface="Arial" panose="020B0604020202020204" pitchFamily="34" charset="0"/>
              <a:buChar char="•"/>
            </a:pPr>
            <a:r>
              <a:rPr lang="en-US" altLang="ko-KR" dirty="0"/>
              <a:t>Dripline of Oxygen isotope.</a:t>
            </a:r>
          </a:p>
          <a:p>
            <a:pPr marL="1300738" lvl="2" indent="-342900">
              <a:buFont typeface="Arial" panose="020B0604020202020204" pitchFamily="34" charset="0"/>
              <a:buChar char="•"/>
            </a:pPr>
            <a:r>
              <a:rPr lang="en-US" altLang="ko-KR" dirty="0"/>
              <a:t>Carbon excited states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Further investigation on the finite volume effects is on-going.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dirty="0"/>
              <a:t>Also, Carbon isotopes, odd Oxygen isotopes, Cluster structure, excited states will be studied.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581865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20226</TotalTime>
  <Words>1136</Words>
  <Application>Microsoft Office PowerPoint</Application>
  <PresentationFormat>A4 용지(210x297mm)</PresentationFormat>
  <Paragraphs>183</Paragraphs>
  <Slides>37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37</vt:i4>
      </vt:variant>
    </vt:vector>
  </HeadingPairs>
  <TitlesOfParts>
    <vt:vector size="45" baseType="lpstr">
      <vt:lpstr>맑은 고딕</vt:lpstr>
      <vt:lpstr>Arial</vt:lpstr>
      <vt:lpstr>Calibri</vt:lpstr>
      <vt:lpstr>Calibri Light</vt:lpstr>
      <vt:lpstr>Wingdings</vt:lpstr>
      <vt:lpstr>Office 테마</vt:lpstr>
      <vt:lpstr>1_Clarity</vt:lpstr>
      <vt:lpstr>5_Clarity</vt:lpstr>
      <vt:lpstr>PowerPoint 프레젠테이션</vt:lpstr>
      <vt:lpstr>Nuclear Lattice Effective Field Theory Collaboration</vt:lpstr>
      <vt:lpstr>PowerPoint 프레젠테이션</vt:lpstr>
      <vt:lpstr>Ab-initio method</vt:lpstr>
      <vt:lpstr>Ab initio many-body</vt:lpstr>
      <vt:lpstr>Dripline</vt:lpstr>
      <vt:lpstr>Nuclear Lattice Effective Field Theory</vt:lpstr>
      <vt:lpstr>Path integral</vt:lpstr>
      <vt:lpstr>Chiral Effective Field Theory</vt:lpstr>
      <vt:lpstr>Lattice chiral Hamiltonian at Leading order</vt:lpstr>
      <vt:lpstr>Lattice Hamiltonian</vt:lpstr>
      <vt:lpstr>Low energy constants in lattice EFT</vt:lpstr>
      <vt:lpstr>PowerPoint 프레젠테이션</vt:lpstr>
      <vt:lpstr>PowerPoint 프레젠테이션</vt:lpstr>
      <vt:lpstr>Auxiliary Field Monte Carlo </vt:lpstr>
      <vt:lpstr>Hamiltonian in auxiliary field lattice</vt:lpstr>
      <vt:lpstr>PowerPoint 프레젠테이션</vt:lpstr>
      <vt:lpstr>Applications of NLEFT</vt:lpstr>
      <vt:lpstr>Adiabatic projection method</vt:lpstr>
      <vt:lpstr>Pinhole Algorithm</vt:lpstr>
      <vt:lpstr>Improved action with non-locality</vt:lpstr>
      <vt:lpstr>Lattice chiral Hamiltonian (N3LO)</vt:lpstr>
      <vt:lpstr>Difficulty with full chiral interaction</vt:lpstr>
      <vt:lpstr>PowerPoint 프레젠테이션</vt:lpstr>
      <vt:lpstr>PowerPoint 프레젠테이션</vt:lpstr>
      <vt:lpstr>PowerPoint 프레젠테이션</vt:lpstr>
      <vt:lpstr>Wave function matching</vt:lpstr>
      <vt:lpstr>NN phase shifts from WFM</vt:lpstr>
      <vt:lpstr>Wave function matching Hamiltonian</vt:lpstr>
      <vt:lpstr>Wave function matching Hamiltonian</vt:lpstr>
      <vt:lpstr>BE/A from WFM</vt:lpstr>
      <vt:lpstr>Charge density from WFM</vt:lpstr>
      <vt:lpstr>Charge Radius</vt:lpstr>
      <vt:lpstr>Nuclear/Neutron Matter</vt:lpstr>
      <vt:lpstr>Carbon isotopes</vt:lpstr>
      <vt:lpstr>Carbon and Oxygen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유준호</dc:creator>
  <cp:lastModifiedBy>송 영호</cp:lastModifiedBy>
  <cp:revision>1158</cp:revision>
  <cp:lastPrinted>2018-09-03T05:45:20Z</cp:lastPrinted>
  <dcterms:created xsi:type="dcterms:W3CDTF">2016-03-06T10:47:04Z</dcterms:created>
  <dcterms:modified xsi:type="dcterms:W3CDTF">2023-07-10T08:22:36Z</dcterms:modified>
</cp:coreProperties>
</file>