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handoutMasterIdLst>
    <p:handoutMasterId r:id="rId35"/>
  </p:handoutMasterIdLst>
  <p:sldIdLst>
    <p:sldId id="256" r:id="rId2"/>
    <p:sldId id="257" r:id="rId3"/>
    <p:sldId id="285" r:id="rId4"/>
    <p:sldId id="286" r:id="rId5"/>
    <p:sldId id="287" r:id="rId6"/>
    <p:sldId id="288" r:id="rId7"/>
    <p:sldId id="289" r:id="rId8"/>
    <p:sldId id="291" r:id="rId9"/>
    <p:sldId id="295" r:id="rId10"/>
    <p:sldId id="314" r:id="rId11"/>
    <p:sldId id="290" r:id="rId12"/>
    <p:sldId id="292" r:id="rId13"/>
    <p:sldId id="293" r:id="rId14"/>
    <p:sldId id="294" r:id="rId15"/>
    <p:sldId id="296" r:id="rId16"/>
    <p:sldId id="311" r:id="rId17"/>
    <p:sldId id="312" r:id="rId18"/>
    <p:sldId id="297" r:id="rId19"/>
    <p:sldId id="298" r:id="rId20"/>
    <p:sldId id="299" r:id="rId21"/>
    <p:sldId id="300" r:id="rId22"/>
    <p:sldId id="301" r:id="rId23"/>
    <p:sldId id="302" r:id="rId24"/>
    <p:sldId id="303" r:id="rId25"/>
    <p:sldId id="304" r:id="rId26"/>
    <p:sldId id="305" r:id="rId27"/>
    <p:sldId id="306" r:id="rId28"/>
    <p:sldId id="307" r:id="rId29"/>
    <p:sldId id="308" r:id="rId30"/>
    <p:sldId id="309" r:id="rId31"/>
    <p:sldId id="281" r:id="rId32"/>
    <p:sldId id="310" r:id="rId33"/>
    <p:sldId id="313" r:id="rId34"/>
  </p:sldIdLst>
  <p:sldSz cx="12192000" cy="6858000"/>
  <p:notesSz cx="6797675" cy="9926638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47" autoAdjust="0"/>
    <p:restoredTop sz="94660"/>
  </p:normalViewPr>
  <p:slideViewPr>
    <p:cSldViewPr snapToGrid="0">
      <p:cViewPr varScale="1">
        <p:scale>
          <a:sx n="67" d="100"/>
          <a:sy n="67" d="100"/>
        </p:scale>
        <p:origin x="640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ableStyles" Target="tableStyles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handoutMaster" Target="handoutMasters/handoutMaster1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quarter" idx="1"/>
          </p:nvPr>
        </p:nvSpPr>
        <p:spPr>
          <a:xfrm>
            <a:off x="3850443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5F06D9B-C6AB-41E1-916F-F0B8FE64B4A6}" type="datetimeFigureOut">
              <a:rPr lang="ko-KR" altLang="en-US" smtClean="0"/>
              <a:t>2023-07-12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2"/>
          </p:nvPr>
        </p:nvSpPr>
        <p:spPr>
          <a:xfrm>
            <a:off x="0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3"/>
          </p:nvPr>
        </p:nvSpPr>
        <p:spPr>
          <a:xfrm>
            <a:off x="3850443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9524463-33F6-4DF3-9F7C-DAEFFD6ABB8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09427490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 smtClean="0"/>
              <a:t>클릭하여 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9AECA4-D9D5-4959-8D13-AB9948838FBE}" type="datetimeFigureOut">
              <a:rPr lang="ko-KR" altLang="en-US" smtClean="0"/>
              <a:t>2023-07-12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348F88-D604-4A57-89E6-3DC1689ED41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9275713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9AECA4-D9D5-4959-8D13-AB9948838FBE}" type="datetimeFigureOut">
              <a:rPr lang="ko-KR" altLang="en-US" smtClean="0"/>
              <a:t>2023-07-12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348F88-D604-4A57-89E6-3DC1689ED41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53276237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9AECA4-D9D5-4959-8D13-AB9948838FBE}" type="datetimeFigureOut">
              <a:rPr lang="ko-KR" altLang="en-US" smtClean="0"/>
              <a:t>2023-07-12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348F88-D604-4A57-89E6-3DC1689ED41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15727904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9AECA4-D9D5-4959-8D13-AB9948838FBE}" type="datetimeFigureOut">
              <a:rPr lang="ko-KR" altLang="en-US" smtClean="0"/>
              <a:t>2023-07-12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348F88-D604-4A57-89E6-3DC1689ED41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1897809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9AECA4-D9D5-4959-8D13-AB9948838FBE}" type="datetimeFigureOut">
              <a:rPr lang="ko-KR" altLang="en-US" smtClean="0"/>
              <a:t>2023-07-12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348F88-D604-4A57-89E6-3DC1689ED41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97682734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9AECA4-D9D5-4959-8D13-AB9948838FBE}" type="datetimeFigureOut">
              <a:rPr lang="ko-KR" altLang="en-US" smtClean="0"/>
              <a:t>2023-07-12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348F88-D604-4A57-89E6-3DC1689ED41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54522904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9AECA4-D9D5-4959-8D13-AB9948838FBE}" type="datetimeFigureOut">
              <a:rPr lang="ko-KR" altLang="en-US" smtClean="0"/>
              <a:t>2023-07-12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348F88-D604-4A57-89E6-3DC1689ED41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3237147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9AECA4-D9D5-4959-8D13-AB9948838FBE}" type="datetimeFigureOut">
              <a:rPr lang="ko-KR" altLang="en-US" smtClean="0"/>
              <a:t>2023-07-12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348F88-D604-4A57-89E6-3DC1689ED41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35343159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9AECA4-D9D5-4959-8D13-AB9948838FBE}" type="datetimeFigureOut">
              <a:rPr lang="ko-KR" altLang="en-US" smtClean="0"/>
              <a:t>2023-07-12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348F88-D604-4A57-89E6-3DC1689ED41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11283828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9AECA4-D9D5-4959-8D13-AB9948838FBE}" type="datetimeFigureOut">
              <a:rPr lang="ko-KR" altLang="en-US" smtClean="0"/>
              <a:t>2023-07-12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348F88-D604-4A57-89E6-3DC1689ED41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60139645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9AECA4-D9D5-4959-8D13-AB9948838FBE}" type="datetimeFigureOut">
              <a:rPr lang="ko-KR" altLang="en-US" smtClean="0"/>
              <a:t>2023-07-12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348F88-D604-4A57-89E6-3DC1689ED41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20628466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9AECA4-D9D5-4959-8D13-AB9948838FBE}" type="datetimeFigureOut">
              <a:rPr lang="ko-KR" altLang="en-US" smtClean="0"/>
              <a:t>2023-07-12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6348F88-D604-4A57-89E6-3DC1689ED41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42437928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0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0.png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30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0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9.png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3.png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7.png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1.png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5.png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png"/><Relationship Id="rId2" Type="http://schemas.openxmlformats.org/officeDocument/2006/relationships/image" Target="../media/image4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9.png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pn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pn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제목 1"/>
              <p:cNvSpPr>
                <a:spLocks noGrp="1"/>
              </p:cNvSpPr>
              <p:nvPr>
                <p:ph type="ctrTitle"/>
              </p:nvPr>
            </p:nvSpPr>
            <p:spPr>
              <a:xfrm>
                <a:off x="1241425" y="1054100"/>
                <a:ext cx="9709150" cy="1389063"/>
              </a:xfrm>
            </p:spPr>
            <p:txBody>
              <a:bodyPr>
                <a:normAutofit/>
              </a:bodyPr>
              <a:lstStyle/>
              <a:p>
                <a:r>
                  <a:rPr lang="en-US" altLang="ko-KR" sz="4000" dirty="0" smtClean="0"/>
                  <a:t>S matrices of elastic </a:t>
                </a:r>
                <a14:m>
                  <m:oMath xmlns:m="http://schemas.openxmlformats.org/officeDocument/2006/math">
                    <m:r>
                      <a:rPr lang="ko-KR" altLang="en-US" sz="4000" i="1" smtClean="0">
                        <a:latin typeface="Cambria Math" panose="02040503050406030204" pitchFamily="18" charset="0"/>
                      </a:rPr>
                      <m:t>𝛼</m:t>
                    </m:r>
                  </m:oMath>
                </a14:m>
                <a:r>
                  <a:rPr lang="en-US" altLang="ko-KR" sz="4000" dirty="0" smtClean="0"/>
                  <a:t>-</a:t>
                </a:r>
                <a14:m>
                  <m:oMath xmlns:m="http://schemas.openxmlformats.org/officeDocument/2006/math">
                    <m:sPre>
                      <m:sPrePr>
                        <m:ctrlPr>
                          <a:rPr lang="en-US" altLang="ko-KR" sz="4000" i="1" dirty="0" smtClean="0">
                            <a:latin typeface="Cambria Math" panose="02040503050406030204" pitchFamily="18" charset="0"/>
                          </a:rPr>
                        </m:ctrlPr>
                      </m:sPrePr>
                      <m:sub>
                        <m:r>
                          <a:rPr lang="en-US" altLang="ko-KR" sz="4000" b="0" i="1" dirty="0" smtClean="0">
                            <a:latin typeface="Cambria Math" panose="02040503050406030204" pitchFamily="18" charset="0"/>
                          </a:rPr>
                          <m:t> </m:t>
                        </m:r>
                      </m:sub>
                      <m:sup>
                        <m:r>
                          <a:rPr lang="en-US" altLang="ko-KR" sz="4000" b="0" i="1" smtClean="0">
                            <a:latin typeface="Cambria Math" panose="02040503050406030204" pitchFamily="18" charset="0"/>
                          </a:rPr>
                          <m:t>12</m:t>
                        </m:r>
                      </m:sup>
                      <m:e>
                        <m:r>
                          <a:rPr lang="en-US" altLang="ko-KR" sz="4000" b="0" i="1" smtClean="0">
                            <a:latin typeface="Cambria Math" panose="02040503050406030204" pitchFamily="18" charset="0"/>
                          </a:rPr>
                          <m:t>𝐶</m:t>
                        </m:r>
                      </m:e>
                    </m:sPre>
                  </m:oMath>
                </a14:m>
                <a:r>
                  <a:rPr lang="ko-KR" altLang="en-US" sz="4000" dirty="0" smtClean="0"/>
                  <a:t> </a:t>
                </a:r>
                <a:r>
                  <a:rPr lang="en-US" altLang="ko-KR" sz="4000" dirty="0" smtClean="0"/>
                  <a:t>scattering at low energies in effective field theory</a:t>
                </a:r>
                <a:endParaRPr lang="ko-KR" altLang="en-US" sz="4000" dirty="0"/>
              </a:p>
            </p:txBody>
          </p:sp>
        </mc:Choice>
        <mc:Fallback xmlns="">
          <p:sp>
            <p:nvSpPr>
              <p:cNvPr id="2" name="제목 1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type="ctrTitle"/>
              </p:nvPr>
            </p:nvSpPr>
            <p:spPr>
              <a:xfrm>
                <a:off x="1241425" y="1054100"/>
                <a:ext cx="9709150" cy="1389063"/>
              </a:xfrm>
              <a:blipFill>
                <a:blip r:embed="rId2"/>
                <a:stretch>
                  <a:fillRect l="-251" r="-2136" b="-18860"/>
                </a:stretch>
              </a:blipFill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408359" y="3190875"/>
            <a:ext cx="9426575" cy="2784475"/>
          </a:xfrm>
        </p:spPr>
        <p:txBody>
          <a:bodyPr>
            <a:normAutofit/>
          </a:bodyPr>
          <a:lstStyle/>
          <a:p>
            <a:r>
              <a:rPr lang="en-US" altLang="ko-KR" sz="3200" dirty="0" smtClean="0"/>
              <a:t>Shung-Ichi Ando</a:t>
            </a:r>
          </a:p>
          <a:p>
            <a:r>
              <a:rPr lang="en-US" altLang="ko-KR" sz="3000" dirty="0" err="1" smtClean="0"/>
              <a:t>Sunmoon</a:t>
            </a:r>
            <a:r>
              <a:rPr lang="en-US" altLang="ko-KR" sz="3000" dirty="0" smtClean="0"/>
              <a:t> University</a:t>
            </a:r>
          </a:p>
          <a:p>
            <a:endParaRPr lang="en-US" altLang="ko-KR" sz="3200" dirty="0" smtClean="0"/>
          </a:p>
          <a:p>
            <a:endParaRPr lang="en-US" altLang="ko-KR" sz="3200" dirty="0" smtClean="0"/>
          </a:p>
          <a:p>
            <a:r>
              <a:rPr lang="en-US" altLang="ko-KR" sz="2600" dirty="0" smtClean="0"/>
              <a:t>APCTP-BLTP_JINR_Joint_WS@Pohang, Korea, July 9-14, 2023</a:t>
            </a:r>
          </a:p>
          <a:p>
            <a:endParaRPr lang="en-US" altLang="ko-KR" sz="3200" dirty="0" smtClean="0"/>
          </a:p>
        </p:txBody>
      </p:sp>
      <p:sp>
        <p:nvSpPr>
          <p:cNvPr id="4" name="TextBox 3"/>
          <p:cNvSpPr txBox="1"/>
          <p:nvPr/>
        </p:nvSpPr>
        <p:spPr>
          <a:xfrm>
            <a:off x="3814894" y="4679950"/>
            <a:ext cx="461350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dirty="0"/>
              <a:t>PRC107, 045808 (2023</a:t>
            </a:r>
            <a:r>
              <a:rPr lang="en-US" altLang="ko-KR" dirty="0" smtClean="0"/>
              <a:t>), </a:t>
            </a:r>
            <a:r>
              <a:rPr lang="en-US" altLang="ko-KR" dirty="0"/>
              <a:t>arXiv:2208.020404</a:t>
            </a:r>
          </a:p>
          <a:p>
            <a:endParaRPr lang="en-US" altLang="ko-KR" dirty="0"/>
          </a:p>
        </p:txBody>
      </p:sp>
    </p:spTree>
    <p:extLst>
      <p:ext uri="{BB962C8B-B14F-4D97-AF65-F5344CB8AC3E}">
        <p14:creationId xmlns:p14="http://schemas.microsoft.com/office/powerpoint/2010/main" val="282735230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Outline of talk</a:t>
            </a:r>
            <a:endParaRPr lang="ko-KR" altLang="en-US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내용 개체 틀 2"/>
              <p:cNvSpPr>
                <a:spLocks noGrp="1"/>
              </p:cNvSpPr>
              <p:nvPr>
                <p:ph idx="1"/>
              </p:nvPr>
            </p:nvSpPr>
            <p:spPr/>
            <p:txBody>
              <a:bodyPr>
                <a:normAutofit/>
              </a:bodyPr>
              <a:lstStyle/>
              <a:p>
                <a:r>
                  <a:rPr lang="en-US" altLang="ko-KR" dirty="0" smtClean="0"/>
                  <a:t>Introduction</a:t>
                </a:r>
              </a:p>
              <a:p>
                <a:r>
                  <a:rPr lang="en-US" altLang="ko-KR" dirty="0"/>
                  <a:t>Formalism: Overview</a:t>
                </a:r>
              </a:p>
              <a:p>
                <a:pPr marL="0" indent="0">
                  <a:buNone/>
                </a:pPr>
                <a:r>
                  <a:rPr lang="en-US" altLang="ko-KR" dirty="0"/>
                  <a:t>    -- Cluster EFT for radiative </a:t>
                </a:r>
                <a14:m>
                  <m:oMath xmlns:m="http://schemas.openxmlformats.org/officeDocument/2006/math">
                    <m:r>
                      <a:rPr lang="ko-KR" altLang="en-US" i="1">
                        <a:latin typeface="Cambria Math" panose="02040503050406030204" pitchFamily="18" charset="0"/>
                      </a:rPr>
                      <m:t>𝛼</m:t>
                    </m:r>
                  </m:oMath>
                </a14:m>
                <a:r>
                  <a:rPr lang="en-US" altLang="ko-KR" dirty="0"/>
                  <a:t> capture on </a:t>
                </a:r>
                <a:r>
                  <a:rPr lang="en-US" altLang="ko-KR" dirty="0" smtClean="0"/>
                  <a:t>carbon-12</a:t>
                </a:r>
              </a:p>
              <a:p>
                <a:r>
                  <a:rPr lang="en-US" altLang="ko-KR" dirty="0" smtClean="0"/>
                  <a:t>Numerical results: </a:t>
                </a:r>
              </a:p>
              <a:p>
                <a:pPr marL="0" indent="0">
                  <a:buNone/>
                </a:pPr>
                <a:r>
                  <a:rPr lang="en-US" altLang="ko-KR" dirty="0"/>
                  <a:t>  </a:t>
                </a:r>
                <a:r>
                  <a:rPr lang="en-US" altLang="ko-KR" dirty="0" smtClean="0"/>
                  <a:t>  -- Elastic </a:t>
                </a:r>
                <a14:m>
                  <m:oMath xmlns:m="http://schemas.openxmlformats.org/officeDocument/2006/math">
                    <m:r>
                      <a:rPr lang="ko-KR" altLang="en-US" i="1">
                        <a:latin typeface="Cambria Math" panose="02040503050406030204" pitchFamily="18" charset="0"/>
                      </a:rPr>
                      <m:t>𝛼</m:t>
                    </m:r>
                  </m:oMath>
                </a14:m>
                <a:r>
                  <a:rPr lang="en-US" altLang="ko-KR" dirty="0"/>
                  <a:t>-</a:t>
                </a:r>
                <a14:m>
                  <m:oMath xmlns:m="http://schemas.openxmlformats.org/officeDocument/2006/math">
                    <m:sPre>
                      <m:sPrePr>
                        <m:ctrlPr>
                          <a:rPr lang="en-US" altLang="ko-KR" i="1" dirty="0">
                            <a:latin typeface="Cambria Math" panose="02040503050406030204" pitchFamily="18" charset="0"/>
                          </a:rPr>
                        </m:ctrlPr>
                      </m:sPrePr>
                      <m:sub>
                        <m:r>
                          <a:rPr lang="en-US" altLang="ko-KR" i="1" dirty="0">
                            <a:latin typeface="Cambria Math" panose="02040503050406030204" pitchFamily="18" charset="0"/>
                          </a:rPr>
                          <m:t> </m:t>
                        </m:r>
                      </m:sub>
                      <m:sup>
                        <m:r>
                          <a:rPr lang="en-US" altLang="ko-KR" i="1">
                            <a:latin typeface="Cambria Math" panose="02040503050406030204" pitchFamily="18" charset="0"/>
                          </a:rPr>
                          <m:t>12</m:t>
                        </m:r>
                      </m:sup>
                      <m:e>
                        <m:r>
                          <a:rPr lang="en-US" altLang="ko-KR" i="1">
                            <a:latin typeface="Cambria Math" panose="02040503050406030204" pitchFamily="18" charset="0"/>
                          </a:rPr>
                          <m:t>𝐶</m:t>
                        </m:r>
                      </m:e>
                    </m:sPre>
                  </m:oMath>
                </a14:m>
                <a:r>
                  <a:rPr lang="en-US" altLang="ko-KR" dirty="0" smtClean="0"/>
                  <a:t> scattering for </a:t>
                </a:r>
                <a:r>
                  <a:rPr lang="en-US" altLang="ko-KR" i="1" dirty="0" smtClean="0"/>
                  <a:t>l </a:t>
                </a:r>
                <a:r>
                  <a:rPr lang="en-US" altLang="ko-KR" dirty="0" smtClean="0"/>
                  <a:t>=0,1,2,3,4,5,6</a:t>
                </a:r>
              </a:p>
              <a:p>
                <a:r>
                  <a:rPr lang="en-US" altLang="ko-KR" dirty="0" smtClean="0"/>
                  <a:t>Results and discussion</a:t>
                </a:r>
                <a:endParaRPr lang="ko-KR" altLang="en-US" dirty="0"/>
              </a:p>
            </p:txBody>
          </p:sp>
        </mc:Choice>
        <mc:Fallback xmlns="">
          <p:sp>
            <p:nvSpPr>
              <p:cNvPr id="3" name="내용 개체 틀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>
                <a:blip r:embed="rId2"/>
                <a:stretch>
                  <a:fillRect l="-1043" t="-2381"/>
                </a:stretch>
              </a:blipFill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33802038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Introduction </a:t>
            </a:r>
            <a:endParaRPr lang="ko-KR" altLang="en-US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내용 개체 틀 2"/>
              <p:cNvSpPr>
                <a:spLocks noGrp="1"/>
              </p:cNvSpPr>
              <p:nvPr>
                <p:ph idx="1"/>
              </p:nvPr>
            </p:nvSpPr>
            <p:spPr/>
            <p:txBody>
              <a:bodyPr/>
              <a:lstStyle/>
              <a:p>
                <a:r>
                  <a:rPr lang="en-US" altLang="ko-KR" dirty="0" smtClean="0"/>
                  <a:t>Radiative alpha capture on carbon-12, </a:t>
                </a:r>
                <a14:m>
                  <m:oMath xmlns:m="http://schemas.openxmlformats.org/officeDocument/2006/math">
                    <m:sPre>
                      <m:sPrePr>
                        <m:ctrlPr>
                          <a:rPr lang="en-US" altLang="ko-KR" i="1" smtClean="0">
                            <a:latin typeface="Cambria Math" panose="02040503050406030204" pitchFamily="18" charset="0"/>
                          </a:rPr>
                        </m:ctrlPr>
                      </m:sPrePr>
                      <m:sub>
                        <m:r>
                          <a:rPr lang="en-US" altLang="ko-KR" b="0" i="1" smtClean="0">
                            <a:latin typeface="Cambria Math" panose="02040503050406030204" pitchFamily="18" charset="0"/>
                          </a:rPr>
                          <m:t> </m:t>
                        </m:r>
                      </m:sub>
                      <m:sup>
                        <m:r>
                          <a:rPr lang="en-US" altLang="ko-KR" b="0" i="1" smtClean="0">
                            <a:latin typeface="Cambria Math" panose="02040503050406030204" pitchFamily="18" charset="0"/>
                          </a:rPr>
                          <m:t>12</m:t>
                        </m:r>
                      </m:sup>
                      <m:e>
                        <m:r>
                          <a:rPr lang="en-US" altLang="ko-KR" b="0" i="1" smtClean="0">
                            <a:latin typeface="Cambria Math" panose="02040503050406030204" pitchFamily="18" charset="0"/>
                          </a:rPr>
                          <m:t>𝐶</m:t>
                        </m:r>
                        <m:r>
                          <a:rPr lang="en-US" altLang="ko-KR" b="0" i="1" smtClean="0">
                            <a:latin typeface="Cambria Math" panose="02040503050406030204" pitchFamily="18" charset="0"/>
                          </a:rPr>
                          <m:t>(</m:t>
                        </m:r>
                        <m:r>
                          <a:rPr lang="ko-KR" altLang="en-US" b="0" i="1" smtClean="0">
                            <a:latin typeface="Cambria Math" panose="02040503050406030204" pitchFamily="18" charset="0"/>
                          </a:rPr>
                          <m:t>𝛼</m:t>
                        </m:r>
                        <m:r>
                          <a:rPr lang="en-US" altLang="ko-KR" b="0" i="1" smtClean="0">
                            <a:latin typeface="Cambria Math" panose="02040503050406030204" pitchFamily="18" charset="0"/>
                          </a:rPr>
                          <m:t>,</m:t>
                        </m:r>
                        <m:r>
                          <a:rPr lang="ko-KR" altLang="en-US" b="0" i="1" smtClean="0">
                            <a:latin typeface="Cambria Math" panose="02040503050406030204" pitchFamily="18" charset="0"/>
                          </a:rPr>
                          <m:t>𝛾</m:t>
                        </m:r>
                        <m:r>
                          <a:rPr lang="en-US" altLang="ko-KR" b="0" i="1" smtClean="0">
                            <a:latin typeface="Cambria Math" panose="02040503050406030204" pitchFamily="18" charset="0"/>
                          </a:rPr>
                          <m:t>)</m:t>
                        </m:r>
                        <m:sPre>
                          <m:sPrePr>
                            <m:ctrlPr>
                              <a:rPr lang="en-US" altLang="ko-KR" b="0" i="1" smtClean="0">
                                <a:latin typeface="Cambria Math" panose="02040503050406030204" pitchFamily="18" charset="0"/>
                              </a:rPr>
                            </m:ctrlPr>
                          </m:sPrePr>
                          <m:sub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</a:rPr>
                              <m:t> </m:t>
                            </m:r>
                          </m:sub>
                          <m:sup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</a:rPr>
                              <m:t>16</m:t>
                            </m:r>
                          </m:sup>
                          <m:e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</a:rPr>
                              <m:t>𝑂</m:t>
                            </m:r>
                          </m:e>
                        </m:sPre>
                      </m:e>
                    </m:sPre>
                  </m:oMath>
                </a14:m>
                <a:r>
                  <a:rPr lang="en-US" altLang="ko-KR" dirty="0" smtClean="0"/>
                  <a:t>, is a fundamental reaction in nuclear-astrophysics</a:t>
                </a:r>
              </a:p>
              <a:p>
                <a:r>
                  <a:rPr lang="en-US" altLang="ko-KR" dirty="0" smtClean="0"/>
                  <a:t>It determines C/O ratio after helium burning in red giant stars</a:t>
                </a:r>
              </a:p>
              <a:p>
                <a:r>
                  <a:rPr lang="en-US" altLang="ko-KR" dirty="0" smtClean="0"/>
                  <a:t>The core is exploded as supernova explosion type </a:t>
                </a:r>
                <a:r>
                  <a:rPr lang="en-US" altLang="ko-KR" dirty="0" err="1" smtClean="0"/>
                  <a:t>Ia</a:t>
                </a:r>
                <a:endParaRPr lang="en-US" altLang="ko-KR" dirty="0" smtClean="0"/>
              </a:p>
              <a:p>
                <a:r>
                  <a:rPr lang="en-US" altLang="ko-KR" dirty="0" smtClean="0"/>
                  <a:t>Supernova type </a:t>
                </a:r>
                <a:r>
                  <a:rPr lang="en-US" altLang="ko-KR" dirty="0" err="1" smtClean="0"/>
                  <a:t>Ia</a:t>
                </a:r>
                <a:r>
                  <a:rPr lang="en-US" altLang="ko-KR" dirty="0" smtClean="0"/>
                  <a:t> is used as a standard candle to measure the size and expansion speed of the universe</a:t>
                </a:r>
              </a:p>
              <a:p>
                <a:r>
                  <a:rPr lang="en-US" altLang="ko-KR" dirty="0" smtClean="0"/>
                  <a:t>Our universe is expanding and consists of 72% dark energy</a:t>
                </a:r>
                <a:endParaRPr lang="ko-KR" altLang="en-US" dirty="0"/>
              </a:p>
            </p:txBody>
          </p:sp>
        </mc:Choice>
        <mc:Fallback xmlns="">
          <p:sp>
            <p:nvSpPr>
              <p:cNvPr id="3" name="내용 개체 틀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>
                <a:blip r:embed="rId2"/>
                <a:stretch>
                  <a:fillRect l="-1043" t="-2381" r="-1101"/>
                </a:stretch>
              </a:blipFill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03317622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Formalism: overview  </a:t>
            </a:r>
            <a:endParaRPr lang="ko-KR" altLang="en-US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내용 개체 틀 2"/>
              <p:cNvSpPr>
                <a:spLocks noGrp="1"/>
              </p:cNvSpPr>
              <p:nvPr>
                <p:ph idx="1"/>
              </p:nvPr>
            </p:nvSpPr>
            <p:spPr>
              <a:xfrm>
                <a:off x="838200" y="1600200"/>
                <a:ext cx="10515600" cy="4576763"/>
              </a:xfrm>
            </p:spPr>
            <p:txBody>
              <a:bodyPr>
                <a:normAutofit/>
              </a:bodyPr>
              <a:lstStyle/>
              <a:p>
                <a:r>
                  <a:rPr lang="en-US" altLang="ko-KR" dirty="0" smtClean="0"/>
                  <a:t>Cluster effective field theory (EFT)</a:t>
                </a:r>
              </a:p>
              <a:p>
                <a:pPr marL="0" indent="0">
                  <a:buNone/>
                </a:pPr>
                <a:r>
                  <a:rPr lang="en-US" altLang="ko-KR" dirty="0" smtClean="0"/>
                  <a:t>  -- Choose a large scale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ko-KR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m:rPr>
                            <m:sty m:val="p"/>
                          </m:rPr>
                          <a:rPr lang="el-GR" altLang="ko-KR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Λ</m:t>
                        </m:r>
                      </m:e>
                      <m:sub>
                        <m:r>
                          <a:rPr lang="en-US" altLang="ko-KR" b="0" i="1" smtClean="0">
                            <a:latin typeface="Cambria Math" panose="02040503050406030204" pitchFamily="18" charset="0"/>
                          </a:rPr>
                          <m:t>𝐻</m:t>
                        </m:r>
                      </m:sub>
                    </m:sSub>
                  </m:oMath>
                </a14:m>
                <a:r>
                  <a:rPr lang="en-US" altLang="ko-KR" dirty="0" smtClean="0"/>
                  <a:t> to separate relevant degrees of freedom at low energy from irrelevant degrees of freedom at high energy</a:t>
                </a:r>
              </a:p>
              <a:p>
                <a:pPr marL="0" indent="0">
                  <a:buNone/>
                </a:pPr>
                <a:r>
                  <a:rPr lang="en-US" altLang="ko-KR" dirty="0"/>
                  <a:t> </a:t>
                </a:r>
                <a:r>
                  <a:rPr lang="en-US" altLang="ko-KR" dirty="0" smtClean="0"/>
                  <a:t> -- Construct an effective </a:t>
                </a:r>
                <a:r>
                  <a:rPr lang="en-US" altLang="ko-KR" dirty="0" err="1" smtClean="0"/>
                  <a:t>Lagrangian</a:t>
                </a:r>
                <a:r>
                  <a:rPr lang="en-US" altLang="ko-KR" dirty="0" smtClean="0"/>
                  <a:t> in powers of the number of derivatives</a:t>
                </a:r>
              </a:p>
              <a:p>
                <a:pPr marL="0" indent="0">
                  <a:buNone/>
                </a:pPr>
                <a:r>
                  <a:rPr lang="en-US" altLang="ko-KR" dirty="0"/>
                  <a:t> </a:t>
                </a:r>
                <a:r>
                  <a:rPr lang="en-US" altLang="ko-KR" dirty="0" smtClean="0"/>
                  <a:t> -- Perturbative expansion in powers of </a:t>
                </a:r>
                <a14:m>
                  <m:oMath xmlns:m="http://schemas.openxmlformats.org/officeDocument/2006/math">
                    <m:f>
                      <m:fPr>
                        <m:type m:val="lin"/>
                        <m:ctrlPr>
                          <a:rPr lang="en-US" altLang="ko-KR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altLang="ko-KR" b="0" i="1" smtClean="0">
                            <a:latin typeface="Cambria Math" panose="02040503050406030204" pitchFamily="18" charset="0"/>
                          </a:rPr>
                          <m:t>𝑄</m:t>
                        </m:r>
                      </m:num>
                      <m:den>
                        <m:sSub>
                          <m:sSubPr>
                            <m:ctrlPr>
                              <a:rPr lang="en-US" altLang="ko-KR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m:rPr>
                                <m:sty m:val="p"/>
                              </m:rPr>
                              <a:rPr lang="el-GR" altLang="ko-KR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Λ</m:t>
                            </m:r>
                          </m:e>
                          <m:sub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</a:rPr>
                              <m:t>𝐻</m:t>
                            </m:r>
                          </m:sub>
                        </m:sSub>
                      </m:den>
                    </m:f>
                  </m:oMath>
                </a14:m>
                <a:r>
                  <a:rPr lang="en-US" altLang="ko-KR" dirty="0" smtClean="0"/>
                  <a:t> where </a:t>
                </a:r>
                <a14:m>
                  <m:oMath xmlns:m="http://schemas.openxmlformats.org/officeDocument/2006/math">
                    <m:r>
                      <a:rPr lang="en-US" altLang="ko-KR" b="0" i="1" smtClean="0">
                        <a:latin typeface="Cambria Math" panose="02040503050406030204" pitchFamily="18" charset="0"/>
                      </a:rPr>
                      <m:t>𝑄</m:t>
                    </m:r>
                  </m:oMath>
                </a14:m>
                <a:r>
                  <a:rPr lang="en-US" altLang="ko-KR" dirty="0" smtClean="0"/>
                  <a:t> is a typical momentum scale of a reaction</a:t>
                </a:r>
              </a:p>
              <a:p>
                <a:pPr marL="0" indent="0">
                  <a:buNone/>
                </a:pPr>
                <a:r>
                  <a:rPr lang="en-US" altLang="ko-KR" dirty="0"/>
                  <a:t> </a:t>
                </a:r>
                <a:r>
                  <a:rPr lang="en-US" altLang="ko-KR" dirty="0" smtClean="0"/>
                  <a:t> --- Coefficients of the </a:t>
                </a:r>
                <a:r>
                  <a:rPr lang="en-US" altLang="ko-KR" dirty="0" err="1" smtClean="0"/>
                  <a:t>Lagrangian</a:t>
                </a:r>
                <a:r>
                  <a:rPr lang="en-US" altLang="ko-KR" dirty="0"/>
                  <a:t> </a:t>
                </a:r>
                <a:r>
                  <a:rPr lang="en-US" altLang="ko-KR" dirty="0" smtClean="0"/>
                  <a:t>should be fixed by experimental data   </a:t>
                </a:r>
              </a:p>
            </p:txBody>
          </p:sp>
        </mc:Choice>
        <mc:Fallback xmlns="">
          <p:sp>
            <p:nvSpPr>
              <p:cNvPr id="3" name="내용 개체 틀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838200" y="1600200"/>
                <a:ext cx="10515600" cy="4576763"/>
              </a:xfrm>
              <a:blipFill>
                <a:blip r:embed="rId2"/>
                <a:stretch>
                  <a:fillRect l="-1217" t="-2400" r="-1797" b="-800"/>
                </a:stretch>
              </a:blipFill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86623154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 </a:t>
            </a:r>
            <a:endParaRPr lang="ko-KR" altLang="en-US" dirty="0"/>
          </a:p>
        </p:txBody>
      </p:sp>
      <p:pic>
        <p:nvPicPr>
          <p:cNvPr id="4" name="내용 개체 틀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4861" y="0"/>
            <a:ext cx="10402278" cy="6858000"/>
          </a:xfrm>
        </p:spPr>
      </p:pic>
    </p:spTree>
    <p:extLst>
      <p:ext uri="{BB962C8B-B14F-4D97-AF65-F5344CB8AC3E}">
        <p14:creationId xmlns:p14="http://schemas.microsoft.com/office/powerpoint/2010/main" val="253397493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altLang="ko-KR" sz="3200" dirty="0" smtClean="0"/>
              <a:t>Cluster EFT for radiative alpha capture on carbon-12</a:t>
            </a:r>
            <a:endParaRPr lang="ko-KR" altLang="en-US" sz="32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내용 개체 틀 2"/>
              <p:cNvSpPr>
                <a:spLocks noGrp="1"/>
              </p:cNvSpPr>
              <p:nvPr>
                <p:ph idx="1"/>
              </p:nvPr>
            </p:nvSpPr>
            <p:spPr>
              <a:xfrm>
                <a:off x="838200" y="1511300"/>
                <a:ext cx="10515600" cy="4530726"/>
              </a:xfrm>
            </p:spPr>
            <p:txBody>
              <a:bodyPr>
                <a:normAutofit fontScale="92500" lnSpcReduction="10000"/>
              </a:bodyPr>
              <a:lstStyle/>
              <a:p>
                <a:pPr marL="0" indent="0">
                  <a:buNone/>
                </a:pPr>
                <a:r>
                  <a:rPr lang="en-US" altLang="ko-KR" dirty="0" smtClean="0"/>
                  <a:t> -- The relevant degrees of freedom: </a:t>
                </a:r>
              </a:p>
              <a:p>
                <a:pPr marL="0" indent="0">
                  <a:buNone/>
                </a:pPr>
                <a:r>
                  <a:rPr lang="en-US" altLang="ko-KR" dirty="0"/>
                  <a:t> </a:t>
                </a:r>
                <a:r>
                  <a:rPr lang="en-US" altLang="ko-KR" dirty="0" smtClean="0"/>
                  <a:t>     </a:t>
                </a:r>
                <a14:m>
                  <m:oMath xmlns:m="http://schemas.openxmlformats.org/officeDocument/2006/math">
                    <m:r>
                      <a:rPr lang="ko-KR" altLang="en-US" i="1" smtClean="0">
                        <a:latin typeface="Cambria Math" panose="02040503050406030204" pitchFamily="18" charset="0"/>
                      </a:rPr>
                      <m:t>𝛼</m:t>
                    </m:r>
                  </m:oMath>
                </a14:m>
                <a:r>
                  <a:rPr lang="en-US" altLang="ko-KR" dirty="0" smtClean="0"/>
                  <a:t> and </a:t>
                </a:r>
                <a14:m>
                  <m:oMath xmlns:m="http://schemas.openxmlformats.org/officeDocument/2006/math">
                    <m:sPre>
                      <m:sPrePr>
                        <m:ctrlPr>
                          <a:rPr lang="en-US" altLang="ko-KR" i="1" smtClean="0">
                            <a:latin typeface="Cambria Math" panose="02040503050406030204" pitchFamily="18" charset="0"/>
                          </a:rPr>
                        </m:ctrlPr>
                      </m:sPrePr>
                      <m:sub>
                        <m:r>
                          <a:rPr lang="en-US" altLang="ko-KR" b="0" i="1" smtClean="0">
                            <a:latin typeface="Cambria Math" panose="02040503050406030204" pitchFamily="18" charset="0"/>
                          </a:rPr>
                          <m:t> </m:t>
                        </m:r>
                      </m:sub>
                      <m:sup>
                        <m:r>
                          <a:rPr lang="en-US" altLang="ko-KR" b="0" i="1" smtClean="0">
                            <a:latin typeface="Cambria Math" panose="02040503050406030204" pitchFamily="18" charset="0"/>
                          </a:rPr>
                          <m:t>12</m:t>
                        </m:r>
                      </m:sup>
                      <m:e>
                        <m:r>
                          <a:rPr lang="en-US" altLang="ko-KR" b="0" i="1" smtClean="0">
                            <a:latin typeface="Cambria Math" panose="02040503050406030204" pitchFamily="18" charset="0"/>
                          </a:rPr>
                          <m:t>𝐶</m:t>
                        </m:r>
                      </m:e>
                    </m:sPre>
                  </m:oMath>
                </a14:m>
                <a:r>
                  <a:rPr lang="en-US" altLang="ko-KR" dirty="0" smtClean="0"/>
                  <a:t>; non-relativistic elementary-like point particles </a:t>
                </a:r>
              </a:p>
              <a:p>
                <a:pPr marL="0" indent="0">
                  <a:buNone/>
                </a:pPr>
                <a:r>
                  <a:rPr lang="en-US" altLang="ko-KR" dirty="0"/>
                  <a:t> </a:t>
                </a:r>
                <a:r>
                  <a:rPr lang="en-US" altLang="ko-KR" dirty="0" smtClean="0"/>
                  <a:t>-- The separation scale:</a:t>
                </a:r>
              </a:p>
              <a:p>
                <a:pPr marL="0" indent="0">
                  <a:buNone/>
                </a:pPr>
                <a:r>
                  <a:rPr lang="en-US" altLang="ko-KR" dirty="0"/>
                  <a:t> </a:t>
                </a:r>
                <a:r>
                  <a:rPr lang="en-US" altLang="ko-KR" dirty="0" smtClean="0"/>
                  <a:t>     proton-</a:t>
                </a:r>
                <a14:m>
                  <m:oMath xmlns:m="http://schemas.openxmlformats.org/officeDocument/2006/math">
                    <m:sPre>
                      <m:sPrePr>
                        <m:ctrlPr>
                          <a:rPr lang="en-US" altLang="ko-KR" i="1" smtClean="0">
                            <a:latin typeface="Cambria Math" panose="02040503050406030204" pitchFamily="18" charset="0"/>
                          </a:rPr>
                        </m:ctrlPr>
                      </m:sPrePr>
                      <m:sub>
                        <m:r>
                          <a:rPr lang="en-US" altLang="ko-KR" b="0" i="1" smtClean="0">
                            <a:latin typeface="Cambria Math" panose="02040503050406030204" pitchFamily="18" charset="0"/>
                          </a:rPr>
                          <m:t> </m:t>
                        </m:r>
                      </m:sub>
                      <m:sup>
                        <m:r>
                          <a:rPr lang="en-US" altLang="ko-KR" b="0" i="1" smtClean="0">
                            <a:latin typeface="Cambria Math" panose="02040503050406030204" pitchFamily="18" charset="0"/>
                          </a:rPr>
                          <m:t>15</m:t>
                        </m:r>
                      </m:sup>
                      <m:e>
                        <m:r>
                          <a:rPr lang="en-US" altLang="ko-KR" b="0" i="1" smtClean="0">
                            <a:latin typeface="Cambria Math" panose="02040503050406030204" pitchFamily="18" charset="0"/>
                          </a:rPr>
                          <m:t>𝑁</m:t>
                        </m:r>
                      </m:e>
                    </m:sPre>
                  </m:oMath>
                </a14:m>
                <a:r>
                  <a:rPr lang="en-US" altLang="ko-KR" dirty="0" smtClean="0"/>
                  <a:t> breakup energy; </a:t>
                </a:r>
                <a14:m>
                  <m:oMath xmlns:m="http://schemas.openxmlformats.org/officeDocument/2006/math">
                    <m:r>
                      <a:rPr lang="en-US" altLang="ko-KR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∆</m:t>
                    </m:r>
                    <m:r>
                      <m:rPr>
                        <m:sty m:val="p"/>
                      </m:rPr>
                      <a:rPr lang="en-US" altLang="ko-KR" b="0" i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E</m:t>
                    </m:r>
                    <m:r>
                      <a:rPr lang="en-US" altLang="ko-KR" b="0" i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=5</m:t>
                    </m:r>
                  </m:oMath>
                </a14:m>
                <a:r>
                  <a:rPr lang="en-US" altLang="ko-KR" dirty="0" smtClean="0"/>
                  <a:t>MeV,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ko-KR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m:rPr>
                            <m:sty m:val="p"/>
                          </m:rPr>
                          <a:rPr lang="el-GR" altLang="ko-KR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Λ</m:t>
                        </m:r>
                      </m:e>
                      <m:sub>
                        <m:r>
                          <a:rPr lang="en-US" altLang="ko-KR" b="0" i="1" smtClean="0">
                            <a:latin typeface="Cambria Math" panose="02040503050406030204" pitchFamily="18" charset="0"/>
                          </a:rPr>
                          <m:t>𝐻</m:t>
                        </m:r>
                      </m:sub>
                    </m:sSub>
                    <m:r>
                      <a:rPr lang="en-US" altLang="ko-KR" b="0" i="1" smtClean="0">
                        <a:latin typeface="Cambria Math" panose="02040503050406030204" pitchFamily="18" charset="0"/>
                      </a:rPr>
                      <m:t>=160</m:t>
                    </m:r>
                  </m:oMath>
                </a14:m>
                <a:r>
                  <a:rPr lang="en-US" altLang="ko-KR" dirty="0" smtClean="0"/>
                  <a:t> MeV</a:t>
                </a:r>
              </a:p>
              <a:p>
                <a:pPr marL="0" indent="0">
                  <a:buNone/>
                </a:pPr>
                <a:r>
                  <a:rPr lang="en-US" altLang="ko-KR" dirty="0"/>
                  <a:t> </a:t>
                </a:r>
                <a:r>
                  <a:rPr lang="en-US" altLang="ko-KR" dirty="0" smtClean="0"/>
                  <a:t> -- Momentum expansion at Gamow-peak energy, </a:t>
                </a:r>
              </a:p>
              <a:p>
                <a:pPr marL="0" indent="0">
                  <a:buNone/>
                </a:pPr>
                <a:r>
                  <a:rPr lang="en-US" altLang="ko-KR" dirty="0"/>
                  <a:t> </a:t>
                </a:r>
                <a:r>
                  <a:rPr lang="en-US" altLang="ko-KR" dirty="0" smtClean="0"/>
                  <a:t>    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ko-KR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altLang="ko-KR" b="0" i="1" smtClean="0">
                            <a:latin typeface="Cambria Math" panose="02040503050406030204" pitchFamily="18" charset="0"/>
                          </a:rPr>
                          <m:t>𝐸</m:t>
                        </m:r>
                      </m:e>
                      <m:sub>
                        <m:r>
                          <a:rPr lang="en-US" altLang="ko-KR" b="0" i="1" smtClean="0">
                            <a:latin typeface="Cambria Math" panose="02040503050406030204" pitchFamily="18" charset="0"/>
                          </a:rPr>
                          <m:t>𝐺</m:t>
                        </m:r>
                      </m:sub>
                    </m:sSub>
                    <m:r>
                      <a:rPr lang="en-US" altLang="ko-KR" b="0" i="1" smtClean="0">
                        <a:latin typeface="Cambria Math" panose="02040503050406030204" pitchFamily="18" charset="0"/>
                      </a:rPr>
                      <m:t>=0.3</m:t>
                    </m:r>
                  </m:oMath>
                </a14:m>
                <a:r>
                  <a:rPr lang="en-US" altLang="ko-KR" dirty="0" smtClean="0"/>
                  <a:t> MeV; </a:t>
                </a:r>
                <a14:m>
                  <m:oMath xmlns:m="http://schemas.openxmlformats.org/officeDocument/2006/math">
                    <m:r>
                      <a:rPr lang="en-US" altLang="ko-KR" b="0" i="1" smtClean="0">
                        <a:latin typeface="Cambria Math" panose="02040503050406030204" pitchFamily="18" charset="0"/>
                      </a:rPr>
                      <m:t>𝑄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</a:rPr>
                      <m:t>=40</m:t>
                    </m:r>
                  </m:oMath>
                </a14:m>
                <a:r>
                  <a:rPr lang="en-US" altLang="ko-KR" dirty="0" smtClean="0"/>
                  <a:t> MeV, thus </a:t>
                </a:r>
                <a14:m>
                  <m:oMath xmlns:m="http://schemas.openxmlformats.org/officeDocument/2006/math">
                    <m:f>
                      <m:fPr>
                        <m:type m:val="lin"/>
                        <m:ctrlPr>
                          <a:rPr lang="en-US" altLang="ko-KR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altLang="ko-KR" b="0" i="1" smtClean="0">
                            <a:latin typeface="Cambria Math" panose="02040503050406030204" pitchFamily="18" charset="0"/>
                          </a:rPr>
                          <m:t>𝑄</m:t>
                        </m:r>
                      </m:num>
                      <m:den>
                        <m:sSub>
                          <m:sSubPr>
                            <m:ctrlPr>
                              <a:rPr lang="en-US" altLang="ko-KR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m:rPr>
                                <m:sty m:val="p"/>
                              </m:rPr>
                              <a:rPr lang="el-GR" altLang="ko-KR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Λ</m:t>
                            </m:r>
                          </m:e>
                          <m:sub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</a:rPr>
                              <m:t>𝐻</m:t>
                            </m:r>
                          </m:sub>
                        </m:sSub>
                      </m:den>
                    </m:f>
                    <m:r>
                      <a:rPr lang="en-US" altLang="ko-KR" b="0" i="1" smtClean="0">
                        <a:latin typeface="Cambria Math" panose="02040503050406030204" pitchFamily="18" charset="0"/>
                      </a:rPr>
                      <m:t>=0.25</m:t>
                    </m:r>
                  </m:oMath>
                </a14:m>
                <a:endParaRPr lang="en-US" altLang="ko-KR" dirty="0" smtClean="0"/>
              </a:p>
              <a:p>
                <a:pPr marL="0" indent="0">
                  <a:buNone/>
                </a:pPr>
                <a:r>
                  <a:rPr lang="en-US" altLang="ko-KR" dirty="0"/>
                  <a:t>  </a:t>
                </a:r>
                <a:r>
                  <a:rPr lang="en-US" altLang="ko-KR" dirty="0" smtClean="0"/>
                  <a:t>-- Typical length scale of the reaction; </a:t>
                </a:r>
                <a14:m>
                  <m:oMath xmlns:m="http://schemas.openxmlformats.org/officeDocument/2006/math">
                    <m:f>
                      <m:fPr>
                        <m:type m:val="lin"/>
                        <m:ctrlPr>
                          <a:rPr lang="en-US" altLang="ko-KR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altLang="ko-KR" b="0" i="1" smtClean="0">
                            <a:latin typeface="Cambria Math" panose="02040503050406030204" pitchFamily="18" charset="0"/>
                          </a:rPr>
                          <m:t>1</m:t>
                        </m:r>
                      </m:num>
                      <m:den>
                        <m:r>
                          <a:rPr lang="en-US" altLang="ko-KR" b="0" i="1" smtClean="0">
                            <a:latin typeface="Cambria Math" panose="02040503050406030204" pitchFamily="18" charset="0"/>
                          </a:rPr>
                          <m:t>𝑄</m:t>
                        </m:r>
                        <m:r>
                          <a:rPr lang="en-US" altLang="ko-KR" b="0" i="1" smtClean="0">
                            <a:latin typeface="Cambria Math" panose="02040503050406030204" pitchFamily="18" charset="0"/>
                          </a:rPr>
                          <m:t>=5</m:t>
                        </m:r>
                      </m:den>
                    </m:f>
                  </m:oMath>
                </a14:m>
                <a:r>
                  <a:rPr lang="en-US" altLang="ko-KR" dirty="0" smtClean="0"/>
                  <a:t> fm</a:t>
                </a:r>
              </a:p>
              <a:p>
                <a:pPr marL="0" indent="0">
                  <a:buNone/>
                </a:pPr>
                <a:r>
                  <a:rPr lang="en-US" altLang="ko-KR" dirty="0"/>
                  <a:t> </a:t>
                </a:r>
                <a:r>
                  <a:rPr lang="en-US" altLang="ko-KR" dirty="0" smtClean="0"/>
                  <a:t> -- Coulomb interaction; included non-</a:t>
                </a:r>
                <a:r>
                  <a:rPr lang="en-US" altLang="ko-KR" dirty="0" err="1" smtClean="0"/>
                  <a:t>pertabatively</a:t>
                </a:r>
                <a:r>
                  <a:rPr lang="en-US" altLang="ko-KR" dirty="0" smtClean="0"/>
                  <a:t> </a:t>
                </a:r>
              </a:p>
              <a:p>
                <a:pPr marL="0" indent="0">
                  <a:buNone/>
                </a:pPr>
                <a:r>
                  <a:rPr lang="en-US" altLang="ko-KR" dirty="0"/>
                  <a:t> </a:t>
                </a:r>
                <a:r>
                  <a:rPr lang="en-US" altLang="ko-KR" dirty="0" smtClean="0"/>
                  <a:t> -- Introducing the composite fields for resonant states</a:t>
                </a:r>
              </a:p>
              <a:p>
                <a:pPr marL="0" indent="0">
                  <a:buNone/>
                </a:pPr>
                <a:r>
                  <a:rPr lang="en-US" altLang="ko-KR" dirty="0"/>
                  <a:t> </a:t>
                </a:r>
                <a:r>
                  <a:rPr lang="en-US" altLang="ko-KR" dirty="0" smtClean="0"/>
                  <a:t>     Expanding around unitary limit; effective range expansion    </a:t>
                </a:r>
                <a:endParaRPr lang="ko-KR" altLang="en-US" dirty="0"/>
              </a:p>
            </p:txBody>
          </p:sp>
        </mc:Choice>
        <mc:Fallback xmlns="">
          <p:sp>
            <p:nvSpPr>
              <p:cNvPr id="3" name="내용 개체 틀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838200" y="1511300"/>
                <a:ext cx="10515600" cy="4530726"/>
              </a:xfrm>
              <a:blipFill>
                <a:blip r:embed="rId2"/>
                <a:stretch>
                  <a:fillRect t="-2961" b="-673"/>
                </a:stretch>
              </a:blipFill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58357225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Elastic alpha-cabon-12 scattering</a:t>
            </a:r>
            <a:endParaRPr lang="ko-KR" altLang="en-US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내용 개체 틀 2"/>
              <p:cNvSpPr>
                <a:spLocks noGrp="1"/>
              </p:cNvSpPr>
              <p:nvPr>
                <p:ph idx="1"/>
              </p:nvPr>
            </p:nvSpPr>
            <p:spPr/>
            <p:txBody>
              <a:bodyPr/>
              <a:lstStyle/>
              <a:p>
                <a:r>
                  <a:rPr lang="en-US" altLang="ko-KR" dirty="0" smtClean="0"/>
                  <a:t>Precise phase shift data for l=0,1,2,3,4,5,6 in </a:t>
                </a:r>
                <a14:m>
                  <m:oMath xmlns:m="http://schemas.openxmlformats.org/officeDocument/2006/math">
                    <m:r>
                      <a:rPr lang="en-US" altLang="ko-KR" b="0" i="1" smtClean="0">
                        <a:latin typeface="Cambria Math" panose="02040503050406030204" pitchFamily="18" charset="0"/>
                      </a:rPr>
                      <m:t>2.6&lt;</m:t>
                    </m:r>
                    <m:sSub>
                      <m:sSubPr>
                        <m:ctrlPr>
                          <a:rPr lang="en-US" altLang="ko-KR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altLang="ko-KR" b="0" i="1" smtClean="0">
                            <a:latin typeface="Cambria Math" panose="02040503050406030204" pitchFamily="18" charset="0"/>
                          </a:rPr>
                          <m:t>𝐸</m:t>
                        </m:r>
                      </m:e>
                      <m:sub>
                        <m:r>
                          <a:rPr lang="ko-KR" altLang="en-US" b="0" i="1" smtClean="0">
                            <a:latin typeface="Cambria Math" panose="02040503050406030204" pitchFamily="18" charset="0"/>
                          </a:rPr>
                          <m:t>𝛼</m:t>
                        </m:r>
                      </m:sub>
                    </m:sSub>
                    <m:r>
                      <a:rPr lang="en-US" altLang="ko-KR" b="0" i="1" smtClean="0">
                        <a:latin typeface="Cambria Math" panose="02040503050406030204" pitchFamily="18" charset="0"/>
                      </a:rPr>
                      <m:t>&lt;6.62</m:t>
                    </m:r>
                  </m:oMath>
                </a14:m>
                <a:r>
                  <a:rPr lang="ko-KR" altLang="en-US" dirty="0" smtClean="0"/>
                  <a:t> </a:t>
                </a:r>
                <a:r>
                  <a:rPr lang="en-US" altLang="ko-KR" dirty="0" smtClean="0"/>
                  <a:t>MeV from University of Notre Dame by </a:t>
                </a:r>
                <a:r>
                  <a:rPr lang="en-US" altLang="ko-KR" dirty="0" err="1" smtClean="0"/>
                  <a:t>Tischhauser</a:t>
                </a:r>
                <a:r>
                  <a:rPr lang="en-US" altLang="ko-KR" dirty="0" smtClean="0"/>
                  <a:t> et al. (2009) </a:t>
                </a:r>
              </a:p>
              <a:p>
                <a:r>
                  <a:rPr lang="en-US" altLang="ko-KR" dirty="0" smtClean="0"/>
                  <a:t>Construct S matrices from the amplitudes of subthreshold and resonant states of </a:t>
                </a:r>
                <a14:m>
                  <m:oMath xmlns:m="http://schemas.openxmlformats.org/officeDocument/2006/math">
                    <m:sPre>
                      <m:sPrePr>
                        <m:ctrlPr>
                          <a:rPr lang="en-US" altLang="ko-KR" i="1" smtClean="0">
                            <a:latin typeface="Cambria Math" panose="02040503050406030204" pitchFamily="18" charset="0"/>
                          </a:rPr>
                        </m:ctrlPr>
                      </m:sPrePr>
                      <m:sub>
                        <m:r>
                          <a:rPr lang="en-US" altLang="ko-KR" b="0" i="1" smtClean="0">
                            <a:latin typeface="Cambria Math" panose="02040503050406030204" pitchFamily="18" charset="0"/>
                          </a:rPr>
                          <m:t> </m:t>
                        </m:r>
                      </m:sub>
                      <m:sup>
                        <m:r>
                          <a:rPr lang="en-US" altLang="ko-KR" b="0" i="1" smtClean="0">
                            <a:latin typeface="Cambria Math" panose="02040503050406030204" pitchFamily="18" charset="0"/>
                          </a:rPr>
                          <m:t>16</m:t>
                        </m:r>
                      </m:sup>
                      <m:e>
                        <m:r>
                          <a:rPr lang="en-US" altLang="ko-KR" b="0" i="1" smtClean="0">
                            <a:latin typeface="Cambria Math" panose="02040503050406030204" pitchFamily="18" charset="0"/>
                          </a:rPr>
                          <m:t>𝑂</m:t>
                        </m:r>
                      </m:e>
                    </m:sPre>
                  </m:oMath>
                </a14:m>
                <a:r>
                  <a:rPr lang="en-US" altLang="ko-KR" dirty="0" smtClean="0"/>
                  <a:t>, which are represented in terms of effective range parameters</a:t>
                </a:r>
              </a:p>
              <a:p>
                <a:r>
                  <a:rPr lang="en-US" altLang="ko-KR" dirty="0" smtClean="0"/>
                  <a:t>The parameters are fixed by using the binding energies, resonant energies, and widths and fit to the phase shift data  </a:t>
                </a:r>
                <a:endParaRPr lang="ko-KR" altLang="en-US" dirty="0"/>
              </a:p>
            </p:txBody>
          </p:sp>
        </mc:Choice>
        <mc:Fallback xmlns="">
          <p:sp>
            <p:nvSpPr>
              <p:cNvPr id="3" name="내용 개체 틀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>
                <a:blip r:embed="rId2"/>
                <a:stretch>
                  <a:fillRect l="-1043" t="-2381" r="-1333"/>
                </a:stretch>
              </a:blipFill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38608026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Formalism for the elastic scattering 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ko-KR" dirty="0" smtClean="0"/>
              <a:t>S matrix </a:t>
            </a:r>
          </a:p>
          <a:p>
            <a:pPr marL="0" indent="0">
              <a:buNone/>
            </a:pPr>
            <a:endParaRPr lang="ko-KR" altLang="en-US" dirty="0"/>
          </a:p>
        </p:txBody>
      </p:sp>
      <p:pic>
        <p:nvPicPr>
          <p:cNvPr id="4" name="그림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31215" y="1790737"/>
            <a:ext cx="2419688" cy="947806"/>
          </a:xfrm>
          <a:prstGeom prst="rect">
            <a:avLst/>
          </a:prstGeom>
        </p:spPr>
      </p:pic>
      <p:pic>
        <p:nvPicPr>
          <p:cNvPr id="5" name="그림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66680" y="2943871"/>
            <a:ext cx="5658640" cy="1057423"/>
          </a:xfrm>
          <a:prstGeom prst="rect">
            <a:avLst/>
          </a:prstGeom>
        </p:spPr>
      </p:pic>
      <p:pic>
        <p:nvPicPr>
          <p:cNvPr id="6" name="그림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66680" y="4085036"/>
            <a:ext cx="5544324" cy="971686"/>
          </a:xfrm>
          <a:prstGeom prst="rect">
            <a:avLst/>
          </a:prstGeom>
        </p:spPr>
      </p:pic>
      <p:pic>
        <p:nvPicPr>
          <p:cNvPr id="7" name="그림 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90585" y="1758156"/>
            <a:ext cx="3686689" cy="1000265"/>
          </a:xfrm>
          <a:prstGeom prst="rect">
            <a:avLst/>
          </a:prstGeom>
        </p:spPr>
      </p:pic>
      <p:pic>
        <p:nvPicPr>
          <p:cNvPr id="8" name="그림 7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6800" y="5267856"/>
            <a:ext cx="10058400" cy="9928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7645988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 </a:t>
            </a:r>
            <a:endParaRPr lang="ko-KR" altLang="en-US" dirty="0"/>
          </a:p>
        </p:txBody>
      </p:sp>
      <p:pic>
        <p:nvPicPr>
          <p:cNvPr id="4" name="내용 개체 틀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163" y="1449388"/>
            <a:ext cx="12039673" cy="4349962"/>
          </a:xfrm>
        </p:spPr>
      </p:pic>
    </p:spTree>
    <p:extLst>
      <p:ext uri="{BB962C8B-B14F-4D97-AF65-F5344CB8AC3E}">
        <p14:creationId xmlns:p14="http://schemas.microsoft.com/office/powerpoint/2010/main" val="180476582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Effective </a:t>
            </a:r>
            <a:r>
              <a:rPr lang="en-US" altLang="ko-KR" dirty="0" err="1" smtClean="0"/>
              <a:t>Lagrangian</a:t>
            </a:r>
            <a:endParaRPr lang="ko-KR" altLang="en-US" dirty="0"/>
          </a:p>
        </p:txBody>
      </p:sp>
      <p:pic>
        <p:nvPicPr>
          <p:cNvPr id="4" name="내용 개체 틀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36978" y="1854456"/>
            <a:ext cx="8318043" cy="4104401"/>
          </a:xfrm>
        </p:spPr>
      </p:pic>
    </p:spTree>
    <p:extLst>
      <p:ext uri="{BB962C8B-B14F-4D97-AF65-F5344CB8AC3E}">
        <p14:creationId xmlns:p14="http://schemas.microsoft.com/office/powerpoint/2010/main" val="292894781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 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838200" y="698500"/>
            <a:ext cx="10515600" cy="5478463"/>
          </a:xfrm>
        </p:spPr>
        <p:txBody>
          <a:bodyPr/>
          <a:lstStyle/>
          <a:p>
            <a:r>
              <a:rPr lang="en-US" altLang="ko-KR" dirty="0" smtClean="0"/>
              <a:t>Amplitudes</a:t>
            </a:r>
            <a:endParaRPr lang="ko-KR" altLang="en-US" dirty="0"/>
          </a:p>
        </p:txBody>
      </p:sp>
      <p:pic>
        <p:nvPicPr>
          <p:cNvPr id="4" name="그림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6800" y="1445432"/>
            <a:ext cx="10058400" cy="1491711"/>
          </a:xfrm>
          <a:prstGeom prst="rect">
            <a:avLst/>
          </a:prstGeom>
        </p:spPr>
      </p:pic>
      <p:pic>
        <p:nvPicPr>
          <p:cNvPr id="5" name="그림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55113" y="3572320"/>
            <a:ext cx="4081773" cy="26046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0458923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 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838200" y="584200"/>
            <a:ext cx="10515600" cy="5592763"/>
          </a:xfrm>
        </p:spPr>
        <p:txBody>
          <a:bodyPr/>
          <a:lstStyle/>
          <a:p>
            <a:r>
              <a:rPr lang="en-US" altLang="ko-KR" dirty="0" smtClean="0"/>
              <a:t>Amplitude for bound states</a:t>
            </a:r>
            <a:endParaRPr lang="ko-KR" altLang="en-US" dirty="0"/>
          </a:p>
        </p:txBody>
      </p:sp>
      <p:pic>
        <p:nvPicPr>
          <p:cNvPr id="4" name="그림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09469" y="1319619"/>
            <a:ext cx="6173061" cy="1438476"/>
          </a:xfrm>
          <a:prstGeom prst="rect">
            <a:avLst/>
          </a:prstGeom>
        </p:spPr>
      </p:pic>
      <p:pic>
        <p:nvPicPr>
          <p:cNvPr id="5" name="그림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1069" y="3135783"/>
            <a:ext cx="4191718" cy="1032404"/>
          </a:xfrm>
          <a:prstGeom prst="rect">
            <a:avLst/>
          </a:prstGeom>
        </p:spPr>
      </p:pic>
      <p:pic>
        <p:nvPicPr>
          <p:cNvPr id="6" name="그림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10818" y="3244216"/>
            <a:ext cx="7340600" cy="986261"/>
          </a:xfrm>
          <a:prstGeom prst="rect">
            <a:avLst/>
          </a:prstGeom>
        </p:spPr>
      </p:pic>
      <p:pic>
        <p:nvPicPr>
          <p:cNvPr id="7" name="그림 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95400" y="4351120"/>
            <a:ext cx="10058400" cy="1032673"/>
          </a:xfrm>
          <a:prstGeom prst="rect">
            <a:avLst/>
          </a:prstGeom>
        </p:spPr>
      </p:pic>
      <p:pic>
        <p:nvPicPr>
          <p:cNvPr id="8" name="그림 7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17962" y="5221275"/>
            <a:ext cx="8213275" cy="13333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0370976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	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838200" y="1139825"/>
            <a:ext cx="10515600" cy="4351338"/>
          </a:xfrm>
        </p:spPr>
        <p:txBody>
          <a:bodyPr/>
          <a:lstStyle/>
          <a:p>
            <a:r>
              <a:rPr lang="en-US" altLang="ko-KR" dirty="0" smtClean="0"/>
              <a:t>Amplitudes for resonant states</a:t>
            </a:r>
            <a:endParaRPr lang="ko-KR" altLang="en-US" dirty="0"/>
          </a:p>
        </p:txBody>
      </p:sp>
      <p:pic>
        <p:nvPicPr>
          <p:cNvPr id="4" name="그림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200" y="1971490"/>
            <a:ext cx="10058400" cy="1622030"/>
          </a:xfrm>
          <a:prstGeom prst="rect">
            <a:avLst/>
          </a:prstGeom>
        </p:spPr>
      </p:pic>
      <p:pic>
        <p:nvPicPr>
          <p:cNvPr id="5" name="그림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31950" y="3874322"/>
            <a:ext cx="8928100" cy="20740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47012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S matrices </a:t>
            </a:r>
            <a:endParaRPr lang="ko-KR" altLang="en-US" dirty="0"/>
          </a:p>
        </p:txBody>
      </p:sp>
      <p:pic>
        <p:nvPicPr>
          <p:cNvPr id="5" name="내용 개체 틀 4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0969" y="1881188"/>
            <a:ext cx="10210061" cy="3160712"/>
          </a:xfrm>
        </p:spPr>
      </p:pic>
    </p:spTree>
    <p:extLst>
      <p:ext uri="{BB962C8B-B14F-4D97-AF65-F5344CB8AC3E}">
        <p14:creationId xmlns:p14="http://schemas.microsoft.com/office/powerpoint/2010/main" val="182396035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Numerical results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ko-KR" dirty="0" smtClean="0"/>
              <a:t>Chi-square per # of data: </a:t>
            </a:r>
            <a:r>
              <a:rPr lang="en-US" altLang="ko-KR" dirty="0" err="1" smtClean="0"/>
              <a:t>Thichhauser</a:t>
            </a:r>
            <a:r>
              <a:rPr lang="en-US" altLang="ko-KR" dirty="0" smtClean="0"/>
              <a:t> et al. (2009) </a:t>
            </a:r>
            <a:endParaRPr lang="ko-KR" altLang="en-US" dirty="0"/>
          </a:p>
        </p:txBody>
      </p:sp>
      <p:pic>
        <p:nvPicPr>
          <p:cNvPr id="5" name="그림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30642" y="2679700"/>
            <a:ext cx="9530716" cy="1803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430286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 </a:t>
            </a:r>
            <a:endParaRPr lang="ko-KR" altLang="en-US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내용 개체 틀 2"/>
              <p:cNvSpPr>
                <a:spLocks noGrp="1"/>
              </p:cNvSpPr>
              <p:nvPr>
                <p:ph idx="1"/>
              </p:nvPr>
            </p:nvSpPr>
            <p:spPr>
              <a:xfrm>
                <a:off x="838200" y="609600"/>
                <a:ext cx="10515600" cy="5567363"/>
              </a:xfrm>
            </p:spPr>
            <p:txBody>
              <a:bodyPr/>
              <a:lstStyle/>
              <a:p>
                <a:r>
                  <a:rPr lang="en-US" altLang="ko-KR" dirty="0" smtClean="0"/>
                  <a:t>l=0  (</a:t>
                </a:r>
                <a14:m>
                  <m:oMath xmlns:m="http://schemas.openxmlformats.org/officeDocument/2006/math">
                    <m:sSubSup>
                      <m:sSubSupPr>
                        <m:ctrlPr>
                          <a:rPr lang="en-US" altLang="ko-KR" i="1" smtClean="0"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r>
                          <a:rPr lang="en-US" altLang="ko-KR" b="0" i="1" smtClean="0">
                            <a:latin typeface="Cambria Math" panose="02040503050406030204" pitchFamily="18" charset="0"/>
                          </a:rPr>
                          <m:t>0</m:t>
                        </m:r>
                      </m:e>
                      <m:sub>
                        <m:r>
                          <a:rPr lang="en-US" altLang="ko-KR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  <m:sup>
                        <m:r>
                          <a:rPr lang="en-US" altLang="ko-KR" b="0" i="1" smtClean="0">
                            <a:latin typeface="Cambria Math" panose="02040503050406030204" pitchFamily="18" charset="0"/>
                          </a:rPr>
                          <m:t>+</m:t>
                        </m:r>
                      </m:sup>
                    </m:sSubSup>
                    <m:r>
                      <a:rPr lang="en-US" altLang="ko-KR" b="0" i="0" smtClean="0">
                        <a:latin typeface="Cambria Math" panose="02040503050406030204" pitchFamily="18" charset="0"/>
                      </a:rPr>
                      <m:t>; </m:t>
                    </m:r>
                    <m:sSubSup>
                      <m:sSubSupPr>
                        <m:ctrlPr>
                          <a:rPr lang="en-US" altLang="ko-KR" b="0" i="1" smtClean="0"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r>
                          <a:rPr lang="en-US" altLang="ko-KR" b="0" i="1" smtClean="0">
                            <a:latin typeface="Cambria Math" panose="02040503050406030204" pitchFamily="18" charset="0"/>
                          </a:rPr>
                          <m:t>0</m:t>
                        </m:r>
                      </m:e>
                      <m:sub>
                        <m:r>
                          <a:rPr lang="en-US" altLang="ko-KR" b="0" i="1" smtClean="0">
                            <a:latin typeface="Cambria Math" panose="02040503050406030204" pitchFamily="18" charset="0"/>
                          </a:rPr>
                          <m:t>3</m:t>
                        </m:r>
                      </m:sub>
                      <m:sup>
                        <m:r>
                          <a:rPr lang="en-US" altLang="ko-KR" b="0" i="1" smtClean="0">
                            <a:latin typeface="Cambria Math" panose="02040503050406030204" pitchFamily="18" charset="0"/>
                          </a:rPr>
                          <m:t>+</m:t>
                        </m:r>
                      </m:sup>
                    </m:sSubSup>
                    <m:r>
                      <a:rPr lang="en-US" altLang="ko-KR" b="0" i="1" smtClean="0">
                        <a:latin typeface="Cambria Math" panose="02040503050406030204" pitchFamily="18" charset="0"/>
                      </a:rPr>
                      <m:t>; </m:t>
                    </m:r>
                    <m:sSubSup>
                      <m:sSubSupPr>
                        <m:ctrlPr>
                          <a:rPr lang="en-US" altLang="ko-KR" b="0" i="1" smtClean="0"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r>
                          <a:rPr lang="en-US" altLang="ko-KR" b="0" i="1" smtClean="0">
                            <a:latin typeface="Cambria Math" panose="02040503050406030204" pitchFamily="18" charset="0"/>
                          </a:rPr>
                          <m:t>0</m:t>
                        </m:r>
                      </m:e>
                      <m:sub>
                        <m:r>
                          <a:rPr lang="en-US" altLang="ko-KR" b="0" i="1" smtClean="0">
                            <a:latin typeface="Cambria Math" panose="02040503050406030204" pitchFamily="18" charset="0"/>
                          </a:rPr>
                          <m:t>4</m:t>
                        </m:r>
                      </m:sub>
                      <m:sup>
                        <m:r>
                          <a:rPr lang="en-US" altLang="ko-KR" b="0" i="1" smtClean="0">
                            <a:latin typeface="Cambria Math" panose="02040503050406030204" pitchFamily="18" charset="0"/>
                          </a:rPr>
                          <m:t>+</m:t>
                        </m:r>
                      </m:sup>
                    </m:sSubSup>
                  </m:oMath>
                </a14:m>
                <a:r>
                  <a:rPr lang="en-US" altLang="ko-KR" dirty="0" smtClean="0"/>
                  <a:t>)</a:t>
                </a:r>
                <a:endParaRPr lang="ko-KR" altLang="en-US" dirty="0"/>
              </a:p>
            </p:txBody>
          </p:sp>
        </mc:Choice>
        <mc:Fallback xmlns="">
          <p:sp>
            <p:nvSpPr>
              <p:cNvPr id="3" name="내용 개체 틀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838200" y="609600"/>
                <a:ext cx="10515600" cy="5567363"/>
              </a:xfrm>
              <a:blipFill>
                <a:blip r:embed="rId2"/>
                <a:stretch>
                  <a:fillRect l="-1043" t="-1862"/>
                </a:stretch>
              </a:blipFill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6" name="그림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51300" y="926347"/>
            <a:ext cx="7721600" cy="59316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54462666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 </a:t>
            </a:r>
            <a:endParaRPr lang="ko-KR" altLang="en-US" dirty="0"/>
          </a:p>
        </p:txBody>
      </p:sp>
      <p:pic>
        <p:nvPicPr>
          <p:cNvPr id="4" name="내용 개체 틀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628" y="2159000"/>
            <a:ext cx="11994744" cy="2391701"/>
          </a:xfrm>
        </p:spPr>
      </p:pic>
    </p:spTree>
    <p:extLst>
      <p:ext uri="{BB962C8B-B14F-4D97-AF65-F5344CB8AC3E}">
        <p14:creationId xmlns:p14="http://schemas.microsoft.com/office/powerpoint/2010/main" val="4239134360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 </a:t>
            </a:r>
            <a:endParaRPr lang="ko-KR" altLang="en-US" dirty="0"/>
          </a:p>
        </p:txBody>
      </p:sp>
      <p:pic>
        <p:nvPicPr>
          <p:cNvPr id="5" name="내용 개체 틀 4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56225" y="365125"/>
            <a:ext cx="8479550" cy="6129625"/>
          </a:xfrm>
        </p:spPr>
      </p:pic>
    </p:spTree>
    <p:extLst>
      <p:ext uri="{BB962C8B-B14F-4D97-AF65-F5344CB8AC3E}">
        <p14:creationId xmlns:p14="http://schemas.microsoft.com/office/powerpoint/2010/main" val="2910611921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 </a:t>
            </a:r>
            <a:endParaRPr lang="ko-KR" altLang="en-US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내용 개체 틀 2"/>
              <p:cNvSpPr>
                <a:spLocks noGrp="1"/>
              </p:cNvSpPr>
              <p:nvPr>
                <p:ph idx="1"/>
              </p:nvPr>
            </p:nvSpPr>
            <p:spPr>
              <a:xfrm>
                <a:off x="838200" y="609600"/>
                <a:ext cx="10515600" cy="5567363"/>
              </a:xfrm>
            </p:spPr>
            <p:txBody>
              <a:bodyPr/>
              <a:lstStyle/>
              <a:p>
                <a:r>
                  <a:rPr lang="en-US" altLang="ko-KR" dirty="0" smtClean="0"/>
                  <a:t>l=1 </a:t>
                </a:r>
                <a:r>
                  <a:rPr lang="en-US" altLang="ko-KR" dirty="0"/>
                  <a:t>(</a:t>
                </a:r>
                <a14:m>
                  <m:oMath xmlns:m="http://schemas.openxmlformats.org/officeDocument/2006/math">
                    <m:sSubSup>
                      <m:sSubSupPr>
                        <m:ctrlPr>
                          <a:rPr lang="en-US" altLang="ko-KR" i="1"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r>
                          <a:rPr lang="en-US" altLang="ko-KR" b="0" i="1" smtClean="0">
                            <a:latin typeface="Cambria Math" panose="02040503050406030204" pitchFamily="18" charset="0"/>
                          </a:rPr>
                          <m:t>1</m:t>
                        </m:r>
                      </m:e>
                      <m:sub>
                        <m:r>
                          <a:rPr lang="en-US" altLang="ko-KR" b="0" i="1" smtClean="0">
                            <a:latin typeface="Cambria Math" panose="02040503050406030204" pitchFamily="18" charset="0"/>
                          </a:rPr>
                          <m:t>1</m:t>
                        </m:r>
                      </m:sub>
                      <m:sup>
                        <m:r>
                          <a:rPr lang="en-US" altLang="ko-KR" b="0" i="1" smtClean="0">
                            <a:latin typeface="Cambria Math" panose="02040503050406030204" pitchFamily="18" charset="0"/>
                          </a:rPr>
                          <m:t>−</m:t>
                        </m:r>
                      </m:sup>
                    </m:sSubSup>
                    <m:r>
                      <a:rPr lang="en-US" altLang="ko-KR">
                        <a:latin typeface="Cambria Math" panose="02040503050406030204" pitchFamily="18" charset="0"/>
                      </a:rPr>
                      <m:t>; </m:t>
                    </m:r>
                    <m:sSubSup>
                      <m:sSubSupPr>
                        <m:ctrlPr>
                          <a:rPr lang="en-US" altLang="ko-KR" i="1"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r>
                          <a:rPr lang="en-US" altLang="ko-KR" b="0" i="1" smtClean="0">
                            <a:latin typeface="Cambria Math" panose="02040503050406030204" pitchFamily="18" charset="0"/>
                          </a:rPr>
                          <m:t>1</m:t>
                        </m:r>
                      </m:e>
                      <m:sub>
                        <m:r>
                          <a:rPr lang="en-US" altLang="ko-KR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  <m:sup>
                        <m:r>
                          <a:rPr lang="en-US" altLang="ko-KR" b="0" i="1" smtClean="0">
                            <a:latin typeface="Cambria Math" panose="02040503050406030204" pitchFamily="18" charset="0"/>
                          </a:rPr>
                          <m:t>−</m:t>
                        </m:r>
                      </m:sup>
                    </m:sSubSup>
                    <m:r>
                      <a:rPr lang="en-US" altLang="ko-KR" i="1">
                        <a:latin typeface="Cambria Math" panose="02040503050406030204" pitchFamily="18" charset="0"/>
                      </a:rPr>
                      <m:t>; </m:t>
                    </m:r>
                    <m:sSubSup>
                      <m:sSubSupPr>
                        <m:ctrlPr>
                          <a:rPr lang="en-US" altLang="ko-KR" i="1"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r>
                          <a:rPr lang="en-US" altLang="ko-KR" b="0" i="1" smtClean="0">
                            <a:latin typeface="Cambria Math" panose="02040503050406030204" pitchFamily="18" charset="0"/>
                          </a:rPr>
                          <m:t>1</m:t>
                        </m:r>
                      </m:e>
                      <m:sub>
                        <m:r>
                          <a:rPr lang="en-US" altLang="ko-KR" b="0" i="1" smtClean="0">
                            <a:latin typeface="Cambria Math" panose="02040503050406030204" pitchFamily="18" charset="0"/>
                          </a:rPr>
                          <m:t>3</m:t>
                        </m:r>
                      </m:sub>
                      <m:sup>
                        <m:r>
                          <a:rPr lang="en-US" altLang="ko-KR" b="0" i="1" smtClean="0">
                            <a:latin typeface="Cambria Math" panose="02040503050406030204" pitchFamily="18" charset="0"/>
                          </a:rPr>
                          <m:t>−</m:t>
                        </m:r>
                      </m:sup>
                    </m:sSubSup>
                  </m:oMath>
                </a14:m>
                <a:r>
                  <a:rPr lang="en-US" altLang="ko-KR" dirty="0"/>
                  <a:t>)</a:t>
                </a:r>
                <a:endParaRPr lang="ko-KR" altLang="en-US" dirty="0"/>
              </a:p>
              <a:p>
                <a:endParaRPr lang="ko-KR" altLang="en-US" dirty="0"/>
              </a:p>
            </p:txBody>
          </p:sp>
        </mc:Choice>
        <mc:Fallback xmlns="">
          <p:sp>
            <p:nvSpPr>
              <p:cNvPr id="3" name="내용 개체 틀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838200" y="609600"/>
                <a:ext cx="10515600" cy="5567363"/>
              </a:xfrm>
              <a:blipFill>
                <a:blip r:embed="rId2"/>
                <a:stretch>
                  <a:fillRect l="-1043" t="-1862"/>
                </a:stretch>
              </a:blipFill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5" name="그림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200" y="1935163"/>
            <a:ext cx="10481572" cy="1145381"/>
          </a:xfrm>
          <a:prstGeom prst="rect">
            <a:avLst/>
          </a:prstGeom>
        </p:spPr>
      </p:pic>
      <p:pic>
        <p:nvPicPr>
          <p:cNvPr id="6" name="그림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4348" y="4042172"/>
            <a:ext cx="11023304" cy="11731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72113734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 </a:t>
            </a:r>
            <a:endParaRPr lang="ko-KR" altLang="en-US" dirty="0"/>
          </a:p>
        </p:txBody>
      </p:sp>
      <p:pic>
        <p:nvPicPr>
          <p:cNvPr id="5" name="내용 개체 틀 4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32283" y="774076"/>
            <a:ext cx="8527434" cy="5810358"/>
          </a:xfrm>
        </p:spPr>
      </p:pic>
    </p:spTree>
    <p:extLst>
      <p:ext uri="{BB962C8B-B14F-4D97-AF65-F5344CB8AC3E}">
        <p14:creationId xmlns:p14="http://schemas.microsoft.com/office/powerpoint/2010/main" val="2875176628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 </a:t>
            </a:r>
            <a:endParaRPr lang="ko-KR" altLang="en-US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내용 개체 틀 2"/>
              <p:cNvSpPr>
                <a:spLocks noGrp="1"/>
              </p:cNvSpPr>
              <p:nvPr>
                <p:ph idx="1"/>
              </p:nvPr>
            </p:nvSpPr>
            <p:spPr>
              <a:xfrm>
                <a:off x="838200" y="533400"/>
                <a:ext cx="10515600" cy="5643563"/>
              </a:xfrm>
            </p:spPr>
            <p:txBody>
              <a:bodyPr/>
              <a:lstStyle/>
              <a:p>
                <a:r>
                  <a:rPr lang="en-US" altLang="ko-KR" dirty="0" smtClean="0"/>
                  <a:t>l=2 (</a:t>
                </a:r>
                <a14:m>
                  <m:oMath xmlns:m="http://schemas.openxmlformats.org/officeDocument/2006/math">
                    <m:sSubSup>
                      <m:sSubSupPr>
                        <m:ctrlPr>
                          <a:rPr lang="en-US" altLang="ko-KR" i="1"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r>
                          <a:rPr lang="en-US" altLang="ko-KR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e>
                      <m:sub>
                        <m:r>
                          <a:rPr lang="en-US" altLang="ko-KR" b="0" i="1" smtClean="0">
                            <a:latin typeface="Cambria Math" panose="02040503050406030204" pitchFamily="18" charset="0"/>
                          </a:rPr>
                          <m:t>1</m:t>
                        </m:r>
                      </m:sub>
                      <m:sup>
                        <m:r>
                          <a:rPr lang="en-US" altLang="ko-KR" i="1">
                            <a:latin typeface="Cambria Math" panose="02040503050406030204" pitchFamily="18" charset="0"/>
                          </a:rPr>
                          <m:t>+</m:t>
                        </m:r>
                      </m:sup>
                    </m:sSubSup>
                    <m:r>
                      <a:rPr lang="en-US" altLang="ko-KR">
                        <a:latin typeface="Cambria Math" panose="02040503050406030204" pitchFamily="18" charset="0"/>
                      </a:rPr>
                      <m:t>; </m:t>
                    </m:r>
                    <m:sSubSup>
                      <m:sSubSupPr>
                        <m:ctrlPr>
                          <a:rPr lang="en-US" altLang="ko-KR" i="1" smtClean="0"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r>
                          <a:rPr lang="en-US" altLang="ko-KR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e>
                      <m:sub>
                        <m:r>
                          <a:rPr lang="en-US" altLang="ko-KR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  <m:sup>
                        <m:r>
                          <a:rPr lang="en-US" altLang="ko-KR" b="0" i="1" smtClean="0">
                            <a:latin typeface="Cambria Math" panose="02040503050406030204" pitchFamily="18" charset="0"/>
                          </a:rPr>
                          <m:t>+</m:t>
                        </m:r>
                      </m:sup>
                    </m:sSubSup>
                    <m:r>
                      <a:rPr lang="en-US" altLang="ko-KR" b="0" i="1" smtClean="0">
                        <a:latin typeface="Cambria Math" panose="02040503050406030204" pitchFamily="18" charset="0"/>
                      </a:rPr>
                      <m:t>,  </m:t>
                    </m:r>
                    <m:sSubSup>
                      <m:sSubSupPr>
                        <m:ctrlPr>
                          <a:rPr lang="en-US" altLang="ko-KR" i="1" smtClean="0"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r>
                          <a:rPr lang="en-US" altLang="ko-KR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e>
                      <m:sub>
                        <m:r>
                          <a:rPr lang="en-US" altLang="ko-KR" i="1">
                            <a:latin typeface="Cambria Math" panose="02040503050406030204" pitchFamily="18" charset="0"/>
                          </a:rPr>
                          <m:t>3</m:t>
                        </m:r>
                      </m:sub>
                      <m:sup>
                        <m:r>
                          <a:rPr lang="en-US" altLang="ko-KR" i="1">
                            <a:latin typeface="Cambria Math" panose="02040503050406030204" pitchFamily="18" charset="0"/>
                          </a:rPr>
                          <m:t>+</m:t>
                        </m:r>
                      </m:sup>
                    </m:sSubSup>
                    <m:r>
                      <a:rPr lang="en-US" altLang="ko-KR" i="1">
                        <a:latin typeface="Cambria Math" panose="02040503050406030204" pitchFamily="18" charset="0"/>
                      </a:rPr>
                      <m:t>; </m:t>
                    </m:r>
                    <m:sSubSup>
                      <m:sSubSupPr>
                        <m:ctrlPr>
                          <a:rPr lang="en-US" altLang="ko-KR" i="1"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r>
                          <a:rPr lang="en-US" altLang="ko-KR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e>
                      <m:sub>
                        <m:r>
                          <a:rPr lang="en-US" altLang="ko-KR" i="1">
                            <a:latin typeface="Cambria Math" panose="02040503050406030204" pitchFamily="18" charset="0"/>
                          </a:rPr>
                          <m:t>4</m:t>
                        </m:r>
                      </m:sub>
                      <m:sup>
                        <m:r>
                          <a:rPr lang="en-US" altLang="ko-KR" i="1">
                            <a:latin typeface="Cambria Math" panose="02040503050406030204" pitchFamily="18" charset="0"/>
                          </a:rPr>
                          <m:t>+</m:t>
                        </m:r>
                      </m:sup>
                    </m:sSubSup>
                  </m:oMath>
                </a14:m>
                <a:r>
                  <a:rPr lang="en-US" altLang="ko-KR" dirty="0"/>
                  <a:t>)</a:t>
                </a:r>
                <a:endParaRPr lang="ko-KR" altLang="en-US" dirty="0"/>
              </a:p>
              <a:p>
                <a:endParaRPr lang="ko-KR" altLang="en-US" dirty="0"/>
              </a:p>
            </p:txBody>
          </p:sp>
        </mc:Choice>
        <mc:Fallback xmlns="">
          <p:sp>
            <p:nvSpPr>
              <p:cNvPr id="3" name="내용 개체 틀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838200" y="533400"/>
                <a:ext cx="10515600" cy="5643563"/>
              </a:xfrm>
              <a:blipFill>
                <a:blip r:embed="rId2"/>
                <a:stretch>
                  <a:fillRect l="-1043" t="-1946"/>
                </a:stretch>
              </a:blipFill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4" name="그림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10778" y="1308113"/>
            <a:ext cx="7998421" cy="2624236"/>
          </a:xfrm>
          <a:prstGeom prst="rect">
            <a:avLst/>
          </a:prstGeom>
        </p:spPr>
      </p:pic>
      <p:pic>
        <p:nvPicPr>
          <p:cNvPr id="6" name="그림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2723" y="4203700"/>
            <a:ext cx="11334530" cy="23010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52328284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 </a:t>
            </a:r>
            <a:endParaRPr lang="ko-KR" altLang="en-US" dirty="0"/>
          </a:p>
        </p:txBody>
      </p:sp>
      <p:pic>
        <p:nvPicPr>
          <p:cNvPr id="5" name="내용 개체 틀 4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46080" y="609600"/>
            <a:ext cx="8677270" cy="5941578"/>
          </a:xfrm>
        </p:spPr>
      </p:pic>
    </p:spTree>
    <p:extLst>
      <p:ext uri="{BB962C8B-B14F-4D97-AF65-F5344CB8AC3E}">
        <p14:creationId xmlns:p14="http://schemas.microsoft.com/office/powerpoint/2010/main" val="2507472395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 </a:t>
            </a:r>
            <a:endParaRPr lang="ko-KR" altLang="en-US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내용 개체 틀 2"/>
              <p:cNvSpPr>
                <a:spLocks noGrp="1"/>
              </p:cNvSpPr>
              <p:nvPr>
                <p:ph idx="1"/>
              </p:nvPr>
            </p:nvSpPr>
            <p:spPr>
              <a:xfrm>
                <a:off x="838200" y="596900"/>
                <a:ext cx="10515600" cy="5580063"/>
              </a:xfrm>
            </p:spPr>
            <p:txBody>
              <a:bodyPr/>
              <a:lstStyle/>
              <a:p>
                <a:r>
                  <a:rPr lang="en-US" altLang="ko-KR" dirty="0" smtClean="0"/>
                  <a:t>l=3 </a:t>
                </a:r>
                <a:r>
                  <a:rPr lang="en-US" altLang="ko-KR" dirty="0"/>
                  <a:t>(</a:t>
                </a:r>
                <a14:m>
                  <m:oMath xmlns:m="http://schemas.openxmlformats.org/officeDocument/2006/math">
                    <m:sSubSup>
                      <m:sSubSupPr>
                        <m:ctrlPr>
                          <a:rPr lang="en-US" altLang="ko-KR" i="1"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r>
                          <a:rPr lang="en-US" altLang="ko-KR" b="0" i="1" smtClean="0">
                            <a:latin typeface="Cambria Math" panose="02040503050406030204" pitchFamily="18" charset="0"/>
                          </a:rPr>
                          <m:t>3</m:t>
                        </m:r>
                      </m:e>
                      <m:sub>
                        <m:r>
                          <a:rPr lang="en-US" altLang="ko-KR" i="1">
                            <a:latin typeface="Cambria Math" panose="02040503050406030204" pitchFamily="18" charset="0"/>
                          </a:rPr>
                          <m:t>1</m:t>
                        </m:r>
                      </m:sub>
                      <m:sup>
                        <m:r>
                          <a:rPr lang="en-US" altLang="ko-KR" i="1">
                            <a:latin typeface="Cambria Math" panose="02040503050406030204" pitchFamily="18" charset="0"/>
                          </a:rPr>
                          <m:t>−</m:t>
                        </m:r>
                      </m:sup>
                    </m:sSubSup>
                    <m:r>
                      <a:rPr lang="en-US" altLang="ko-KR">
                        <a:latin typeface="Cambria Math" panose="02040503050406030204" pitchFamily="18" charset="0"/>
                      </a:rPr>
                      <m:t>; </m:t>
                    </m:r>
                    <m:sSubSup>
                      <m:sSubSupPr>
                        <m:ctrlPr>
                          <a:rPr lang="en-US" altLang="ko-KR" i="1"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r>
                          <a:rPr lang="en-US" altLang="ko-KR" b="0" i="1" smtClean="0">
                            <a:latin typeface="Cambria Math" panose="02040503050406030204" pitchFamily="18" charset="0"/>
                          </a:rPr>
                          <m:t>3</m:t>
                        </m:r>
                      </m:e>
                      <m:sub>
                        <m:r>
                          <a:rPr lang="en-US" altLang="ko-KR" i="1"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  <m:sup>
                        <m:r>
                          <a:rPr lang="en-US" altLang="ko-KR" i="1">
                            <a:latin typeface="Cambria Math" panose="02040503050406030204" pitchFamily="18" charset="0"/>
                          </a:rPr>
                          <m:t>−</m:t>
                        </m:r>
                      </m:sup>
                    </m:sSubSup>
                    <m:r>
                      <a:rPr lang="en-US" altLang="ko-KR" i="1">
                        <a:latin typeface="Cambria Math" panose="02040503050406030204" pitchFamily="18" charset="0"/>
                      </a:rPr>
                      <m:t>; </m:t>
                    </m:r>
                    <m:sSubSup>
                      <m:sSubSupPr>
                        <m:ctrlPr>
                          <a:rPr lang="en-US" altLang="ko-KR" i="1"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r>
                          <a:rPr lang="en-US" altLang="ko-KR" b="0" i="1" smtClean="0">
                            <a:latin typeface="Cambria Math" panose="02040503050406030204" pitchFamily="18" charset="0"/>
                          </a:rPr>
                          <m:t>3</m:t>
                        </m:r>
                      </m:e>
                      <m:sub>
                        <m:r>
                          <a:rPr lang="en-US" altLang="ko-KR" i="1">
                            <a:latin typeface="Cambria Math" panose="02040503050406030204" pitchFamily="18" charset="0"/>
                          </a:rPr>
                          <m:t>3</m:t>
                        </m:r>
                      </m:sub>
                      <m:sup>
                        <m:r>
                          <a:rPr lang="en-US" altLang="ko-KR" i="1">
                            <a:latin typeface="Cambria Math" panose="02040503050406030204" pitchFamily="18" charset="0"/>
                          </a:rPr>
                          <m:t>−</m:t>
                        </m:r>
                      </m:sup>
                    </m:sSubSup>
                  </m:oMath>
                </a14:m>
                <a:r>
                  <a:rPr lang="en-US" altLang="ko-KR" dirty="0"/>
                  <a:t>)</a:t>
                </a:r>
                <a:endParaRPr lang="ko-KR" altLang="en-US" dirty="0"/>
              </a:p>
              <a:p>
                <a:endParaRPr lang="ko-KR" altLang="en-US" dirty="0"/>
              </a:p>
              <a:p>
                <a:pPr marL="0" indent="0">
                  <a:buNone/>
                </a:pPr>
                <a:endParaRPr lang="ko-KR" altLang="en-US" dirty="0"/>
              </a:p>
            </p:txBody>
          </p:sp>
        </mc:Choice>
        <mc:Fallback xmlns="">
          <p:sp>
            <p:nvSpPr>
              <p:cNvPr id="3" name="내용 개체 틀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838200" y="596900"/>
                <a:ext cx="10515600" cy="5580063"/>
              </a:xfrm>
              <a:blipFill>
                <a:blip r:embed="rId2"/>
                <a:stretch>
                  <a:fillRect l="-1043" t="-1967"/>
                </a:stretch>
              </a:blipFill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5" name="그림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8960" y="1443149"/>
            <a:ext cx="8732986" cy="2848086"/>
          </a:xfrm>
          <a:prstGeom prst="rect">
            <a:avLst/>
          </a:prstGeom>
        </p:spPr>
      </p:pic>
      <p:pic>
        <p:nvPicPr>
          <p:cNvPr id="6" name="그림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3083" y="4740386"/>
            <a:ext cx="11805834" cy="10588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55490517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 </a:t>
            </a:r>
            <a:endParaRPr lang="ko-KR" altLang="en-US" dirty="0"/>
          </a:p>
        </p:txBody>
      </p:sp>
      <p:pic>
        <p:nvPicPr>
          <p:cNvPr id="5" name="내용 개체 틀 4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70237" y="660401"/>
            <a:ext cx="8851526" cy="5990712"/>
          </a:xfrm>
        </p:spPr>
      </p:pic>
    </p:spTree>
    <p:extLst>
      <p:ext uri="{BB962C8B-B14F-4D97-AF65-F5344CB8AC3E}">
        <p14:creationId xmlns:p14="http://schemas.microsoft.com/office/powerpoint/2010/main" val="1921711629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 </a:t>
            </a:r>
            <a:endParaRPr lang="ko-KR" altLang="en-US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내용 개체 틀 2"/>
              <p:cNvSpPr>
                <a:spLocks noGrp="1"/>
              </p:cNvSpPr>
              <p:nvPr>
                <p:ph idx="1"/>
              </p:nvPr>
            </p:nvSpPr>
            <p:spPr>
              <a:xfrm>
                <a:off x="838200" y="469900"/>
                <a:ext cx="10515600" cy="5707063"/>
              </a:xfrm>
            </p:spPr>
            <p:txBody>
              <a:bodyPr/>
              <a:lstStyle/>
              <a:p>
                <a:r>
                  <a:rPr lang="en-US" altLang="ko-KR" dirty="0" smtClean="0"/>
                  <a:t>l=4 ( ;</a:t>
                </a:r>
                <a14:m>
                  <m:oMath xmlns:m="http://schemas.openxmlformats.org/officeDocument/2006/math">
                    <m:sSubSup>
                      <m:sSubSupPr>
                        <m:ctrlPr>
                          <a:rPr lang="en-US" altLang="ko-KR" i="1"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r>
                          <a:rPr lang="en-US" altLang="ko-KR" b="0" i="1" smtClean="0">
                            <a:latin typeface="Cambria Math" panose="02040503050406030204" pitchFamily="18" charset="0"/>
                          </a:rPr>
                          <m:t> 4</m:t>
                        </m:r>
                      </m:e>
                      <m:sub>
                        <m:r>
                          <a:rPr lang="en-US" altLang="ko-KR" b="0" i="1" smtClean="0">
                            <a:latin typeface="Cambria Math" panose="02040503050406030204" pitchFamily="18" charset="0"/>
                          </a:rPr>
                          <m:t>1</m:t>
                        </m:r>
                      </m:sub>
                      <m:sup>
                        <m:r>
                          <a:rPr lang="en-US" altLang="ko-KR" i="1">
                            <a:latin typeface="Cambria Math" panose="02040503050406030204" pitchFamily="18" charset="0"/>
                          </a:rPr>
                          <m:t>+</m:t>
                        </m:r>
                      </m:sup>
                    </m:sSubSup>
                    <m:r>
                      <a:rPr lang="en-US" altLang="ko-KR" b="0" i="0" smtClean="0">
                        <a:latin typeface="Cambria Math" panose="02040503050406030204" pitchFamily="18" charset="0"/>
                      </a:rPr>
                      <m:t>,</m:t>
                    </m:r>
                    <m:r>
                      <a:rPr lang="en-US" altLang="ko-KR">
                        <a:latin typeface="Cambria Math" panose="02040503050406030204" pitchFamily="18" charset="0"/>
                      </a:rPr>
                      <m:t> </m:t>
                    </m:r>
                    <m:sSubSup>
                      <m:sSubSupPr>
                        <m:ctrlPr>
                          <a:rPr lang="en-US" altLang="ko-KR" i="1"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r>
                          <a:rPr lang="en-US" altLang="ko-KR" b="0" i="1" smtClean="0">
                            <a:latin typeface="Cambria Math" panose="02040503050406030204" pitchFamily="18" charset="0"/>
                          </a:rPr>
                          <m:t>4</m:t>
                        </m:r>
                      </m:e>
                      <m:sub>
                        <m:r>
                          <a:rPr lang="en-US" altLang="ko-KR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  <m:sup>
                        <m:r>
                          <a:rPr lang="en-US" altLang="ko-KR" i="1">
                            <a:latin typeface="Cambria Math" panose="02040503050406030204" pitchFamily="18" charset="0"/>
                          </a:rPr>
                          <m:t>+</m:t>
                        </m:r>
                      </m:sup>
                    </m:sSubSup>
                    <m:r>
                      <a:rPr lang="en-US" altLang="ko-KR" i="1">
                        <a:latin typeface="Cambria Math" panose="02040503050406030204" pitchFamily="18" charset="0"/>
                      </a:rPr>
                      <m:t>; </m:t>
                    </m:r>
                    <m:sSubSup>
                      <m:sSubSupPr>
                        <m:ctrlPr>
                          <a:rPr lang="en-US" altLang="ko-KR" i="1"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r>
                          <a:rPr lang="en-US" altLang="ko-KR" b="0" i="1" smtClean="0">
                            <a:latin typeface="Cambria Math" panose="02040503050406030204" pitchFamily="18" charset="0"/>
                          </a:rPr>
                          <m:t>4</m:t>
                        </m:r>
                      </m:e>
                      <m:sub>
                        <m:r>
                          <a:rPr lang="en-US" altLang="ko-KR" b="0" i="1" smtClean="0">
                            <a:latin typeface="Cambria Math" panose="02040503050406030204" pitchFamily="18" charset="0"/>
                          </a:rPr>
                          <m:t>3</m:t>
                        </m:r>
                      </m:sub>
                      <m:sup>
                        <m:r>
                          <a:rPr lang="en-US" altLang="ko-KR" i="1">
                            <a:latin typeface="Cambria Math" panose="02040503050406030204" pitchFamily="18" charset="0"/>
                          </a:rPr>
                          <m:t>+</m:t>
                        </m:r>
                      </m:sup>
                    </m:sSubSup>
                  </m:oMath>
                </a14:m>
                <a:r>
                  <a:rPr lang="en-US" altLang="ko-KR" dirty="0"/>
                  <a:t>)</a:t>
                </a:r>
                <a:endParaRPr lang="ko-KR" altLang="en-US" dirty="0"/>
              </a:p>
              <a:p>
                <a:endParaRPr lang="ko-KR" altLang="en-US" dirty="0"/>
              </a:p>
            </p:txBody>
          </p:sp>
        </mc:Choice>
        <mc:Fallback xmlns="">
          <p:sp>
            <p:nvSpPr>
              <p:cNvPr id="3" name="내용 개체 틀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838200" y="469900"/>
                <a:ext cx="10515600" cy="5707063"/>
              </a:xfrm>
              <a:blipFill>
                <a:blip r:embed="rId2"/>
                <a:stretch>
                  <a:fillRect l="-1043" t="-1816"/>
                </a:stretch>
              </a:blipFill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5" name="그림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24215" y="1479602"/>
            <a:ext cx="8343569" cy="1360542"/>
          </a:xfrm>
          <a:prstGeom prst="rect">
            <a:avLst/>
          </a:prstGeom>
        </p:spPr>
      </p:pic>
      <p:pic>
        <p:nvPicPr>
          <p:cNvPr id="6" name="그림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2934" y="3581400"/>
            <a:ext cx="11554648" cy="18543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26885748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 </a:t>
            </a:r>
            <a:endParaRPr lang="ko-KR" altLang="en-US" dirty="0"/>
          </a:p>
        </p:txBody>
      </p:sp>
      <p:pic>
        <p:nvPicPr>
          <p:cNvPr id="5" name="내용 개체 틀 4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00462" y="365125"/>
            <a:ext cx="9191076" cy="6260587"/>
          </a:xfrm>
        </p:spPr>
      </p:pic>
    </p:spTree>
    <p:extLst>
      <p:ext uri="{BB962C8B-B14F-4D97-AF65-F5344CB8AC3E}">
        <p14:creationId xmlns:p14="http://schemas.microsoft.com/office/powerpoint/2010/main" val="2530648063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 </a:t>
            </a:r>
            <a:endParaRPr lang="ko-KR" altLang="en-US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내용 개체 틀 2"/>
              <p:cNvSpPr>
                <a:spLocks noGrp="1"/>
              </p:cNvSpPr>
              <p:nvPr>
                <p:ph idx="1"/>
              </p:nvPr>
            </p:nvSpPr>
            <p:spPr>
              <a:xfrm>
                <a:off x="838200" y="622300"/>
                <a:ext cx="10515600" cy="5554663"/>
              </a:xfrm>
            </p:spPr>
            <p:txBody>
              <a:bodyPr/>
              <a:lstStyle/>
              <a:p>
                <a:r>
                  <a:rPr lang="en-US" altLang="ko-KR" dirty="0"/>
                  <a:t>l</a:t>
                </a:r>
                <a:r>
                  <a:rPr lang="en-US" altLang="ko-KR" dirty="0" smtClean="0"/>
                  <a:t>=5 ( </a:t>
                </a:r>
                <a14:m>
                  <m:oMath xmlns:m="http://schemas.openxmlformats.org/officeDocument/2006/math">
                    <m:r>
                      <a:rPr lang="en-US" altLang="ko-KR">
                        <a:latin typeface="Cambria Math" panose="02040503050406030204" pitchFamily="18" charset="0"/>
                      </a:rPr>
                      <m:t>;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</a:rPr>
                      <m:t> </m:t>
                    </m:r>
                    <m:r>
                      <a:rPr lang="en-US" altLang="ko-KR" i="1">
                        <a:latin typeface="Cambria Math" panose="02040503050406030204" pitchFamily="18" charset="0"/>
                      </a:rPr>
                      <m:t>; </m:t>
                    </m:r>
                    <m:sSubSup>
                      <m:sSubSupPr>
                        <m:ctrlPr>
                          <a:rPr lang="en-US" altLang="ko-KR" i="1"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r>
                          <a:rPr lang="en-US" altLang="ko-KR" b="0" i="1" smtClean="0">
                            <a:latin typeface="Cambria Math" panose="02040503050406030204" pitchFamily="18" charset="0"/>
                          </a:rPr>
                          <m:t>5</m:t>
                        </m:r>
                      </m:e>
                      <m:sub>
                        <m:r>
                          <a:rPr lang="en-US" altLang="ko-KR" b="0" i="1" smtClean="0">
                            <a:latin typeface="Cambria Math" panose="02040503050406030204" pitchFamily="18" charset="0"/>
                          </a:rPr>
                          <m:t>1</m:t>
                        </m:r>
                      </m:sub>
                      <m:sup>
                        <m:r>
                          <a:rPr lang="en-US" altLang="ko-KR" i="1">
                            <a:latin typeface="Cambria Math" panose="02040503050406030204" pitchFamily="18" charset="0"/>
                          </a:rPr>
                          <m:t>−</m:t>
                        </m:r>
                      </m:sup>
                    </m:sSubSup>
                  </m:oMath>
                </a14:m>
                <a:r>
                  <a:rPr lang="en-US" altLang="ko-KR" dirty="0"/>
                  <a:t>)</a:t>
                </a:r>
                <a:endParaRPr lang="ko-KR" altLang="en-US" dirty="0"/>
              </a:p>
              <a:p>
                <a:pPr marL="0" indent="0">
                  <a:buNone/>
                </a:pPr>
                <a:endParaRPr lang="ko-KR" altLang="en-US" dirty="0"/>
              </a:p>
              <a:p>
                <a:endParaRPr lang="ko-KR" altLang="en-US" dirty="0"/>
              </a:p>
            </p:txBody>
          </p:sp>
        </mc:Choice>
        <mc:Fallback xmlns="">
          <p:sp>
            <p:nvSpPr>
              <p:cNvPr id="3" name="내용 개체 틀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838200" y="622300"/>
                <a:ext cx="10515600" cy="5554663"/>
              </a:xfrm>
              <a:blipFill>
                <a:blip r:embed="rId2"/>
                <a:stretch>
                  <a:fillRect l="-1043" t="-1866"/>
                </a:stretch>
              </a:blipFill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5" name="그림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76080" y="1690688"/>
            <a:ext cx="8732991" cy="1424043"/>
          </a:xfrm>
          <a:prstGeom prst="rect">
            <a:avLst/>
          </a:prstGeom>
        </p:spPr>
      </p:pic>
      <p:pic>
        <p:nvPicPr>
          <p:cNvPr id="7" name="그림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3814" y="4183119"/>
            <a:ext cx="11477715" cy="7318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41315373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 </a:t>
            </a:r>
            <a:endParaRPr lang="ko-KR" altLang="en-US" dirty="0"/>
          </a:p>
        </p:txBody>
      </p:sp>
      <p:pic>
        <p:nvPicPr>
          <p:cNvPr id="5" name="내용 개체 틀 4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73213" y="508000"/>
            <a:ext cx="8845574" cy="5920488"/>
          </a:xfrm>
        </p:spPr>
      </p:pic>
    </p:spTree>
    <p:extLst>
      <p:ext uri="{BB962C8B-B14F-4D97-AF65-F5344CB8AC3E}">
        <p14:creationId xmlns:p14="http://schemas.microsoft.com/office/powerpoint/2010/main" val="3549860355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 </a:t>
            </a:r>
            <a:endParaRPr lang="ko-KR" altLang="en-US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내용 개체 틀 2"/>
              <p:cNvSpPr>
                <a:spLocks noGrp="1"/>
              </p:cNvSpPr>
              <p:nvPr>
                <p:ph idx="1"/>
              </p:nvPr>
            </p:nvSpPr>
            <p:spPr>
              <a:xfrm>
                <a:off x="838200" y="673100"/>
                <a:ext cx="10515600" cy="5503863"/>
              </a:xfrm>
            </p:spPr>
            <p:txBody>
              <a:bodyPr/>
              <a:lstStyle/>
              <a:p>
                <a:r>
                  <a:rPr lang="en-US" altLang="ko-KR" dirty="0" smtClean="0"/>
                  <a:t>L=6( (</a:t>
                </a:r>
                <a:r>
                  <a:rPr lang="en-US" altLang="ko-KR" dirty="0" err="1" smtClean="0"/>
                  <a:t>bg</a:t>
                </a:r>
                <a:r>
                  <a:rPr lang="en-US" altLang="ko-KR" dirty="0" smtClean="0"/>
                  <a:t>)</a:t>
                </a:r>
                <a14:m>
                  <m:oMath xmlns:m="http://schemas.openxmlformats.org/officeDocument/2006/math">
                    <m:r>
                      <a:rPr lang="en-US" altLang="ko-KR">
                        <a:latin typeface="Cambria Math" panose="02040503050406030204" pitchFamily="18" charset="0"/>
                      </a:rPr>
                      <m:t>;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</a:rPr>
                      <m:t>  </m:t>
                    </m:r>
                    <m:r>
                      <a:rPr lang="en-US" altLang="ko-KR" i="1">
                        <a:latin typeface="Cambria Math" panose="02040503050406030204" pitchFamily="18" charset="0"/>
                      </a:rPr>
                      <m:t>; </m:t>
                    </m:r>
                    <m:sSubSup>
                      <m:sSubSupPr>
                        <m:ctrlPr>
                          <a:rPr lang="en-US" altLang="ko-KR" i="1"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r>
                          <a:rPr lang="en-US" altLang="ko-KR" b="0" i="1" smtClean="0">
                            <a:latin typeface="Cambria Math" panose="02040503050406030204" pitchFamily="18" charset="0"/>
                          </a:rPr>
                          <m:t>6</m:t>
                        </m:r>
                      </m:e>
                      <m:sub>
                        <m:r>
                          <a:rPr lang="en-US" altLang="ko-KR" b="0" i="1" smtClean="0">
                            <a:latin typeface="Cambria Math" panose="02040503050406030204" pitchFamily="18" charset="0"/>
                          </a:rPr>
                          <m:t>1</m:t>
                        </m:r>
                      </m:sub>
                      <m:sup>
                        <m:r>
                          <a:rPr lang="en-US" altLang="ko-KR" i="1">
                            <a:latin typeface="Cambria Math" panose="02040503050406030204" pitchFamily="18" charset="0"/>
                          </a:rPr>
                          <m:t>+</m:t>
                        </m:r>
                      </m:sup>
                    </m:sSubSup>
                  </m:oMath>
                </a14:m>
                <a:r>
                  <a:rPr lang="en-US" altLang="ko-KR" dirty="0"/>
                  <a:t>)</a:t>
                </a:r>
                <a:endParaRPr lang="ko-KR" altLang="en-US" dirty="0"/>
              </a:p>
              <a:p>
                <a:pPr marL="0" indent="0">
                  <a:buNone/>
                </a:pPr>
                <a:r>
                  <a:rPr lang="en-US" altLang="ko-KR" dirty="0" smtClean="0"/>
                  <a:t> </a:t>
                </a:r>
                <a:endParaRPr lang="ko-KR" altLang="en-US" dirty="0"/>
              </a:p>
            </p:txBody>
          </p:sp>
        </mc:Choice>
        <mc:Fallback xmlns="">
          <p:sp>
            <p:nvSpPr>
              <p:cNvPr id="3" name="내용 개체 틀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838200" y="673100"/>
                <a:ext cx="10515600" cy="5503863"/>
              </a:xfrm>
              <a:blipFill>
                <a:blip r:embed="rId2"/>
                <a:stretch>
                  <a:fillRect l="-1043" t="-1883"/>
                </a:stretch>
              </a:blipFill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5" name="그림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86209" y="1538288"/>
            <a:ext cx="7419581" cy="2552813"/>
          </a:xfrm>
          <a:prstGeom prst="rect">
            <a:avLst/>
          </a:prstGeom>
        </p:spPr>
      </p:pic>
      <p:pic>
        <p:nvPicPr>
          <p:cNvPr id="6" name="그림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0596" y="4699850"/>
            <a:ext cx="11624897" cy="11985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31356841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 </a:t>
            </a:r>
            <a:endParaRPr lang="ko-KR" altLang="en-US" dirty="0"/>
          </a:p>
        </p:txBody>
      </p:sp>
      <p:pic>
        <p:nvPicPr>
          <p:cNvPr id="5" name="내용 개체 틀 4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31031" y="517526"/>
            <a:ext cx="8329938" cy="5818398"/>
          </a:xfrm>
        </p:spPr>
      </p:pic>
    </p:spTree>
    <p:extLst>
      <p:ext uri="{BB962C8B-B14F-4D97-AF65-F5344CB8AC3E}">
        <p14:creationId xmlns:p14="http://schemas.microsoft.com/office/powerpoint/2010/main" val="1291959850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Results and discussion </a:t>
            </a:r>
            <a:endParaRPr lang="ko-KR" altLang="en-US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내용 개체 틀 2"/>
              <p:cNvSpPr>
                <a:spLocks noGrp="1"/>
              </p:cNvSpPr>
              <p:nvPr>
                <p:ph idx="1"/>
              </p:nvPr>
            </p:nvSpPr>
            <p:spPr>
              <a:xfrm>
                <a:off x="838200" y="1533525"/>
                <a:ext cx="10515600" cy="4643438"/>
              </a:xfrm>
            </p:spPr>
            <p:txBody>
              <a:bodyPr>
                <a:normAutofit lnSpcReduction="10000"/>
              </a:bodyPr>
              <a:lstStyle/>
              <a:p>
                <a:r>
                  <a:rPr lang="en-US" altLang="ko-KR" dirty="0" smtClean="0"/>
                  <a:t>The simple and transparent expression of the S matrices in terms of the effective range parameters to describe some sub-threshold and resonant states is discussed.</a:t>
                </a:r>
              </a:p>
              <a:p>
                <a:r>
                  <a:rPr lang="en-US" altLang="ko-KR" dirty="0" smtClean="0"/>
                  <a:t> The expression of S matrices is applied to the study of elastic </a:t>
                </a:r>
                <a14:m>
                  <m:oMath xmlns:m="http://schemas.openxmlformats.org/officeDocument/2006/math">
                    <m:r>
                      <a:rPr lang="ko-KR" altLang="en-US" i="1" smtClean="0">
                        <a:latin typeface="Cambria Math" panose="02040503050406030204" pitchFamily="18" charset="0"/>
                      </a:rPr>
                      <m:t>𝛼</m:t>
                    </m:r>
                  </m:oMath>
                </a14:m>
                <a:r>
                  <a:rPr lang="en-US" altLang="ko-KR" dirty="0" smtClean="0"/>
                  <a:t>-</a:t>
                </a:r>
                <a14:m>
                  <m:oMath xmlns:m="http://schemas.openxmlformats.org/officeDocument/2006/math">
                    <m:sPre>
                      <m:sPrePr>
                        <m:ctrlPr>
                          <a:rPr lang="en-US" altLang="ko-KR" i="1" smtClean="0">
                            <a:latin typeface="Cambria Math" panose="02040503050406030204" pitchFamily="18" charset="0"/>
                          </a:rPr>
                        </m:ctrlPr>
                      </m:sPrePr>
                      <m:sub>
                        <m:r>
                          <a:rPr lang="en-US" altLang="ko-KR" b="0" i="1" smtClean="0">
                            <a:latin typeface="Cambria Math" panose="02040503050406030204" pitchFamily="18" charset="0"/>
                          </a:rPr>
                          <m:t> </m:t>
                        </m:r>
                      </m:sub>
                      <m:sup>
                        <m:r>
                          <a:rPr lang="en-US" altLang="ko-KR" b="0" i="1" smtClean="0">
                            <a:latin typeface="Cambria Math" panose="02040503050406030204" pitchFamily="18" charset="0"/>
                          </a:rPr>
                          <m:t>12</m:t>
                        </m:r>
                      </m:sup>
                      <m:e>
                        <m:r>
                          <a:rPr lang="en-US" altLang="ko-KR" b="0" i="1" smtClean="0">
                            <a:latin typeface="Cambria Math" panose="02040503050406030204" pitchFamily="18" charset="0"/>
                          </a:rPr>
                          <m:t>𝐶</m:t>
                        </m:r>
                      </m:e>
                    </m:sPre>
                  </m:oMath>
                </a14:m>
                <a:r>
                  <a:rPr lang="en-US" altLang="ko-KR" dirty="0" smtClean="0"/>
                  <a:t> scattering at low energies. We find that the precise phase shift data are descried very well by using the method.</a:t>
                </a:r>
              </a:p>
              <a:p>
                <a:r>
                  <a:rPr lang="en-US" altLang="ko-KR" dirty="0" smtClean="0"/>
                  <a:t>Now, I am working on estimate of S factors of </a:t>
                </a:r>
                <a14:m>
                  <m:oMath xmlns:m="http://schemas.openxmlformats.org/officeDocument/2006/math">
                    <m:sPre>
                      <m:sPrePr>
                        <m:ctrlPr>
                          <a:rPr lang="en-US" altLang="ko-KR" i="1" smtClean="0">
                            <a:latin typeface="Cambria Math" panose="02040503050406030204" pitchFamily="18" charset="0"/>
                          </a:rPr>
                        </m:ctrlPr>
                      </m:sPrePr>
                      <m:sub>
                        <m:r>
                          <a:rPr lang="en-US" altLang="ko-KR" b="0" i="1" smtClean="0">
                            <a:latin typeface="Cambria Math" panose="02040503050406030204" pitchFamily="18" charset="0"/>
                          </a:rPr>
                          <m:t> </m:t>
                        </m:r>
                      </m:sub>
                      <m:sup>
                        <m:r>
                          <a:rPr lang="en-US" altLang="ko-KR" b="0" i="1" smtClean="0">
                            <a:latin typeface="Cambria Math" panose="02040503050406030204" pitchFamily="18" charset="0"/>
                          </a:rPr>
                          <m:t>12</m:t>
                        </m:r>
                      </m:sup>
                      <m:e>
                        <m:r>
                          <a:rPr lang="en-US" altLang="ko-KR" b="0" i="1" smtClean="0">
                            <a:latin typeface="Cambria Math" panose="02040503050406030204" pitchFamily="18" charset="0"/>
                          </a:rPr>
                          <m:t>𝐶</m:t>
                        </m:r>
                      </m:e>
                    </m:sPre>
                    <m:r>
                      <a:rPr lang="en-US" altLang="ko-KR" b="0" i="1" smtClean="0">
                        <a:latin typeface="Cambria Math" panose="02040503050406030204" pitchFamily="18" charset="0"/>
                      </a:rPr>
                      <m:t>(</m:t>
                    </m:r>
                    <m:r>
                      <a:rPr lang="ko-KR" altLang="en-US" b="0" i="1" smtClean="0">
                        <a:latin typeface="Cambria Math" panose="02040503050406030204" pitchFamily="18" charset="0"/>
                      </a:rPr>
                      <m:t>𝛼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</a:rPr>
                      <m:t>,</m:t>
                    </m:r>
                    <m:r>
                      <a:rPr lang="ko-KR" altLang="en-US" b="0" i="1" smtClean="0">
                        <a:latin typeface="Cambria Math" panose="02040503050406030204" pitchFamily="18" charset="0"/>
                      </a:rPr>
                      <m:t>𝛾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</a:rPr>
                      <m:t>)</m:t>
                    </m:r>
                    <m:sPre>
                      <m:sPrePr>
                        <m:ctrlPr>
                          <a:rPr lang="en-US" altLang="ko-KR" b="0" i="1" smtClean="0">
                            <a:latin typeface="Cambria Math" panose="02040503050406030204" pitchFamily="18" charset="0"/>
                          </a:rPr>
                        </m:ctrlPr>
                      </m:sPrePr>
                      <m:sub>
                        <m:r>
                          <a:rPr lang="en-US" altLang="ko-KR" b="0" i="1" smtClean="0">
                            <a:latin typeface="Cambria Math" panose="02040503050406030204" pitchFamily="18" charset="0"/>
                          </a:rPr>
                          <m:t> </m:t>
                        </m:r>
                      </m:sub>
                      <m:sup>
                        <m:r>
                          <a:rPr lang="en-US" altLang="ko-KR" b="0" i="1" smtClean="0">
                            <a:latin typeface="Cambria Math" panose="02040503050406030204" pitchFamily="18" charset="0"/>
                          </a:rPr>
                          <m:t>16</m:t>
                        </m:r>
                      </m:sup>
                      <m:e>
                        <m:r>
                          <a:rPr lang="en-US" altLang="ko-KR" b="0" i="1" smtClean="0">
                            <a:latin typeface="Cambria Math" panose="02040503050406030204" pitchFamily="18" charset="0"/>
                          </a:rPr>
                          <m:t>𝑂</m:t>
                        </m:r>
                      </m:e>
                    </m:sPre>
                  </m:oMath>
                </a14:m>
                <a:r>
                  <a:rPr lang="en-US" altLang="ko-KR" dirty="0" smtClean="0"/>
                  <a:t> at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ko-KR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altLang="ko-KR" b="0" i="1" smtClean="0">
                            <a:latin typeface="Cambria Math" panose="02040503050406030204" pitchFamily="18" charset="0"/>
                          </a:rPr>
                          <m:t>𝐸</m:t>
                        </m:r>
                      </m:e>
                      <m:sub>
                        <m:r>
                          <a:rPr lang="en-US" altLang="ko-KR" b="0" i="1" smtClean="0">
                            <a:latin typeface="Cambria Math" panose="02040503050406030204" pitchFamily="18" charset="0"/>
                          </a:rPr>
                          <m:t>𝐺</m:t>
                        </m:r>
                      </m:sub>
                    </m:sSub>
                    <m:r>
                      <a:rPr lang="en-US" altLang="ko-KR" b="0" i="1" smtClean="0">
                        <a:latin typeface="Cambria Math" panose="02040503050406030204" pitchFamily="18" charset="0"/>
                      </a:rPr>
                      <m:t>=0.3</m:t>
                    </m:r>
                  </m:oMath>
                </a14:m>
                <a:r>
                  <a:rPr lang="en-US" altLang="ko-KR" dirty="0" smtClean="0"/>
                  <a:t> MeV. </a:t>
                </a:r>
              </a:p>
              <a:p>
                <a:r>
                  <a:rPr lang="en-US" altLang="ko-KR" dirty="0" smtClean="0"/>
                  <a:t>It is interesting to apply the present method to the study of other nuclear/hadronic reactions, such as </a:t>
                </a:r>
                <a14:m>
                  <m:oMath xmlns:m="http://schemas.openxmlformats.org/officeDocument/2006/math">
                    <m:sPre>
                      <m:sPrePr>
                        <m:ctrlPr>
                          <a:rPr lang="en-US" altLang="ko-KR" i="1" smtClean="0">
                            <a:latin typeface="Cambria Math" panose="02040503050406030204" pitchFamily="18" charset="0"/>
                          </a:rPr>
                        </m:ctrlPr>
                      </m:sPrePr>
                      <m:sub>
                        <m:r>
                          <a:rPr lang="en-US" altLang="ko-KR" b="0" i="1" smtClean="0">
                            <a:latin typeface="Cambria Math" panose="02040503050406030204" pitchFamily="18" charset="0"/>
                          </a:rPr>
                          <m:t> </m:t>
                        </m:r>
                      </m:sub>
                      <m:sup>
                        <m:r>
                          <a:rPr lang="en-US" altLang="ko-KR" b="0" i="1" smtClean="0">
                            <a:latin typeface="Cambria Math" panose="02040503050406030204" pitchFamily="18" charset="0"/>
                          </a:rPr>
                          <m:t>12</m:t>
                        </m:r>
                      </m:sup>
                      <m:e>
                        <m:r>
                          <a:rPr lang="en-US" altLang="ko-KR" b="0" i="1" smtClean="0">
                            <a:latin typeface="Cambria Math" panose="02040503050406030204" pitchFamily="18" charset="0"/>
                          </a:rPr>
                          <m:t>𝐶</m:t>
                        </m:r>
                      </m:e>
                    </m:sPre>
                  </m:oMath>
                </a14:m>
                <a:r>
                  <a:rPr lang="en-US" altLang="ko-KR" dirty="0" smtClean="0"/>
                  <a:t>-</a:t>
                </a:r>
                <a14:m>
                  <m:oMath xmlns:m="http://schemas.openxmlformats.org/officeDocument/2006/math">
                    <m:sPre>
                      <m:sPrePr>
                        <m:ctrlPr>
                          <a:rPr lang="en-US" altLang="ko-KR" i="1" dirty="0" smtClean="0">
                            <a:latin typeface="Cambria Math" panose="02040503050406030204" pitchFamily="18" charset="0"/>
                          </a:rPr>
                        </m:ctrlPr>
                      </m:sPrePr>
                      <m:sub>
                        <m:r>
                          <a:rPr lang="en-US" altLang="ko-KR" b="0" i="1" dirty="0" smtClean="0">
                            <a:latin typeface="Cambria Math" panose="02040503050406030204" pitchFamily="18" charset="0"/>
                          </a:rPr>
                          <m:t> </m:t>
                        </m:r>
                      </m:sub>
                      <m:sup>
                        <m:r>
                          <a:rPr lang="en-US" altLang="ko-KR" b="0" i="1" smtClean="0">
                            <a:latin typeface="Cambria Math" panose="02040503050406030204" pitchFamily="18" charset="0"/>
                          </a:rPr>
                          <m:t>12</m:t>
                        </m:r>
                      </m:sup>
                      <m:e>
                        <m:r>
                          <a:rPr lang="en-US" altLang="ko-KR" b="0" i="1" smtClean="0">
                            <a:latin typeface="Cambria Math" panose="02040503050406030204" pitchFamily="18" charset="0"/>
                          </a:rPr>
                          <m:t>𝐶</m:t>
                        </m:r>
                      </m:e>
                    </m:sPre>
                  </m:oMath>
                </a14:m>
                <a:r>
                  <a:rPr lang="en-US" altLang="ko-KR" dirty="0" smtClean="0"/>
                  <a:t> fusion reactions. </a:t>
                </a:r>
              </a:p>
            </p:txBody>
          </p:sp>
        </mc:Choice>
        <mc:Fallback xmlns="">
          <p:sp>
            <p:nvSpPr>
              <p:cNvPr id="3" name="내용 개체 틀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838200" y="1533525"/>
                <a:ext cx="10515600" cy="4643438"/>
              </a:xfrm>
              <a:blipFill>
                <a:blip r:embed="rId2"/>
                <a:stretch>
                  <a:fillRect l="-1043" t="-3285" r="-1565" b="-2234"/>
                </a:stretch>
              </a:blipFill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009760201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715985488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Asymptotic normalization coefficients</a:t>
            </a:r>
            <a:endParaRPr lang="ko-KR" altLang="en-US" dirty="0"/>
          </a:p>
        </p:txBody>
      </p:sp>
      <p:pic>
        <p:nvPicPr>
          <p:cNvPr id="4" name="내용 개체 틀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9242" y="1841500"/>
            <a:ext cx="10714558" cy="3244179"/>
          </a:xfrm>
        </p:spPr>
      </p:pic>
    </p:spTree>
    <p:extLst>
      <p:ext uri="{BB962C8B-B14F-4D97-AF65-F5344CB8AC3E}">
        <p14:creationId xmlns:p14="http://schemas.microsoft.com/office/powerpoint/2010/main" val="118639034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828</TotalTime>
  <Words>856</Words>
  <Application>Microsoft Office PowerPoint</Application>
  <PresentationFormat>와이드스크린</PresentationFormat>
  <Paragraphs>84</Paragraphs>
  <Slides>33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3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33</vt:i4>
      </vt:variant>
    </vt:vector>
  </HeadingPairs>
  <TitlesOfParts>
    <vt:vector size="37" baseType="lpstr">
      <vt:lpstr>맑은 고딕</vt:lpstr>
      <vt:lpstr>Arial</vt:lpstr>
      <vt:lpstr>Cambria Math</vt:lpstr>
      <vt:lpstr>Office 테마</vt:lpstr>
      <vt:lpstr>S matrices of elastic α-(_ ^12)C scattering at low energies in effective field theory</vt:lpstr>
      <vt:lpstr>Outline of talk</vt:lpstr>
      <vt:lpstr>Introduction </vt:lpstr>
      <vt:lpstr>Formalism: overview  </vt:lpstr>
      <vt:lpstr> </vt:lpstr>
      <vt:lpstr>Cluster EFT for radiative alpha capture on carbon-12</vt:lpstr>
      <vt:lpstr>Elastic alpha-cabon-12 scattering</vt:lpstr>
      <vt:lpstr>Formalism for the elastic scattering </vt:lpstr>
      <vt:lpstr> </vt:lpstr>
      <vt:lpstr>Effective Lagrangian</vt:lpstr>
      <vt:lpstr> </vt:lpstr>
      <vt:lpstr> </vt:lpstr>
      <vt:lpstr> </vt:lpstr>
      <vt:lpstr>S matrices </vt:lpstr>
      <vt:lpstr>Numerical results</vt:lpstr>
      <vt:lpstr> </vt:lpstr>
      <vt:lpstr> </vt:lpstr>
      <vt:lpstr> </vt:lpstr>
      <vt:lpstr> </vt:lpstr>
      <vt:lpstr> </vt:lpstr>
      <vt:lpstr> </vt:lpstr>
      <vt:lpstr> </vt:lpstr>
      <vt:lpstr> </vt:lpstr>
      <vt:lpstr> </vt:lpstr>
      <vt:lpstr> </vt:lpstr>
      <vt:lpstr> </vt:lpstr>
      <vt:lpstr> </vt:lpstr>
      <vt:lpstr> </vt:lpstr>
      <vt:lpstr> </vt:lpstr>
      <vt:lpstr> </vt:lpstr>
      <vt:lpstr>Results and discussion </vt:lpstr>
      <vt:lpstr>PowerPoint 프레젠테이션</vt:lpstr>
      <vt:lpstr>Asymptotic normalization coefficients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The S matrix of elastic α-(_^12)C scattering at low energies in effective field theory</dc:title>
  <dc:creator>Dell7920</dc:creator>
  <cp:lastModifiedBy>Shung-Ichi Ando</cp:lastModifiedBy>
  <cp:revision>53</cp:revision>
  <cp:lastPrinted>2023-07-08T04:52:04Z</cp:lastPrinted>
  <dcterms:created xsi:type="dcterms:W3CDTF">2022-05-08T11:09:35Z</dcterms:created>
  <dcterms:modified xsi:type="dcterms:W3CDTF">2023-07-12T00:19:06Z</dcterms:modified>
</cp:coreProperties>
</file>