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3" r:id="rId1"/>
  </p:sldMasterIdLst>
  <p:notesMasterIdLst>
    <p:notesMasterId r:id="rId33"/>
  </p:notesMasterIdLst>
  <p:handoutMasterIdLst>
    <p:handoutMasterId r:id="rId34"/>
  </p:handoutMasterIdLst>
  <p:sldIdLst>
    <p:sldId id="257" r:id="rId2"/>
    <p:sldId id="533" r:id="rId3"/>
    <p:sldId id="571" r:id="rId4"/>
    <p:sldId id="557" r:id="rId5"/>
    <p:sldId id="562" r:id="rId6"/>
    <p:sldId id="563" r:id="rId7"/>
    <p:sldId id="560" r:id="rId8"/>
    <p:sldId id="561" r:id="rId9"/>
    <p:sldId id="558" r:id="rId10"/>
    <p:sldId id="569" r:id="rId11"/>
    <p:sldId id="568" r:id="rId12"/>
    <p:sldId id="567" r:id="rId13"/>
    <p:sldId id="535" r:id="rId14"/>
    <p:sldId id="538" r:id="rId15"/>
    <p:sldId id="570" r:id="rId16"/>
    <p:sldId id="540" r:id="rId17"/>
    <p:sldId id="541" r:id="rId18"/>
    <p:sldId id="572" r:id="rId19"/>
    <p:sldId id="574" r:id="rId20"/>
    <p:sldId id="550" r:id="rId21"/>
    <p:sldId id="543" r:id="rId22"/>
    <p:sldId id="544" r:id="rId23"/>
    <p:sldId id="575" r:id="rId24"/>
    <p:sldId id="545" r:id="rId25"/>
    <p:sldId id="556" r:id="rId26"/>
    <p:sldId id="546" r:id="rId27"/>
    <p:sldId id="526" r:id="rId28"/>
    <p:sldId id="518" r:id="rId29"/>
    <p:sldId id="549" r:id="rId30"/>
    <p:sldId id="551" r:id="rId31"/>
    <p:sldId id="576" r:id="rId32"/>
  </p:sldIdLst>
  <p:sldSz cx="9144000" cy="6858000" type="screen4x3"/>
  <p:notesSz cx="10234613" cy="710406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1F879A9-8093-4E40-9384-1604F6FC9863}" v="624" dt="2019-06-30T02:02:52.89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D7B26C5-4107-4FEC-AEDC-1716B250A1EF}" styleName="밝은 스타일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E9639D4-E3E2-4D34-9284-5A2195B3D0D7}" styleName="밝은 스타일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D27102A9-8310-4765-A935-A1911B00CA55}" styleName="밝은 스타일 1 - 강조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0" autoAdjust="0"/>
    <p:restoredTop sz="58377" autoAdjust="0"/>
  </p:normalViewPr>
  <p:slideViewPr>
    <p:cSldViewPr snapToGrid="0">
      <p:cViewPr varScale="1">
        <p:scale>
          <a:sx n="79" d="100"/>
          <a:sy n="79" d="100"/>
        </p:scale>
        <p:origin x="1387" y="67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40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commentAuthors" Target="commentAuthor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userId="10412665076fa4c7" providerId="LiveId" clId="{81F879A9-8093-4E40-9384-1604F6FC9863}"/>
    <pc:docChg chg="undo delSld modSld">
      <pc:chgData name="" userId="10412665076fa4c7" providerId="LiveId" clId="{81F879A9-8093-4E40-9384-1604F6FC9863}" dt="2019-06-30T02:02:52.893" v="614"/>
      <pc:docMkLst>
        <pc:docMk/>
      </pc:docMkLst>
      <pc:sldChg chg="modSp modAnim">
        <pc:chgData name="" userId="10412665076fa4c7" providerId="LiveId" clId="{81F879A9-8093-4E40-9384-1604F6FC9863}" dt="2019-06-30T01:23:17.786" v="43"/>
        <pc:sldMkLst>
          <pc:docMk/>
          <pc:sldMk cId="2747871750" sldId="378"/>
        </pc:sldMkLst>
        <pc:spChg chg="mod">
          <ac:chgData name="" userId="10412665076fa4c7" providerId="LiveId" clId="{81F879A9-8093-4E40-9384-1604F6FC9863}" dt="2019-06-30T01:21:29.200" v="40" actId="1036"/>
          <ac:spMkLst>
            <pc:docMk/>
            <pc:sldMk cId="2747871750" sldId="378"/>
            <ac:spMk id="17" creationId="{00000000-0000-0000-0000-000000000000}"/>
          </ac:spMkLst>
        </pc:spChg>
        <pc:spChg chg="mod">
          <ac:chgData name="" userId="10412665076fa4c7" providerId="LiveId" clId="{81F879A9-8093-4E40-9384-1604F6FC9863}" dt="2019-06-30T01:20:56.517" v="7" actId="20577"/>
          <ac:spMkLst>
            <pc:docMk/>
            <pc:sldMk cId="2747871750" sldId="378"/>
            <ac:spMk id="31" creationId="{00000000-0000-0000-0000-000000000000}"/>
          </ac:spMkLst>
        </pc:spChg>
      </pc:sldChg>
      <pc:sldChg chg="modSp">
        <pc:chgData name="" userId="10412665076fa4c7" providerId="LiveId" clId="{81F879A9-8093-4E40-9384-1604F6FC9863}" dt="2019-06-30T01:52:55.497" v="578" actId="1038"/>
        <pc:sldMkLst>
          <pc:docMk/>
          <pc:sldMk cId="557756867" sldId="391"/>
        </pc:sldMkLst>
        <pc:spChg chg="mod">
          <ac:chgData name="" userId="10412665076fa4c7" providerId="LiveId" clId="{81F879A9-8093-4E40-9384-1604F6FC9863}" dt="2019-06-30T01:52:55.497" v="578" actId="1038"/>
          <ac:spMkLst>
            <pc:docMk/>
            <pc:sldMk cId="557756867" sldId="391"/>
            <ac:spMk id="16" creationId="{00000000-0000-0000-0000-000000000000}"/>
          </ac:spMkLst>
        </pc:spChg>
      </pc:sldChg>
      <pc:sldChg chg="del">
        <pc:chgData name="" userId="10412665076fa4c7" providerId="LiveId" clId="{81F879A9-8093-4E40-9384-1604F6FC9863}" dt="2019-06-30T01:58:23.839" v="585" actId="2696"/>
        <pc:sldMkLst>
          <pc:docMk/>
          <pc:sldMk cId="3600072774" sldId="449"/>
        </pc:sldMkLst>
      </pc:sldChg>
      <pc:sldChg chg="addSp delSp modSp modAnim">
        <pc:chgData name="" userId="10412665076fa4c7" providerId="LiveId" clId="{81F879A9-8093-4E40-9384-1604F6FC9863}" dt="2019-06-30T02:02:52.893" v="614"/>
        <pc:sldMkLst>
          <pc:docMk/>
          <pc:sldMk cId="1318828909" sldId="459"/>
        </pc:sldMkLst>
        <pc:spChg chg="add del mod">
          <ac:chgData name="" userId="10412665076fa4c7" providerId="LiveId" clId="{81F879A9-8093-4E40-9384-1604F6FC9863}" dt="2019-06-30T01:27:24.130" v="58" actId="11529"/>
          <ac:spMkLst>
            <pc:docMk/>
            <pc:sldMk cId="1318828909" sldId="459"/>
            <ac:spMk id="3" creationId="{ED91F8AB-10D2-4B08-840F-C08800FC838A}"/>
          </ac:spMkLst>
        </pc:spChg>
        <pc:spChg chg="mod">
          <ac:chgData name="" userId="10412665076fa4c7" providerId="LiveId" clId="{81F879A9-8093-4E40-9384-1604F6FC9863}" dt="2019-06-30T02:00:09.997" v="606" actId="1076"/>
          <ac:spMkLst>
            <pc:docMk/>
            <pc:sldMk cId="1318828909" sldId="459"/>
            <ac:spMk id="4" creationId="{00000000-0000-0000-0000-000000000000}"/>
          </ac:spMkLst>
        </pc:spChg>
        <pc:spChg chg="add mod">
          <ac:chgData name="" userId="10412665076fa4c7" providerId="LiveId" clId="{81F879A9-8093-4E40-9384-1604F6FC9863}" dt="2019-06-30T01:30:04.827" v="150" actId="692"/>
          <ac:spMkLst>
            <pc:docMk/>
            <pc:sldMk cId="1318828909" sldId="459"/>
            <ac:spMk id="5" creationId="{62B7FE28-7AFE-4054-84B7-6E724DA01084}"/>
          </ac:spMkLst>
        </pc:spChg>
        <pc:spChg chg="mod">
          <ac:chgData name="" userId="10412665076fa4c7" providerId="LiveId" clId="{81F879A9-8093-4E40-9384-1604F6FC9863}" dt="2019-06-30T01:59:44.125" v="595" actId="20577"/>
          <ac:spMkLst>
            <pc:docMk/>
            <pc:sldMk cId="1318828909" sldId="459"/>
            <ac:spMk id="32" creationId="{00000000-0000-0000-0000-000000000000}"/>
          </ac:spMkLst>
        </pc:spChg>
        <pc:spChg chg="mod">
          <ac:chgData name="" userId="10412665076fa4c7" providerId="LiveId" clId="{81F879A9-8093-4E40-9384-1604F6FC9863}" dt="2019-06-30T01:59:58.426" v="605" actId="1076"/>
          <ac:spMkLst>
            <pc:docMk/>
            <pc:sldMk cId="1318828909" sldId="459"/>
            <ac:spMk id="33" creationId="{00000000-0000-0000-0000-000000000000}"/>
          </ac:spMkLst>
        </pc:spChg>
        <pc:spChg chg="mod">
          <ac:chgData name="" userId="10412665076fa4c7" providerId="LiveId" clId="{81F879A9-8093-4E40-9384-1604F6FC9863}" dt="2019-06-30T01:26:23.333" v="54" actId="14100"/>
          <ac:spMkLst>
            <pc:docMk/>
            <pc:sldMk cId="1318828909" sldId="459"/>
            <ac:spMk id="42" creationId="{00000000-0000-0000-0000-000000000000}"/>
          </ac:spMkLst>
        </pc:spChg>
        <pc:spChg chg="add mod ord">
          <ac:chgData name="" userId="10412665076fa4c7" providerId="LiveId" clId="{81F879A9-8093-4E40-9384-1604F6FC9863}" dt="2019-06-30T01:29:41.878" v="148" actId="171"/>
          <ac:spMkLst>
            <pc:docMk/>
            <pc:sldMk cId="1318828909" sldId="459"/>
            <ac:spMk id="46" creationId="{E5763402-2420-4779-A90D-E0754F64D671}"/>
          </ac:spMkLst>
        </pc:spChg>
        <pc:grpChg chg="mod">
          <ac:chgData name="" userId="10412665076fa4c7" providerId="LiveId" clId="{81F879A9-8093-4E40-9384-1604F6FC9863}" dt="2019-06-30T02:00:09.997" v="606" actId="1076"/>
          <ac:grpSpMkLst>
            <pc:docMk/>
            <pc:sldMk cId="1318828909" sldId="459"/>
            <ac:grpSpMk id="18" creationId="{00000000-0000-0000-0000-000000000000}"/>
          </ac:grpSpMkLst>
        </pc:grpChg>
        <pc:grpChg chg="mod">
          <ac:chgData name="" userId="10412665076fa4c7" providerId="LiveId" clId="{81F879A9-8093-4E40-9384-1604F6FC9863}" dt="2019-06-30T02:00:09.997" v="606" actId="1076"/>
          <ac:grpSpMkLst>
            <pc:docMk/>
            <pc:sldMk cId="1318828909" sldId="459"/>
            <ac:grpSpMk id="20" creationId="{00000000-0000-0000-0000-000000000000}"/>
          </ac:grpSpMkLst>
        </pc:grpChg>
        <pc:cxnChg chg="add del mod">
          <ac:chgData name="" userId="10412665076fa4c7" providerId="LiveId" clId="{81F879A9-8093-4E40-9384-1604F6FC9863}" dt="2019-06-30T01:25:40.700" v="53" actId="11529"/>
          <ac:cxnSpMkLst>
            <pc:docMk/>
            <pc:sldMk cId="1318828909" sldId="459"/>
            <ac:cxnSpMk id="5" creationId="{975F2593-39BB-4B1E-AAE0-7E2F18A2A43B}"/>
          </ac:cxnSpMkLst>
        </pc:cxnChg>
        <pc:cxnChg chg="add del mod">
          <ac:chgData name="" userId="10412665076fa4c7" providerId="LiveId" clId="{81F879A9-8093-4E40-9384-1604F6FC9863}" dt="2019-06-30T01:25:40.103" v="52" actId="11529"/>
          <ac:cxnSpMkLst>
            <pc:docMk/>
            <pc:sldMk cId="1318828909" sldId="459"/>
            <ac:cxnSpMk id="6" creationId="{DBD69684-EFA1-4F52-B83F-44FD869821BE}"/>
          </ac:cxnSpMkLst>
        </pc:cxnChg>
        <pc:cxnChg chg="add del mod">
          <ac:chgData name="" userId="10412665076fa4c7" providerId="LiveId" clId="{81F879A9-8093-4E40-9384-1604F6FC9863}" dt="2019-06-30T01:25:39.484" v="51" actId="11529"/>
          <ac:cxnSpMkLst>
            <pc:docMk/>
            <pc:sldMk cId="1318828909" sldId="459"/>
            <ac:cxnSpMk id="8" creationId="{1B3AB076-0744-49E3-84D9-9667C060C95D}"/>
          </ac:cxnSpMkLst>
        </pc:cxnChg>
      </pc:sldChg>
      <pc:sldChg chg="modAnim">
        <pc:chgData name="" userId="10412665076fa4c7" providerId="LiveId" clId="{81F879A9-8093-4E40-9384-1604F6FC9863}" dt="2019-06-30T01:56:00.040" v="584"/>
        <pc:sldMkLst>
          <pc:docMk/>
          <pc:sldMk cId="3705111447" sldId="476"/>
        </pc:sldMkLst>
      </pc:sldChg>
      <pc:sldChg chg="addSp delSp modSp modAnim">
        <pc:chgData name="" userId="10412665076fa4c7" providerId="LiveId" clId="{81F879A9-8093-4E40-9384-1604F6FC9863}" dt="2019-06-30T01:51:29.732" v="571" actId="1035"/>
        <pc:sldMkLst>
          <pc:docMk/>
          <pc:sldMk cId="3097762741" sldId="479"/>
        </pc:sldMkLst>
        <pc:spChg chg="add del mod">
          <ac:chgData name="" userId="10412665076fa4c7" providerId="LiveId" clId="{81F879A9-8093-4E40-9384-1604F6FC9863}" dt="2019-06-30T01:33:37.433" v="202"/>
          <ac:spMkLst>
            <pc:docMk/>
            <pc:sldMk cId="3097762741" sldId="479"/>
            <ac:spMk id="4" creationId="{0BCAB553-CABF-4751-B6FA-4AF44CB851B9}"/>
          </ac:spMkLst>
        </pc:spChg>
        <pc:spChg chg="add del mod">
          <ac:chgData name="" userId="10412665076fa4c7" providerId="LiveId" clId="{81F879A9-8093-4E40-9384-1604F6FC9863}" dt="2019-06-30T01:43:05.187" v="501" actId="11529"/>
          <ac:spMkLst>
            <pc:docMk/>
            <pc:sldMk cId="3097762741" sldId="479"/>
            <ac:spMk id="7" creationId="{9A17E8E2-E638-48ED-AFA6-BC3B511C418D}"/>
          </ac:spMkLst>
        </pc:spChg>
        <pc:spChg chg="mod">
          <ac:chgData name="" userId="10412665076fa4c7" providerId="LiveId" clId="{81F879A9-8093-4E40-9384-1604F6FC9863}" dt="2019-06-30T01:30:45.084" v="154" actId="14100"/>
          <ac:spMkLst>
            <pc:docMk/>
            <pc:sldMk cId="3097762741" sldId="479"/>
            <ac:spMk id="8" creationId="{00000000-0000-0000-0000-000000000000}"/>
          </ac:spMkLst>
        </pc:spChg>
        <pc:spChg chg="mod">
          <ac:chgData name="" userId="10412665076fa4c7" providerId="LiveId" clId="{81F879A9-8093-4E40-9384-1604F6FC9863}" dt="2019-06-30T01:31:19.711" v="173" actId="14100"/>
          <ac:spMkLst>
            <pc:docMk/>
            <pc:sldMk cId="3097762741" sldId="479"/>
            <ac:spMk id="9" creationId="{00000000-0000-0000-0000-000000000000}"/>
          </ac:spMkLst>
        </pc:spChg>
        <pc:spChg chg="mod">
          <ac:chgData name="" userId="10412665076fa4c7" providerId="LiveId" clId="{81F879A9-8093-4E40-9384-1604F6FC9863}" dt="2019-06-30T01:41:28.524" v="494" actId="1076"/>
          <ac:spMkLst>
            <pc:docMk/>
            <pc:sldMk cId="3097762741" sldId="479"/>
            <ac:spMk id="10" creationId="{00000000-0000-0000-0000-000000000000}"/>
          </ac:spMkLst>
        </pc:spChg>
        <pc:spChg chg="add del mod">
          <ac:chgData name="" userId="10412665076fa4c7" providerId="LiveId" clId="{81F879A9-8093-4E40-9384-1604F6FC9863}" dt="2019-06-30T01:41:40.978" v="497"/>
          <ac:spMkLst>
            <pc:docMk/>
            <pc:sldMk cId="3097762741" sldId="479"/>
            <ac:spMk id="11" creationId="{6020FBAD-3102-44C9-8B81-AD2DC36E931F}"/>
          </ac:spMkLst>
        </pc:spChg>
        <pc:spChg chg="add mod">
          <ac:chgData name="" userId="10412665076fa4c7" providerId="LiveId" clId="{81F879A9-8093-4E40-9384-1604F6FC9863}" dt="2019-06-30T01:50:53.024" v="551" actId="14100"/>
          <ac:spMkLst>
            <pc:docMk/>
            <pc:sldMk cId="3097762741" sldId="479"/>
            <ac:spMk id="12" creationId="{FE36F6AF-2EAB-4203-880C-8B9E9D2D862F}"/>
          </ac:spMkLst>
        </pc:spChg>
        <pc:spChg chg="add mod">
          <ac:chgData name="" userId="10412665076fa4c7" providerId="LiveId" clId="{81F879A9-8093-4E40-9384-1604F6FC9863}" dt="2019-06-30T01:51:29.732" v="571" actId="1035"/>
          <ac:spMkLst>
            <pc:docMk/>
            <pc:sldMk cId="3097762741" sldId="479"/>
            <ac:spMk id="13" creationId="{4C499396-6B3E-46DF-B313-1051AE169F37}"/>
          </ac:spMkLst>
        </pc:spChg>
        <pc:spChg chg="add mod">
          <ac:chgData name="" userId="10412665076fa4c7" providerId="LiveId" clId="{81F879A9-8093-4E40-9384-1604F6FC9863}" dt="2019-06-30T01:51:23.007" v="564" actId="1035"/>
          <ac:spMkLst>
            <pc:docMk/>
            <pc:sldMk cId="3097762741" sldId="479"/>
            <ac:spMk id="15" creationId="{25FB5FB9-9EEE-4761-ACF7-708B9A8A0BE4}"/>
          </ac:spMkLst>
        </pc:spChg>
        <pc:grpChg chg="mod ord">
          <ac:chgData name="" userId="10412665076fa4c7" providerId="LiveId" clId="{81F879A9-8093-4E40-9384-1604F6FC9863}" dt="2019-06-30T01:51:15.208" v="558" actId="171"/>
          <ac:grpSpMkLst>
            <pc:docMk/>
            <pc:sldMk cId="3097762741" sldId="479"/>
            <ac:grpSpMk id="5" creationId="{00000000-0000-0000-0000-000000000000}"/>
          </ac:grpSpMkLst>
        </pc:gr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55" y="25"/>
            <a:ext cx="4435475" cy="355839"/>
          </a:xfrm>
          <a:prstGeom prst="rect">
            <a:avLst/>
          </a:prstGeom>
        </p:spPr>
        <p:txBody>
          <a:bodyPr vert="horz" lIns="91292" tIns="45647" rIns="91292" bIns="45647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797595" y="25"/>
            <a:ext cx="4435475" cy="355839"/>
          </a:xfrm>
          <a:prstGeom prst="rect">
            <a:avLst/>
          </a:prstGeom>
        </p:spPr>
        <p:txBody>
          <a:bodyPr vert="horz" lIns="91292" tIns="45647" rIns="91292" bIns="45647" rtlCol="0"/>
          <a:lstStyle>
            <a:lvl1pPr algn="r">
              <a:defRPr sz="1200"/>
            </a:lvl1pPr>
          </a:lstStyle>
          <a:p>
            <a:fld id="{ADA14E81-9A9F-41F7-A872-D5545B7C1558}" type="datetimeFigureOut">
              <a:rPr lang="ko-KR" altLang="en-US" smtClean="0"/>
              <a:t>2023-07-11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55" y="6748224"/>
            <a:ext cx="4435475" cy="355839"/>
          </a:xfrm>
          <a:prstGeom prst="rect">
            <a:avLst/>
          </a:prstGeom>
        </p:spPr>
        <p:txBody>
          <a:bodyPr vert="horz" lIns="91292" tIns="45647" rIns="91292" bIns="45647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797595" y="6748224"/>
            <a:ext cx="4435475" cy="355839"/>
          </a:xfrm>
          <a:prstGeom prst="rect">
            <a:avLst/>
          </a:prstGeom>
        </p:spPr>
        <p:txBody>
          <a:bodyPr vert="horz" lIns="91292" tIns="45647" rIns="91292" bIns="45647" rtlCol="0" anchor="b"/>
          <a:lstStyle>
            <a:lvl1pPr algn="r">
              <a:defRPr sz="1200"/>
            </a:lvl1pPr>
          </a:lstStyle>
          <a:p>
            <a:fld id="{ED879DD5-5356-4F47-8E82-0B997820ED3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549250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7" y="28"/>
            <a:ext cx="4434998" cy="356437"/>
          </a:xfrm>
          <a:prstGeom prst="rect">
            <a:avLst/>
          </a:prstGeom>
        </p:spPr>
        <p:txBody>
          <a:bodyPr vert="horz" lIns="94714" tIns="47357" rIns="94714" bIns="47357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797263" y="28"/>
            <a:ext cx="4434998" cy="356437"/>
          </a:xfrm>
          <a:prstGeom prst="rect">
            <a:avLst/>
          </a:prstGeom>
        </p:spPr>
        <p:txBody>
          <a:bodyPr vert="horz" lIns="94714" tIns="47357" rIns="94714" bIns="47357" rtlCol="0"/>
          <a:lstStyle>
            <a:lvl1pPr algn="r">
              <a:defRPr sz="1200"/>
            </a:lvl1pPr>
          </a:lstStyle>
          <a:p>
            <a:fld id="{40A8FEC3-B4AB-4CC1-804C-62B467FF8AB0}" type="datetimeFigureOut">
              <a:rPr lang="ko-KR" altLang="en-US" smtClean="0"/>
              <a:t>2023-07-11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519488" y="887413"/>
            <a:ext cx="3195637" cy="23971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714" tIns="47357" rIns="94714" bIns="47357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1023462" y="3418862"/>
            <a:ext cx="8187690" cy="2797224"/>
          </a:xfrm>
          <a:prstGeom prst="rect">
            <a:avLst/>
          </a:prstGeom>
        </p:spPr>
        <p:txBody>
          <a:bodyPr vert="horz" lIns="94714" tIns="47357" rIns="94714" bIns="47357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7" y="6747661"/>
            <a:ext cx="4434998" cy="356436"/>
          </a:xfrm>
          <a:prstGeom prst="rect">
            <a:avLst/>
          </a:prstGeom>
        </p:spPr>
        <p:txBody>
          <a:bodyPr vert="horz" lIns="94714" tIns="47357" rIns="94714" bIns="47357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797263" y="6747661"/>
            <a:ext cx="4434998" cy="356436"/>
          </a:xfrm>
          <a:prstGeom prst="rect">
            <a:avLst/>
          </a:prstGeom>
        </p:spPr>
        <p:txBody>
          <a:bodyPr vert="horz" lIns="94714" tIns="47357" rIns="94714" bIns="47357" rtlCol="0" anchor="b"/>
          <a:lstStyle>
            <a:lvl1pPr algn="r">
              <a:defRPr sz="1200"/>
            </a:lvl1pPr>
          </a:lstStyle>
          <a:p>
            <a:fld id="{C4471B38-0206-48BF-9687-B0B758E7D0A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55560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슬라이드 노트 개체 틀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pPr defTabSz="912840">
                  <a:defRPr/>
                </a:pPr>
                <a:endParaRPr lang="en-US" altLang="ko-KR" dirty="0"/>
              </a:p>
              <a:p>
                <a:pPr defTabSz="912840">
                  <a:defRPr/>
                </a:pPr>
                <a:endParaRPr lang="en-US" altLang="ko-KR" dirty="0">
                  <a:solidFill>
                    <a:prstClr val="black"/>
                  </a:solidFill>
                  <a:ea typeface="MS UI Gothic" pitchFamily="34" charset="-128"/>
                </a:endParaRPr>
              </a:p>
            </p:txBody>
          </p:sp>
        </mc:Choice>
        <mc:Fallback xmlns="">
          <p:sp>
            <p:nvSpPr>
              <p:cNvPr id="3" name="슬라이드 노트 개체 틀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pPr defTabSz="914320">
                  <a:defRPr/>
                </a:pPr>
                <a:r>
                  <a:rPr lang="en-US" altLang="ko-KR" dirty="0"/>
                  <a:t>We will address that the </a:t>
                </a:r>
                <a:r>
                  <a:rPr lang="en-US" altLang="ko-KR" dirty="0">
                    <a:solidFill>
                      <a:srgbClr val="C00000"/>
                    </a:solidFill>
                  </a:rPr>
                  <a:t>spin-1 </a:t>
                </a:r>
                <a:r>
                  <a:rPr lang="en-US" altLang="ko-KR" dirty="0" err="1">
                    <a:solidFill>
                      <a:srgbClr val="C00000"/>
                    </a:solidFill>
                  </a:rPr>
                  <a:t>diquark</a:t>
                </a:r>
                <a:r>
                  <a:rPr lang="en-US" altLang="ko-KR" dirty="0"/>
                  <a:t> plays a crucial role in the formation of </a:t>
                </a:r>
                <a:r>
                  <a:rPr lang="en-US" altLang="ko-KR" dirty="0" err="1"/>
                  <a:t>tetraquarks</a:t>
                </a:r>
                <a:endParaRPr lang="en-US" altLang="ko-KR" dirty="0"/>
              </a:p>
              <a:p>
                <a:pPr defTabSz="914320">
                  <a:defRPr/>
                </a:pPr>
                <a:r>
                  <a:rPr lang="en-US" altLang="ko-KR" dirty="0">
                    <a:solidFill>
                      <a:prstClr val="black"/>
                    </a:solidFill>
                    <a:ea typeface="MS UI Gothic" pitchFamily="34" charset="-128"/>
                  </a:rPr>
                  <a:t>in addition to the spin-0 </a:t>
                </a:r>
                <a:r>
                  <a:rPr lang="en-US" altLang="ko-KR" dirty="0" err="1">
                    <a:solidFill>
                      <a:prstClr val="black"/>
                    </a:solidFill>
                    <a:ea typeface="MS UI Gothic" pitchFamily="34" charset="-128"/>
                  </a:rPr>
                  <a:t>diquark</a:t>
                </a:r>
                <a:r>
                  <a:rPr lang="en-US" altLang="ko-KR" dirty="0" smtClean="0">
                    <a:solidFill>
                      <a:prstClr val="black"/>
                    </a:solidFill>
                    <a:ea typeface="MS UI Gothic" pitchFamily="34" charset="-128"/>
                  </a:rPr>
                  <a:t>.</a:t>
                </a:r>
              </a:p>
              <a:p>
                <a:pPr defTabSz="914320">
                  <a:defRPr/>
                </a:pPr>
                <a:endParaRPr lang="en-US" altLang="ko-KR" dirty="0" smtClean="0">
                  <a:solidFill>
                    <a:prstClr val="black"/>
                  </a:solidFill>
                  <a:ea typeface="MS UI Gothic" pitchFamily="34" charset="-128"/>
                </a:endParaRPr>
              </a:p>
              <a:p>
                <a:pPr latinLnBrk="0">
                  <a:spcBef>
                    <a:spcPct val="0"/>
                  </a:spcBef>
                  <a:buFont typeface="Wingdings" panose="05000000000000000000" pitchFamily="2" charset="2"/>
                  <a:buNone/>
                </a:pPr>
                <a:r>
                  <a:rPr lang="en-US" altLang="ko-KR" sz="1200" dirty="0" smtClean="0">
                    <a:latin typeface="+mn-lt"/>
                  </a:rPr>
                  <a:t>In particular, we examine the </a:t>
                </a:r>
                <a:r>
                  <a:rPr lang="en-US" altLang="ko-KR" sz="1200" dirty="0" err="1" smtClean="0">
                    <a:solidFill>
                      <a:srgbClr val="0033CC"/>
                    </a:solidFill>
                    <a:latin typeface="+mn-lt"/>
                  </a:rPr>
                  <a:t>diquark-antidiquark</a:t>
                </a:r>
                <a:r>
                  <a:rPr lang="en-US" altLang="ko-KR" sz="1200" dirty="0" smtClean="0">
                    <a:solidFill>
                      <a:srgbClr val="0033CC"/>
                    </a:solidFill>
                    <a:latin typeface="+mn-lt"/>
                  </a:rPr>
                  <a:t> model</a:t>
                </a:r>
                <a:r>
                  <a:rPr lang="en-US" altLang="ko-KR" sz="1200" dirty="0" smtClean="0">
                    <a:latin typeface="+mn-lt"/>
                  </a:rPr>
                  <a:t> by Jaffe </a:t>
                </a:r>
              </a:p>
              <a:p>
                <a:pPr latinLnBrk="0">
                  <a:spcBef>
                    <a:spcPct val="0"/>
                  </a:spcBef>
                  <a:buFont typeface="Wingdings" panose="05000000000000000000" pitchFamily="2" charset="2"/>
                  <a:buNone/>
                </a:pPr>
                <a:r>
                  <a:rPr lang="en-US" altLang="ko-KR" sz="1200" dirty="0" smtClean="0">
                    <a:latin typeface="+mn-lt"/>
                  </a:rPr>
                  <a:t>and motivate</a:t>
                </a:r>
                <a:r>
                  <a:rPr lang="en-US" altLang="ko-KR" sz="1200" dirty="0" smtClean="0">
                    <a:solidFill>
                      <a:srgbClr val="FF0000"/>
                    </a:solidFill>
                    <a:latin typeface="+mn-lt"/>
                  </a:rPr>
                  <a:t> </a:t>
                </a:r>
                <a:r>
                  <a:rPr lang="en-US" altLang="ko-KR" sz="1200" dirty="0" err="1" smtClean="0">
                    <a:solidFill>
                      <a:srgbClr val="C00000"/>
                    </a:solidFill>
                    <a:latin typeface="+mn-lt"/>
                  </a:rPr>
                  <a:t>tetraquark</a:t>
                </a:r>
                <a:r>
                  <a:rPr lang="en-US" altLang="ko-KR" sz="1200" dirty="0" smtClean="0">
                    <a:solidFill>
                      <a:srgbClr val="C00000"/>
                    </a:solidFill>
                    <a:latin typeface="+mn-lt"/>
                  </a:rPr>
                  <a:t> mixing framework</a:t>
                </a:r>
                <a:r>
                  <a:rPr lang="en-US" altLang="ko-KR" sz="1200" dirty="0" smtClean="0">
                    <a:latin typeface="+mn-lt"/>
                  </a:rPr>
                  <a:t> for those resonances that are normally treated as excited states.</a:t>
                </a:r>
                <a:br>
                  <a:rPr lang="en-US" altLang="ko-KR" sz="1200" dirty="0" smtClean="0">
                    <a:latin typeface="+mn-lt"/>
                  </a:rPr>
                </a:br>
                <a:endParaRPr lang="en-US" altLang="ko-KR" sz="1200" dirty="0" smtClean="0">
                  <a:latin typeface="+mn-lt"/>
                </a:endParaRPr>
              </a:p>
              <a:p>
                <a:pPr latinLnBrk="0">
                  <a:spcBef>
                    <a:spcPct val="0"/>
                  </a:spcBef>
                  <a:buFont typeface="Wingdings" panose="05000000000000000000" pitchFamily="2" charset="2"/>
                  <a:buNone/>
                </a:pPr>
                <a:r>
                  <a:rPr lang="en-US" altLang="ko-KR" sz="1200" dirty="0">
                    <a:latin typeface="+mn-lt"/>
                  </a:rPr>
                  <a:t>This framework is supported by the presence of </a:t>
                </a:r>
                <a:r>
                  <a:rPr lang="en-US" altLang="ko-KR" sz="1200" dirty="0" smtClean="0">
                    <a:latin typeface="+mn-lt"/>
                  </a:rPr>
                  <a:t>the two nonets in PDG, </a:t>
                </a:r>
                <a:r>
                  <a:rPr lang="en-US" altLang="ko-KR" sz="1200" i="0">
                    <a:latin typeface="Cambria Math" panose="02040503050406030204" pitchFamily="18" charset="0"/>
                  </a:rPr>
                  <a:t>𝑓_0 (500),𝑓_0 (980),  𝐾_0^∗ (800)</a:t>
                </a:r>
                <a:r>
                  <a:rPr lang="en-US" altLang="ko-KR" sz="1200" b="0" i="0" smtClean="0">
                    <a:latin typeface="Cambria Math" panose="02040503050406030204" pitchFamily="18" charset="0"/>
                  </a:rPr>
                  <a:t>, 𝑎_0 (980)</a:t>
                </a:r>
                <a:r>
                  <a:rPr lang="en-US" altLang="ko-KR" sz="1200" dirty="0"/>
                  <a:t> </a:t>
                </a:r>
                <a:r>
                  <a:rPr lang="en-US" altLang="ko-KR" sz="1200" dirty="0" smtClean="0">
                    <a:latin typeface="+mn-lt"/>
                  </a:rPr>
                  <a:t>in </a:t>
                </a:r>
                <a:r>
                  <a:rPr lang="en-US" altLang="ko-KR" sz="1200" dirty="0">
                    <a:latin typeface="+mn-lt"/>
                  </a:rPr>
                  <a:t>light nonet,</a:t>
                </a:r>
                <a:br>
                  <a:rPr lang="en-US" altLang="ko-KR" sz="1200" dirty="0">
                    <a:latin typeface="+mn-lt"/>
                  </a:rPr>
                </a:br>
                <a:r>
                  <a:rPr lang="en-US" altLang="ko-KR" sz="1200" dirty="0" smtClean="0">
                    <a:latin typeface="+mn-lt"/>
                  </a:rPr>
                  <a:t>and </a:t>
                </a:r>
                <a:r>
                  <a:rPr lang="en-US" altLang="ko-KR" sz="1200" i="0">
                    <a:latin typeface="Cambria Math" panose="02040503050406030204" pitchFamily="18" charset="0"/>
                  </a:rPr>
                  <a:t>𝑓_0 (1370),𝑓_0 (1500),〖 𝐾〗_0^∗ (1430)</a:t>
                </a:r>
                <a:r>
                  <a:rPr lang="en-US" altLang="ko-KR" sz="1200" dirty="0"/>
                  <a:t>,</a:t>
                </a:r>
                <a:r>
                  <a:rPr lang="en-US" altLang="ko-KR" sz="1200" i="0">
                    <a:latin typeface="Cambria Math" panose="02040503050406030204" pitchFamily="18" charset="0"/>
                  </a:rPr>
                  <a:t>〖 𝑎〗_0 (1450)</a:t>
                </a:r>
                <a:r>
                  <a:rPr lang="en-US" altLang="ko-KR" sz="1200" dirty="0">
                    <a:latin typeface="+mn-lt"/>
                  </a:rPr>
                  <a:t> in heavy </a:t>
                </a:r>
                <a:r>
                  <a:rPr lang="en-US" altLang="ko-KR" sz="1200" dirty="0" smtClean="0">
                    <a:latin typeface="+mn-lt"/>
                  </a:rPr>
                  <a:t>nonet.</a:t>
                </a:r>
              </a:p>
              <a:p>
                <a:pPr latinLnBrk="0">
                  <a:spcBef>
                    <a:spcPct val="0"/>
                  </a:spcBef>
                  <a:buFont typeface="Wingdings" panose="05000000000000000000" pitchFamily="2" charset="2"/>
                  <a:buChar char="§"/>
                </a:pPr>
                <a:endParaRPr lang="en-US" altLang="ko-KR" sz="1200" dirty="0" smtClean="0">
                  <a:latin typeface="+mn-lt"/>
                </a:endParaRPr>
              </a:p>
              <a:p>
                <a:pPr latinLnBrk="0">
                  <a:spcBef>
                    <a:spcPct val="0"/>
                  </a:spcBef>
                  <a:buFont typeface="Wingdings" panose="05000000000000000000" pitchFamily="2" charset="2"/>
                  <a:buNone/>
                </a:pPr>
                <a:r>
                  <a:rPr lang="en-US" altLang="ko-KR" sz="1200" dirty="0" smtClean="0">
                    <a:latin typeface="+mn-lt"/>
                  </a:rPr>
                  <a:t>We test this mixing framework for these nonets in reproducing their mass splitting and decay modes.</a:t>
                </a:r>
              </a:p>
              <a:p>
                <a:pPr defTabSz="914320">
                  <a:defRPr/>
                </a:pPr>
                <a:endParaRPr lang="en-US" altLang="ko-KR" dirty="0">
                  <a:solidFill>
                    <a:prstClr val="black"/>
                  </a:solidFill>
                  <a:ea typeface="MS UI Gothic" pitchFamily="34" charset="-128"/>
                </a:endParaRPr>
              </a:p>
            </p:txBody>
          </p:sp>
        </mc:Fallback>
      </mc:AlternateContent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471B38-0206-48BF-9687-B0B758E7D0A6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18845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baseline="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471B38-0206-48BF-9687-B0B758E7D0A6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2768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471B38-0206-48BF-9687-B0B758E7D0A6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99961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슬라이드 노트 개체 틀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endParaRPr lang="ko-KR" altLang="en-US" dirty="0"/>
              </a:p>
            </p:txBody>
          </p:sp>
        </mc:Choice>
        <mc:Fallback xmlns="">
          <p:sp>
            <p:nvSpPr>
              <p:cNvPr id="3" name="슬라이드 노트 개체 틀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pPr marL="268288" indent="-268288" latinLnBrk="0">
                  <a:spcBef>
                    <a:spcPct val="0"/>
                  </a:spcBef>
                  <a:buNone/>
                </a:pPr>
                <a:r>
                  <a:rPr lang="en-US" altLang="ko-KR" sz="1200" dirty="0" smtClean="0">
                    <a:latin typeface="HY견명조" panose="02030600000101010101" pitchFamily="18" charset="-127"/>
                    <a:ea typeface="HY견명조" panose="02030600000101010101" pitchFamily="18" charset="-127"/>
                  </a:rPr>
                  <a:t>※ </a:t>
                </a:r>
                <a:r>
                  <a:rPr lang="en-US" altLang="ko-KR" sz="1200" dirty="0" smtClean="0">
                    <a:latin typeface="+mn-lt"/>
                  </a:rPr>
                  <a:t>A key motivation for this is the “inverse mass ordering”, </a:t>
                </a:r>
              </a:p>
              <a:p>
                <a:pPr marL="268288" indent="-268288" latinLnBrk="0">
                  <a:spcBef>
                    <a:spcPct val="0"/>
                  </a:spcBef>
                  <a:buNone/>
                </a:pPr>
                <a:r>
                  <a:rPr lang="en-US" altLang="ko-KR" sz="1200" b="0" i="0" smtClean="0">
                    <a:latin typeface="Cambria Math" panose="02040503050406030204" pitchFamily="18" charset="0"/>
                  </a:rPr>
                  <a:t>𝑀[𝑎_0 (980)]&gt;𝑀[𝐾_0^∗ (700)]</a:t>
                </a:r>
                <a:r>
                  <a:rPr lang="en-US" altLang="ko-KR" sz="1200" i="0">
                    <a:latin typeface="Cambria Math" panose="02040503050406030204" pitchFamily="18" charset="0"/>
                  </a:rPr>
                  <a:t>,</a:t>
                </a:r>
                <a:r>
                  <a:rPr lang="en-US" altLang="ko-KR" sz="1200" b="0" i="0" smtClean="0">
                    <a:latin typeface="Cambria Math" panose="02040503050406030204" pitchFamily="18" charset="0"/>
                  </a:rPr>
                  <a:t> </a:t>
                </a:r>
                <a:r>
                  <a:rPr lang="en-US" altLang="ko-KR" sz="1200" b="0" i="0" smtClean="0">
                    <a:latin typeface="Cambria Math" panose="02040503050406030204" pitchFamily="18" charset="0"/>
                  </a:rPr>
                  <a:t> </a:t>
                </a:r>
                <a:r>
                  <a:rPr lang="en-US" altLang="ko-KR" sz="1200" i="0">
                    <a:latin typeface="Cambria Math" panose="02040503050406030204" pitchFamily="18" charset="0"/>
                  </a:rPr>
                  <a:t>𝑀[𝑎_0 (</a:t>
                </a:r>
                <a:r>
                  <a:rPr lang="en-US" altLang="ko-KR" sz="1200" b="0" i="0" smtClean="0">
                    <a:latin typeface="Cambria Math" panose="02040503050406030204" pitchFamily="18" charset="0"/>
                  </a:rPr>
                  <a:t>1450)]</a:t>
                </a:r>
                <a:r>
                  <a:rPr lang="en-US" altLang="ko-KR" sz="1200" i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≳</a:t>
                </a:r>
                <a:r>
                  <a:rPr lang="en-US" altLang="ko-KR" sz="1200" i="0">
                    <a:latin typeface="Cambria Math" panose="02040503050406030204" pitchFamily="18" charset="0"/>
                  </a:rPr>
                  <a:t>𝑀[𝐾_0^∗ (</a:t>
                </a:r>
                <a:r>
                  <a:rPr lang="en-US" altLang="ko-KR" sz="1200" b="0" i="0" smtClean="0">
                    <a:latin typeface="Cambria Math" panose="02040503050406030204" pitchFamily="18" charset="0"/>
                  </a:rPr>
                  <a:t>1430)]</a:t>
                </a:r>
                <a:endParaRPr lang="en-US" altLang="ko-KR" sz="1200" dirty="0" smtClean="0">
                  <a:latin typeface="+mn-lt"/>
                </a:endParaRPr>
              </a:p>
              <a:p>
                <a:pPr marL="268288" indent="-268288" latinLnBrk="0">
                  <a:spcBef>
                    <a:spcPct val="0"/>
                  </a:spcBef>
                  <a:buNone/>
                </a:pPr>
                <a:r>
                  <a:rPr lang="en-US" altLang="ko-KR" sz="1200" dirty="0" smtClean="0">
                    <a:latin typeface="+mn-lt"/>
                  </a:rPr>
                  <a:t>In tetraquark mixing model, the two nonets are given by</a:t>
                </a:r>
                <a:r>
                  <a:rPr lang="en-US" altLang="ko-KR" sz="1200" baseline="0" dirty="0" smtClean="0">
                    <a:latin typeface="+mn-lt"/>
                  </a:rPr>
                  <a:t> the linear combinations of the two types.</a:t>
                </a:r>
                <a:endParaRPr lang="en-US" altLang="ko-KR" sz="1200" dirty="0" smtClean="0">
                  <a:latin typeface="+mn-lt"/>
                </a:endParaRPr>
              </a:p>
              <a:p>
                <a:pPr marL="268288" indent="-268288" latinLnBrk="0">
                  <a:spcBef>
                    <a:spcPct val="0"/>
                  </a:spcBef>
                  <a:buNone/>
                </a:pPr>
                <a:r>
                  <a:rPr lang="en-US" altLang="ko-KR" sz="1200" dirty="0" smtClean="0">
                    <a:latin typeface="+mn-lt"/>
                  </a:rPr>
                  <a:t>as these</a:t>
                </a:r>
                <a:r>
                  <a:rPr lang="en-US" altLang="ko-KR" sz="1200" baseline="0" dirty="0" smtClean="0">
                    <a:latin typeface="+mn-lt"/>
                  </a:rPr>
                  <a:t> </a:t>
                </a:r>
                <a:r>
                  <a:rPr lang="en-US" altLang="ko-KR" sz="1200" dirty="0" smtClean="0">
                    <a:latin typeface="+mn-lt"/>
                  </a:rPr>
                  <a:t>form the eigenstates of the color-spin interaction,</a:t>
                </a:r>
                <a:r>
                  <a:rPr lang="en-US" altLang="ko-KR" sz="1200" baseline="0" dirty="0" smtClean="0">
                    <a:latin typeface="+mn-lt"/>
                  </a:rPr>
                  <a:t> the main part of</a:t>
                </a:r>
              </a:p>
              <a:p>
                <a:pPr marL="268288" indent="-268288" latinLnBrk="0">
                  <a:spcBef>
                    <a:spcPct val="0"/>
                  </a:spcBef>
                  <a:buNone/>
                </a:pPr>
                <a:r>
                  <a:rPr lang="en-US" altLang="ko-KR" sz="1200" baseline="0" dirty="0" smtClean="0">
                    <a:latin typeface="+mn-lt"/>
                  </a:rPr>
                  <a:t>the Hamiltonian. </a:t>
                </a:r>
              </a:p>
              <a:p>
                <a:pPr marL="268288" indent="-268288" latinLnBrk="0">
                  <a:spcBef>
                    <a:spcPct val="0"/>
                  </a:spcBef>
                  <a:buNone/>
                </a:pPr>
                <a:r>
                  <a:rPr lang="en-US" altLang="ko-KR" sz="1200" baseline="0" dirty="0" smtClean="0">
                    <a:latin typeface="+mn-lt"/>
                  </a:rPr>
                  <a:t>Thus, the linear combinations represent physical states, the two nonets.</a:t>
                </a:r>
                <a:endParaRPr lang="en-US" altLang="ko-KR" sz="1200" dirty="0">
                  <a:latin typeface="+mn-lt"/>
                </a:endParaRPr>
              </a:p>
              <a:p>
                <a:endParaRPr lang="ko-KR" altLang="en-US" dirty="0"/>
              </a:p>
            </p:txBody>
          </p:sp>
        </mc:Fallback>
      </mc:AlternateContent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471B38-0206-48BF-9687-B0B758E7D0A6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52575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471B38-0206-48BF-9687-B0B758E7D0A6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67232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슬라이드 노트 개체 틀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pPr defTabSz="947687">
                  <a:defRPr/>
                </a:pPr>
                <a:endParaRPr lang="en-US" altLang="ko-KR" dirty="0"/>
              </a:p>
              <a:p>
                <a:endParaRPr lang="ko-KR" altLang="en-US" dirty="0"/>
              </a:p>
            </p:txBody>
          </p:sp>
        </mc:Choice>
        <mc:Fallback xmlns="">
          <p:sp>
            <p:nvSpPr>
              <p:cNvPr id="3" name="슬라이드 노트 개체 틀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pPr marL="171450" marR="0" lvl="0" indent="-17145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Wingdings" panose="05000000000000000000" pitchFamily="2" charset="2"/>
                  <a:buChar char="§"/>
                  <a:tabLst/>
                  <a:defRPr/>
                </a:pPr>
                <a:r>
                  <a:rPr lang="en-US" altLang="ko-KR" sz="1200" dirty="0">
                    <a:latin typeface="+mn-lt"/>
                  </a:rPr>
                  <a:t>Physical states can be obtained by </a:t>
                </a:r>
                <a:r>
                  <a:rPr lang="en-US" altLang="ko-KR" sz="1200" dirty="0" err="1">
                    <a:latin typeface="+mn-lt"/>
                  </a:rPr>
                  <a:t>diagonalizing</a:t>
                </a:r>
                <a:r>
                  <a:rPr lang="en-US" altLang="ko-KR" sz="1200" dirty="0">
                    <a:latin typeface="+mn-lt"/>
                  </a:rPr>
                  <a:t> </a:t>
                </a:r>
                <a:r>
                  <a:rPr lang="en-US" altLang="ko-KR" sz="1200" dirty="0">
                    <a:solidFill>
                      <a:prstClr val="black"/>
                    </a:solidFill>
                    <a:latin typeface="Calibri" panose="020F0502020204030204"/>
                  </a:rPr>
                  <a:t>the </a:t>
                </a:r>
                <a:r>
                  <a:rPr lang="en-US" altLang="ko-KR" sz="1200" dirty="0">
                    <a:solidFill>
                      <a:srgbClr val="0033CC"/>
                    </a:solidFill>
                    <a:latin typeface="Calibri" panose="020F0502020204030204"/>
                  </a:rPr>
                  <a:t>2x2 </a:t>
                </a:r>
                <a:r>
                  <a:rPr lang="en-US" altLang="ko-KR" sz="1200" dirty="0">
                    <a:solidFill>
                      <a:prstClr val="black"/>
                    </a:solidFill>
                    <a:latin typeface="Calibri" panose="020F0502020204030204"/>
                  </a:rPr>
                  <a:t>matrix of </a:t>
                </a:r>
                <a:r>
                  <a:rPr lang="en-US" altLang="ko-KR" sz="1200" i="0">
                    <a:solidFill>
                      <a:srgbClr val="0033CC"/>
                    </a:solidFill>
                    <a:latin typeface="Cambria Math" panose="02040503050406030204" pitchFamily="18" charset="0"/>
                  </a:rPr>
                  <a:t>𝑉_𝐶𝑆</a:t>
                </a:r>
                <a:r>
                  <a:rPr lang="en-US" altLang="ko-KR" sz="1200" dirty="0">
                    <a:solidFill>
                      <a:prstClr val="black"/>
                    </a:solidFill>
                    <a:latin typeface="Calibri" panose="020F0502020204030204"/>
                  </a:rPr>
                  <a:t> </a:t>
                </a:r>
                <a:r>
                  <a:rPr lang="en-US" altLang="ko-KR" sz="1200" dirty="0">
                    <a:latin typeface="+mn-lt"/>
                  </a:rPr>
                  <a:t>for each member of the two nonets.</a:t>
                </a:r>
              </a:p>
              <a:p>
                <a:endParaRPr lang="ko-KR" altLang="en-US" dirty="0"/>
              </a:p>
            </p:txBody>
          </p:sp>
        </mc:Fallback>
      </mc:AlternateContent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4471B38-0206-48BF-9687-B0B758E7D0A6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405930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슬라이드 노트 개체 틀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endParaRPr lang="ko-KR" altLang="en-US" dirty="0"/>
              </a:p>
            </p:txBody>
          </p:sp>
        </mc:Choice>
        <mc:Fallback xmlns="">
          <p:sp>
            <p:nvSpPr>
              <p:cNvPr id="3" name="슬라이드 노트 개체 틀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US" altLang="ko-KR" sz="1400" dirty="0">
                    <a:latin typeface="+mn-lt"/>
                  </a:rPr>
                  <a:t>the light nonet members, </a:t>
                </a:r>
                <a:r>
                  <a:rPr lang="en-US" altLang="ko-KR" sz="1200" i="0">
                    <a:solidFill>
                      <a:srgbClr val="0033CC"/>
                    </a:solidFill>
                    <a:latin typeface="Cambria Math" panose="02040503050406030204" pitchFamily="18" charset="0"/>
                  </a:rPr>
                  <a:t>𝑎_0 (980)</a:t>
                </a:r>
                <a:r>
                  <a:rPr lang="en-US" altLang="ko-KR" sz="1200" dirty="0">
                    <a:solidFill>
                      <a:srgbClr val="0033CC"/>
                    </a:solidFill>
                    <a:latin typeface="Calibri" panose="020F0502020204030204"/>
                  </a:rPr>
                  <a:t>, </a:t>
                </a:r>
                <a:r>
                  <a:rPr lang="en-US" altLang="ko-KR" sz="1200" b="0" i="0">
                    <a:solidFill>
                      <a:srgbClr val="0033CC"/>
                    </a:solidFill>
                    <a:latin typeface="Cambria Math" panose="02040503050406030204" pitchFamily="18" charset="0"/>
                  </a:rPr>
                  <a:t> </a:t>
                </a:r>
                <a:r>
                  <a:rPr lang="en-US" altLang="ko-KR" sz="1200" i="0">
                    <a:solidFill>
                      <a:srgbClr val="0033CC"/>
                    </a:solidFill>
                    <a:latin typeface="Cambria Math" panose="02040503050406030204" pitchFamily="18" charset="0"/>
                  </a:rPr>
                  <a:t>𝐾_0^∗ (</a:t>
                </a:r>
                <a:r>
                  <a:rPr lang="en-US" altLang="ko-KR" sz="1200" b="0" i="0">
                    <a:solidFill>
                      <a:srgbClr val="0033CC"/>
                    </a:solidFill>
                    <a:latin typeface="Cambria Math" panose="02040503050406030204" pitchFamily="18" charset="0"/>
                  </a:rPr>
                  <a:t>7</a:t>
                </a:r>
                <a:r>
                  <a:rPr lang="en-US" altLang="ko-KR" sz="1200" i="0">
                    <a:solidFill>
                      <a:srgbClr val="0033CC"/>
                    </a:solidFill>
                    <a:latin typeface="Cambria Math" panose="02040503050406030204" pitchFamily="18" charset="0"/>
                  </a:rPr>
                  <a:t>00)</a:t>
                </a:r>
                <a:r>
                  <a:rPr lang="en-US" altLang="ko-KR" sz="1200" dirty="0">
                    <a:solidFill>
                      <a:srgbClr val="0033CC"/>
                    </a:solidFill>
                    <a:latin typeface="Calibri" panose="020F0502020204030204"/>
                  </a:rPr>
                  <a:t>, </a:t>
                </a:r>
                <a:r>
                  <a:rPr lang="en-US" altLang="ko-KR" sz="1200" i="0">
                    <a:solidFill>
                      <a:srgbClr val="0033CC"/>
                    </a:solidFill>
                    <a:latin typeface="Cambria Math" panose="02040503050406030204" pitchFamily="18" charset="0"/>
                  </a:rPr>
                  <a:t>𝑓_0 (500),𝑓_0 (980)</a:t>
                </a:r>
                <a:r>
                  <a:rPr lang="en-US" altLang="ko-KR" sz="1200" dirty="0">
                    <a:solidFill>
                      <a:prstClr val="black"/>
                    </a:solidFill>
                    <a:latin typeface="Calibri" panose="020F0502020204030204"/>
                  </a:rPr>
                  <a:t>,</a:t>
                </a:r>
                <a:r>
                  <a:rPr lang="en-US" altLang="ko-KR" sz="1400" dirty="0">
                    <a:latin typeface="+mn-lt"/>
                  </a:rPr>
                  <a:t> have more probability to stay in </a:t>
                </a:r>
                <a:r>
                  <a:rPr lang="en-US" altLang="ko-KR" sz="1400" i="0">
                    <a:solidFill>
                      <a:srgbClr val="C00000"/>
                    </a:solidFill>
                    <a:latin typeface="Cambria Math" panose="02040503050406030204" pitchFamily="18" charset="0"/>
                  </a:rPr>
                  <a:t>├ |011⟩</a:t>
                </a:r>
                <a:r>
                  <a:rPr lang="en-US" altLang="ko-KR" sz="1400" dirty="0">
                    <a:latin typeface="+mn-lt"/>
                  </a:rPr>
                  <a:t> rather than in </a:t>
                </a:r>
                <a:r>
                  <a:rPr lang="en-US" altLang="ko-KR" sz="1400" i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├ |000⟩</a:t>
                </a:r>
                <a:r>
                  <a:rPr lang="en-US" altLang="ko-KR" sz="1400" dirty="0">
                    <a:latin typeface="+mn-lt"/>
                  </a:rPr>
                  <a:t> </a:t>
                </a:r>
                <a:endParaRPr lang="ko-KR" altLang="en-US" dirty="0"/>
              </a:p>
            </p:txBody>
          </p:sp>
        </mc:Fallback>
      </mc:AlternateContent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4471B38-0206-48BF-9687-B0B758E7D0A6}" type="slidenum">
              <a:rPr lang="ko-KR" altLang="en-US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62397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471B38-0206-48BF-9687-B0B758E7D0A6}" type="slidenum">
              <a:rPr lang="ko-KR" altLang="en-US" smtClean="0"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598853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471B38-0206-48BF-9687-B0B758E7D0A6}" type="slidenum">
              <a:rPr lang="ko-KR" altLang="en-US" smtClean="0"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99362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471B38-0206-48BF-9687-B0B758E7D0A6}" type="slidenum">
              <a:rPr lang="ko-KR" altLang="en-US" smtClean="0"/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412526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/>
              <a:t>There are inequalities between the coupling strengths. They are enhanced in the light nonet but suppressed in the heavy nonet.</a:t>
            </a:r>
          </a:p>
          <a:p>
            <a:r>
              <a:rPr lang="en-US" altLang="ko-KR" dirty="0"/>
              <a:t>Experimentally, this inequalities can be tested from the corresponding partial decay widths because the</a:t>
            </a:r>
          </a:p>
          <a:p>
            <a:r>
              <a:rPr lang="en-US" altLang="ko-KR" dirty="0"/>
              <a:t>width is proportional to the coupling strength square times the other part depending only kinematics.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4471B38-0206-48BF-9687-B0B758E7D0A6}" type="slidenum">
              <a:rPr lang="ko-KR" altLang="en-US" smtClean="0"/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6579503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슬라이드 노트 개체 틀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pPr defTabSz="947687">
                  <a:defRPr/>
                </a:pPr>
                <a:r>
                  <a:rPr lang="en-US" altLang="ko-KR" dirty="0"/>
                  <a:t>1. Some partial widths are not known until recently. </a:t>
                </a:r>
                <a:br>
                  <a:rPr lang="en-US" altLang="ko-KR" dirty="0"/>
                </a:br>
                <a:r>
                  <a:rPr lang="en-US" altLang="ko-KR" dirty="0"/>
                  <a:t>ex)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𝐾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  <m:sup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bSup>
                    <m:r>
                      <a:rPr lang="en-US" altLang="ko-KR" i="1">
                        <a:latin typeface="Cambria Math" panose="02040503050406030204" pitchFamily="18" charset="0"/>
                      </a:rPr>
                      <m:t>(700)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⟹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𝐾</m:t>
                    </m:r>
                  </m:oMath>
                </a14:m>
                <a:r>
                  <a:rPr lang="en-US" altLang="ko-KR" dirty="0"/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</a:rPr>
                      <m:t>(980)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⟹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𝜋𝜋</m:t>
                    </m:r>
                  </m:oMath>
                </a14:m>
                <a:r>
                  <a:rPr lang="ko-KR" altLang="en-US" dirty="0"/>
                  <a:t> </a:t>
                </a:r>
                <a:r>
                  <a:rPr lang="en-US" altLang="ko-KR" dirty="0"/>
                  <a:t>were not listed in 2016 PDG.</a:t>
                </a:r>
              </a:p>
              <a:p>
                <a:pPr defTabSz="947687">
                  <a:defRPr/>
                </a:pPr>
                <a:r>
                  <a:rPr lang="en-US" altLang="ko-KR" dirty="0"/>
                  <a:t>2. Some partial widths still have large uncertainty. </a:t>
                </a:r>
                <a:br>
                  <a:rPr lang="en-US" altLang="ko-KR" dirty="0"/>
                </a:br>
                <a:r>
                  <a:rPr lang="en-US" altLang="ko-KR" dirty="0"/>
                  <a:t>ex)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</a:rPr>
                      <m:t>(980)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⟹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𝐾</m:t>
                    </m:r>
                    <m:acc>
                      <m:accPr>
                        <m:chr m:val="̅"/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𝐾</m:t>
                        </m:r>
                      </m:e>
                    </m:acc>
                  </m:oMath>
                </a14:m>
                <a:r>
                  <a:rPr lang="ko-KR" altLang="en-US" dirty="0"/>
                  <a:t> </a:t>
                </a:r>
                <a:r>
                  <a:rPr lang="en-US" altLang="ko-KR" dirty="0"/>
                  <a:t>.</a:t>
                </a:r>
              </a:p>
              <a:p>
                <a:pPr defTabSz="947687">
                  <a:defRPr/>
                </a:pPr>
                <a:endParaRPr lang="en-US" altLang="ko-KR" dirty="0"/>
              </a:p>
              <a:p>
                <a:pPr defTabSz="947687">
                  <a:defRPr/>
                </a:pPr>
                <a:r>
                  <a:rPr lang="en-US" altLang="ko-KR" dirty="0"/>
                  <a:t>Purely from the kinematical point of view, this inequality</a:t>
                </a:r>
                <a:r>
                  <a:rPr lang="en-US" altLang="ko-KR" baseline="0" dirty="0"/>
                  <a:t> is quite un</a:t>
                </a:r>
                <a:r>
                  <a:rPr lang="en-US" altLang="ko-KR" dirty="0"/>
                  <a:t>natural.</a:t>
                </a:r>
              </a:p>
              <a:p>
                <a:pPr defTabSz="947687">
                  <a:defRPr/>
                </a:pPr>
                <a:endParaRPr lang="ko-KR" altLang="en-US" dirty="0"/>
              </a:p>
              <a:p>
                <a:pPr defTabSz="947687">
                  <a:defRPr/>
                </a:pPr>
                <a:endParaRPr lang="ko-KR" altLang="en-US" dirty="0"/>
              </a:p>
              <a:p>
                <a:endParaRPr lang="ko-KR" altLang="en-US" dirty="0"/>
              </a:p>
            </p:txBody>
          </p:sp>
        </mc:Choice>
        <mc:Fallback xmlns="">
          <p:sp>
            <p:nvSpPr>
              <p:cNvPr id="3" name="슬라이드 노트 개체 틀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pPr marL="0" marR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200" dirty="0" smtClean="0"/>
                  <a:t>1. Some partial widths are not known until recently. </a:t>
                </a:r>
                <a:br>
                  <a:rPr lang="en-US" altLang="ko-KR" sz="1200" dirty="0" smtClean="0"/>
                </a:br>
                <a:r>
                  <a:rPr lang="en-US" altLang="ko-KR" sz="1200" dirty="0" smtClean="0"/>
                  <a:t>ex) </a:t>
                </a:r>
                <a:r>
                  <a:rPr lang="en-US" altLang="ko-KR" sz="1200" b="0" i="0" smtClean="0">
                    <a:latin typeface="Cambria Math" panose="02040503050406030204" pitchFamily="18" charset="0"/>
                  </a:rPr>
                  <a:t>𝐾_0^∗ (700)</a:t>
                </a:r>
                <a:r>
                  <a:rPr lang="en-US" altLang="ko-KR" sz="1200" b="0" i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⟹</a:t>
                </a:r>
                <a:r>
                  <a:rPr lang="ko-KR" altLang="en-US" sz="1200" b="0" i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𝜋</a:t>
                </a:r>
                <a:r>
                  <a:rPr lang="en-US" altLang="ko-KR" sz="1200" b="0" i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𝐾</a:t>
                </a:r>
                <a:r>
                  <a:rPr lang="en-US" altLang="ko-KR" sz="1200" dirty="0" smtClean="0"/>
                  <a:t>, </a:t>
                </a:r>
                <a:r>
                  <a:rPr lang="en-US" altLang="ko-KR" sz="1200" i="0">
                    <a:latin typeface="Cambria Math" panose="02040503050406030204" pitchFamily="18" charset="0"/>
                  </a:rPr>
                  <a:t>𝑓_0 (980)</a:t>
                </a:r>
                <a:r>
                  <a:rPr lang="en-US" altLang="ko-KR" sz="1200" i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⟹</a:t>
                </a:r>
                <a:r>
                  <a:rPr lang="ko-KR" altLang="en-US" sz="1200" i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𝜋𝜋</a:t>
                </a:r>
                <a:r>
                  <a:rPr lang="ko-KR" altLang="en-US" sz="1200" dirty="0" smtClean="0"/>
                  <a:t> </a:t>
                </a:r>
                <a:r>
                  <a:rPr lang="en-US" altLang="ko-KR" sz="1200" dirty="0" smtClean="0"/>
                  <a:t>were not listed in 2016 PDG</a:t>
                </a:r>
                <a:r>
                  <a:rPr lang="en-US" altLang="ko-KR" sz="1200" dirty="0" smtClean="0"/>
                  <a:t>.</a:t>
                </a:r>
              </a:p>
              <a:p>
                <a:pPr marL="0" marR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sz="1200" dirty="0" smtClean="0"/>
                  <a:t>2.</a:t>
                </a:r>
                <a:r>
                  <a:rPr lang="en-US" altLang="ko-KR" sz="1200" baseline="0" dirty="0" smtClean="0"/>
                  <a:t> </a:t>
                </a:r>
                <a:r>
                  <a:rPr lang="en-US" altLang="ko-KR" sz="1200" dirty="0" smtClean="0"/>
                  <a:t>Some partial widths still have large uncertainty. </a:t>
                </a:r>
                <a:br>
                  <a:rPr lang="en-US" altLang="ko-KR" sz="1200" dirty="0" smtClean="0"/>
                </a:br>
                <a:r>
                  <a:rPr lang="en-US" altLang="ko-KR" sz="1200" dirty="0" smtClean="0"/>
                  <a:t>ex) </a:t>
                </a:r>
                <a:r>
                  <a:rPr lang="en-US" altLang="ko-KR" sz="1200" i="0">
                    <a:latin typeface="Cambria Math" panose="02040503050406030204" pitchFamily="18" charset="0"/>
                  </a:rPr>
                  <a:t>𝑓_0 (980)</a:t>
                </a:r>
                <a:r>
                  <a:rPr lang="en-US" altLang="ko-KR" sz="1200" i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⟹</a:t>
                </a:r>
                <a:r>
                  <a:rPr lang="en-US" altLang="ko-KR" sz="1200" b="0" i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𝐾𝐾 ̅</a:t>
                </a:r>
                <a:r>
                  <a:rPr lang="ko-KR" altLang="en-US" sz="1200" dirty="0" smtClean="0"/>
                  <a:t> </a:t>
                </a:r>
                <a:r>
                  <a:rPr lang="en-US" altLang="ko-KR" sz="1200" dirty="0" smtClean="0"/>
                  <a:t>.</a:t>
                </a:r>
                <a:endParaRPr lang="ko-KR" altLang="en-US" sz="1200" dirty="0"/>
              </a:p>
              <a:p>
                <a:pPr marL="0" marR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ko-KR" altLang="en-US" sz="1200" dirty="0"/>
              </a:p>
              <a:p>
                <a:endParaRPr lang="ko-KR" altLang="en-US" dirty="0"/>
              </a:p>
            </p:txBody>
          </p:sp>
        </mc:Fallback>
      </mc:AlternateContent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471B38-0206-48BF-9687-B0B758E7D0A6}" type="slidenum">
              <a:rPr lang="ko-KR" altLang="en-US" smtClean="0"/>
              <a:t>24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906618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슬라이드 노트 개체 틀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US" altLang="ko-KR" dirty="0"/>
                  <a:t>To get the experimental ratio, we need to have different couplings for the two nonets. And the light nonet couplings must be a lot larger than the heavy nonet couplings.</a:t>
                </a:r>
              </a:p>
            </p:txBody>
          </p:sp>
        </mc:Choice>
        <mc:Fallback xmlns="">
          <p:sp>
            <p:nvSpPr>
              <p:cNvPr id="3" name="슬라이드 노트 개체 틀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US" altLang="ko-KR" dirty="0"/>
                  <a:t>Purely from the kinematical point of view, the natural expectation is that </a:t>
                </a:r>
                <a:r>
                  <a:rPr lang="el-GR" altLang="ko-KR" i="0">
                    <a:solidFill>
                      <a:srgbClr val="0033CC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Γ</a:t>
                </a:r>
                <a:r>
                  <a:rPr lang="en-US" altLang="ko-KR" i="0">
                    <a:solidFill>
                      <a:srgbClr val="0033CC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_</a:t>
                </a:r>
                <a:r>
                  <a:rPr lang="en-US" altLang="ko-KR" b="0" i="0">
                    <a:solidFill>
                      <a:srgbClr val="0033CC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𝑘𝑖𝑛</a:t>
                </a:r>
                <a:r>
                  <a:rPr lang="en-US" altLang="ko-KR" dirty="0">
                    <a:solidFill>
                      <a:srgbClr val="0033CC"/>
                    </a:solidFill>
                  </a:rPr>
                  <a:t>(light nonet) </a:t>
                </a:r>
                <a:r>
                  <a:rPr lang="en-US" altLang="ko-KR" i="0">
                    <a:solidFill>
                      <a:srgbClr val="C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≲</a:t>
                </a:r>
                <a:r>
                  <a:rPr lang="el-GR" altLang="ko-KR" i="0">
                    <a:solidFill>
                      <a:srgbClr val="0033CC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Γ</a:t>
                </a:r>
                <a:r>
                  <a:rPr lang="en-US" altLang="ko-KR" i="0">
                    <a:solidFill>
                      <a:srgbClr val="0033CC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_</a:t>
                </a:r>
                <a:r>
                  <a:rPr lang="en-US" altLang="ko-KR" b="0" i="0">
                    <a:solidFill>
                      <a:srgbClr val="0033CC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𝑘𝑖𝑛</a:t>
                </a:r>
                <a:r>
                  <a:rPr lang="en-US" altLang="ko-KR" dirty="0">
                    <a:solidFill>
                      <a:srgbClr val="0033CC"/>
                    </a:solidFill>
                  </a:rPr>
                  <a:t>(heavy nonet)</a:t>
                </a:r>
                <a:r>
                  <a:rPr lang="en-US" altLang="ko-KR" dirty="0"/>
                  <a:t>.</a:t>
                </a:r>
                <a:endParaRPr lang="ko-KR" altLang="en-US" dirty="0"/>
              </a:p>
            </p:txBody>
          </p:sp>
        </mc:Fallback>
      </mc:AlternateContent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4471B38-0206-48BF-9687-B0B758E7D0A6}" type="slidenum">
              <a:rPr lang="ko-KR" altLang="en-US" smtClean="0"/>
              <a:t>25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3531888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슬라이드 노트 개체 틀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US" altLang="ko-KR" dirty="0"/>
                  <a:t>For </a:t>
                </a:r>
                <a:r>
                  <a:rPr lang="en-US" altLang="ko-KR" dirty="0" err="1"/>
                  <a:t>isovector</a:t>
                </a:r>
                <a:r>
                  <a:rPr lang="en-US" altLang="ko-KR" dirty="0"/>
                  <a:t> case, we have the opposite inequality in the experimental partial widths, light nonet width is smaller than the heavy nonet one.  Even in this case, we expect</a:t>
                </a:r>
              </a:p>
              <a:p>
                <a:r>
                  <a:rPr lang="en-US" altLang="ko-KR" dirty="0"/>
                  <a:t>the same enhancement in the couplings.</a:t>
                </a:r>
              </a:p>
              <a:p>
                <a:r>
                  <a:rPr lang="en-US" altLang="ko-KR" dirty="0"/>
                  <a:t>For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980</m:t>
                        </m:r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𝐾</m:t>
                    </m:r>
                    <m:acc>
                      <m:accPr>
                        <m:chr m:val="̅"/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𝐾</m:t>
                        </m:r>
                      </m:e>
                    </m:acc>
                  </m:oMath>
                </a14:m>
                <a:r>
                  <a:rPr lang="en-US" altLang="ko-KR" i="1" dirty="0">
                    <a:latin typeface="Cambria Math" panose="02040503050406030204" pitchFamily="18" charset="0"/>
                  </a:rPr>
                  <a:t>,</a:t>
                </a:r>
                <a:r>
                  <a:rPr lang="en-US" altLang="ko-KR" dirty="0">
                    <a:latin typeface="Cambria Math" panose="02040503050406030204" pitchFamily="18" charset="0"/>
                  </a:rPr>
                  <a:t> </a:t>
                </a:r>
                <a:r>
                  <a:rPr lang="en-US" altLang="ko-KR" dirty="0"/>
                  <a:t> most region </a:t>
                </a:r>
                <a:r>
                  <a:rPr lang="en-US" altLang="ko-KR" dirty="0">
                    <a:solidFill>
                      <a:srgbClr val="0033CC"/>
                    </a:solidFill>
                  </a:rPr>
                  <a:t>cannot decay </a:t>
                </a:r>
                <a:r>
                  <a:rPr lang="en-US" altLang="ko-KR" dirty="0"/>
                  <a:t>to </a:t>
                </a:r>
                <a14:m>
                  <m:oMath xmlns:m="http://schemas.openxmlformats.org/officeDocument/2006/math"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𝐾</m:t>
                    </m:r>
                    <m:acc>
                      <m:accPr>
                        <m:chr m:val="̅"/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𝐾</m:t>
                        </m:r>
                      </m:e>
                    </m:acc>
                  </m:oMath>
                </a14:m>
                <a:r>
                  <a:rPr lang="en-US" altLang="ko-KR" dirty="0"/>
                  <a:t> due to the kinematical cutoff. Only the mass region above the </a:t>
                </a:r>
                <a14:m>
                  <m:oMath xmlns:m="http://schemas.openxmlformats.org/officeDocument/2006/math"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𝐾</m:t>
                    </m:r>
                    <m:acc>
                      <m:accPr>
                        <m:chr m:val="̅"/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𝐾</m:t>
                        </m:r>
                      </m:e>
                    </m:acc>
                  </m:oMath>
                </a14:m>
                <a:r>
                  <a:rPr lang="ko-KR" altLang="en-US" dirty="0"/>
                  <a:t> </a:t>
                </a:r>
                <a:r>
                  <a:rPr lang="en-US" altLang="ko-KR" dirty="0"/>
                  <a:t>threshold can decay.</a:t>
                </a:r>
              </a:p>
              <a:p>
                <a:endParaRPr lang="en-US" altLang="ko-KR" dirty="0"/>
              </a:p>
              <a:p>
                <a:r>
                  <a:rPr lang="en-US" altLang="ko-KR" dirty="0"/>
                  <a:t>But for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d>
                      <m:dPr>
                        <m:ctrlPr>
                          <a:rPr lang="en-US" altLang="ko-KR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1450</m:t>
                        </m:r>
                      </m:e>
                    </m:d>
                    <m:r>
                      <a:rPr lang="en-US" altLang="ko-KR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en-US" altLang="ko-KR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𝐾</m:t>
                    </m:r>
                    <m:acc>
                      <m:accPr>
                        <m:chr m:val="̅"/>
                        <m:ctrlPr>
                          <a:rPr lang="en-US" altLang="ko-KR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ko-KR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𝐾</m:t>
                        </m:r>
                      </m:e>
                    </m:acc>
                  </m:oMath>
                </a14:m>
                <a:r>
                  <a:rPr lang="en-US" altLang="ko-KR" dirty="0"/>
                  <a:t>, all</a:t>
                </a:r>
                <a:r>
                  <a:rPr lang="en-US" altLang="ko-KR" baseline="0" dirty="0"/>
                  <a:t> the mass region can decay to </a:t>
                </a:r>
                <a14:m>
                  <m:oMath xmlns:m="http://schemas.openxmlformats.org/officeDocument/2006/math"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𝐾</m:t>
                    </m:r>
                    <m:acc>
                      <m:accPr>
                        <m:chr m:val="̅"/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𝐾</m:t>
                        </m:r>
                      </m:e>
                    </m:acc>
                  </m:oMath>
                </a14:m>
                <a:r>
                  <a:rPr lang="en-US" altLang="ko-KR" dirty="0"/>
                  <a:t>.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3" name="슬라이드 노트 개체 틀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US" altLang="ko-KR" sz="1200" dirty="0" smtClean="0"/>
                  <a:t>For </a:t>
                </a:r>
                <a:r>
                  <a:rPr lang="en-US" altLang="ko-KR" sz="1200" i="0">
                    <a:latin typeface="Cambria Math" panose="02040503050406030204" pitchFamily="18" charset="0"/>
                  </a:rPr>
                  <a:t>𝑎_0 (980)</a:t>
                </a:r>
                <a:r>
                  <a:rPr lang="en-US" altLang="ko-KR" sz="1200" i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→𝐾𝐾 ̅</a:t>
                </a:r>
                <a:r>
                  <a:rPr lang="en-US" altLang="ko-KR" sz="1200" i="1" dirty="0" smtClean="0">
                    <a:solidFill>
                      <a:schemeClr val="tx1"/>
                    </a:solidFill>
                    <a:latin typeface="Cambria Math" panose="02040503050406030204" pitchFamily="18" charset="0"/>
                  </a:rPr>
                  <a:t>,</a:t>
                </a:r>
                <a:r>
                  <a:rPr lang="en-US" altLang="ko-KR" sz="1200" dirty="0" smtClean="0">
                    <a:solidFill>
                      <a:schemeClr val="tx1"/>
                    </a:solidFill>
                    <a:latin typeface="Cambria Math" panose="02040503050406030204" pitchFamily="18" charset="0"/>
                  </a:rPr>
                  <a:t> </a:t>
                </a:r>
                <a:r>
                  <a:rPr lang="en-US" altLang="ko-KR" sz="1200" dirty="0" smtClean="0">
                    <a:solidFill>
                      <a:schemeClr val="tx1"/>
                    </a:solidFill>
                  </a:rPr>
                  <a:t> most region </a:t>
                </a:r>
                <a:r>
                  <a:rPr lang="en-US" altLang="ko-KR" sz="1200" dirty="0" smtClean="0">
                    <a:solidFill>
                      <a:srgbClr val="0033CC"/>
                    </a:solidFill>
                  </a:rPr>
                  <a:t>cannot decay </a:t>
                </a:r>
                <a:r>
                  <a:rPr lang="en-US" altLang="ko-KR" sz="1200" dirty="0" smtClean="0">
                    <a:solidFill>
                      <a:schemeClr val="tx1"/>
                    </a:solidFill>
                  </a:rPr>
                  <a:t>to </a:t>
                </a:r>
                <a:r>
                  <a:rPr lang="en-US" altLang="ko-KR" sz="1200" i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𝐾𝐾 ̅</a:t>
                </a:r>
                <a:r>
                  <a:rPr lang="en-US" altLang="ko-KR" sz="1200" dirty="0" smtClean="0">
                    <a:solidFill>
                      <a:schemeClr val="tx1"/>
                    </a:solidFill>
                  </a:rPr>
                  <a:t> due to the kinematical </a:t>
                </a:r>
                <a:r>
                  <a:rPr lang="en-US" altLang="ko-KR" sz="1200" dirty="0" smtClean="0">
                    <a:solidFill>
                      <a:schemeClr val="tx1"/>
                    </a:solidFill>
                  </a:rPr>
                  <a:t>cutoff. Only</a:t>
                </a:r>
                <a:r>
                  <a:rPr lang="en-US" altLang="ko-KR" sz="1200" baseline="0" dirty="0" smtClean="0">
                    <a:solidFill>
                      <a:schemeClr val="tx1"/>
                    </a:solidFill>
                  </a:rPr>
                  <a:t> the mass region above the </a:t>
                </a:r>
                <a:r>
                  <a:rPr lang="en-US" altLang="ko-KR" sz="1200" i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𝐾</a:t>
                </a:r>
                <a:r>
                  <a:rPr lang="en-US" altLang="ko-KR" sz="1200" i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𝐾 ̅</a:t>
                </a:r>
                <a:r>
                  <a:rPr lang="ko-KR" altLang="en-US" dirty="0" smtClean="0"/>
                  <a:t> </a:t>
                </a:r>
                <a:r>
                  <a:rPr lang="en-US" altLang="ko-KR" dirty="0" smtClean="0"/>
                  <a:t>threshold can decay.</a:t>
                </a:r>
              </a:p>
              <a:p>
                <a:endParaRPr lang="en-US" altLang="ko-KR" dirty="0" smtClean="0"/>
              </a:p>
              <a:p>
                <a:r>
                  <a:rPr lang="en-US" altLang="ko-KR" dirty="0" smtClean="0"/>
                  <a:t>But for </a:t>
                </a:r>
                <a:r>
                  <a:rPr lang="en-US" altLang="ko-KR" sz="1200" i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𝑎</a:t>
                </a:r>
                <a:r>
                  <a:rPr lang="en-US" altLang="ko-KR" sz="1200" i="0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_</a:t>
                </a:r>
                <a:r>
                  <a:rPr lang="en-US" altLang="ko-KR" sz="1200" i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0 (1450)</a:t>
                </a:r>
                <a:r>
                  <a:rPr lang="en-US" altLang="ko-KR" sz="1200" i="0">
                    <a:solidFill>
                      <a:prstClr val="black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→𝐾𝐾 ̅</a:t>
                </a:r>
                <a:r>
                  <a:rPr lang="en-US" altLang="ko-KR" dirty="0" smtClean="0"/>
                  <a:t>, all</a:t>
                </a:r>
                <a:r>
                  <a:rPr lang="en-US" altLang="ko-KR" baseline="0" dirty="0" smtClean="0"/>
                  <a:t> the mass region can decay to </a:t>
                </a:r>
                <a:r>
                  <a:rPr lang="en-US" altLang="ko-KR" sz="1200" i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𝐾</a:t>
                </a:r>
                <a:r>
                  <a:rPr lang="en-US" altLang="ko-KR" sz="1200" i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𝐾 ̅</a:t>
                </a:r>
                <a:r>
                  <a:rPr lang="en-US" altLang="ko-KR" dirty="0" smtClean="0"/>
                  <a:t>.</a:t>
                </a:r>
                <a:endParaRPr lang="ko-KR" altLang="en-US" dirty="0"/>
              </a:p>
            </p:txBody>
          </p:sp>
        </mc:Fallback>
      </mc:AlternateContent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471B38-0206-48BF-9687-B0B758E7D0A6}" type="slidenum">
              <a:rPr lang="ko-KR" altLang="en-US" smtClean="0"/>
              <a:t>26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11005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851E1-4FBA-4FBD-8A35-0E907BD3B56E}" type="datetime1">
              <a:rPr lang="ko-KR" altLang="en-US" smtClean="0"/>
              <a:t>2023-07-11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C7ACD-A43A-4791-9360-251F151CC5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06165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0CFB0-DEBE-47B6-B62D-45F829F268BA}" type="datetime1">
              <a:rPr lang="ko-KR" altLang="en-US" smtClean="0"/>
              <a:t>2023-07-11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C7ACD-A43A-4791-9360-251F151CC5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773660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B151A-6B6A-4C67-A31A-21CCDC06CA01}" type="datetime1">
              <a:rPr lang="ko-KR" altLang="en-US" smtClean="0"/>
              <a:t>2023-07-11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C7ACD-A43A-4791-9360-251F151CC5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2942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9F397-C321-420C-980A-A332C6E1F196}" type="datetime1">
              <a:rPr lang="ko-KR" altLang="en-US" smtClean="0"/>
              <a:t>2023-07-11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C7ACD-A43A-4791-9360-251F151CC5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248849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D6239-D331-480B-8861-64CB071408AC}" type="datetime1">
              <a:rPr lang="ko-KR" altLang="en-US" smtClean="0"/>
              <a:t>2023-07-11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C7ACD-A43A-4791-9360-251F151CC5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20628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725F3-1A7F-4405-9468-EF67922C9F39}" type="datetime1">
              <a:rPr lang="ko-KR" altLang="en-US" smtClean="0"/>
              <a:t>2023-07-11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C7ACD-A43A-4791-9360-251F151CC5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111155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2AD24-475F-4DF6-A715-1FD31C0345BB}" type="datetime1">
              <a:rPr lang="ko-KR" altLang="en-US" smtClean="0"/>
              <a:t>2023-07-11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C7ACD-A43A-4791-9360-251F151CC5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90769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EAA18-242D-4AE3-BD39-B5217CD119FD}" type="datetime1">
              <a:rPr lang="ko-KR" altLang="en-US" smtClean="0"/>
              <a:t>2023-07-11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C7ACD-A43A-4791-9360-251F151CC5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109504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95DC8-A4BA-4B4C-AD7F-A346347AA897}" type="datetime1">
              <a:rPr lang="ko-KR" altLang="en-US" smtClean="0"/>
              <a:t>2023-07-11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C7ACD-A43A-4791-9360-251F151CC5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507505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48E23-3401-408C-8661-82ED1DB1E77D}" type="datetime1">
              <a:rPr lang="ko-KR" altLang="en-US" smtClean="0"/>
              <a:t>2023-07-11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C7ACD-A43A-4791-9360-251F151CC5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41225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C73D6-5633-4A70-8D96-0EC7CCF34221}" type="datetime1">
              <a:rPr lang="ko-KR" altLang="en-US" smtClean="0"/>
              <a:t>2023-07-11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C7ACD-A43A-4791-9360-251F151CC5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96102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457200" y="274648"/>
            <a:ext cx="8229600" cy="5851525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3" name="날짜 개체 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CF3497-017B-47C9-B759-12BCE150CEB7}" type="datetime1">
              <a:rPr lang="ko-KR" altLang="en-US" smtClean="0"/>
              <a:t>2023-07-11</a:t>
            </a:fld>
            <a:endParaRPr lang="en-US" altLang="ko-KR"/>
          </a:p>
        </p:txBody>
      </p:sp>
      <p:sp>
        <p:nvSpPr>
          <p:cNvPr id="4" name="바닥글 개체 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슬라이드 번호 개체 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08E637-0108-41FA-B3FE-6C97E3E05E51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0277154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CD0470-3978-4D9F-BC80-51F979171D85}" type="datetime1">
              <a:rPr lang="ko-KR" altLang="en-US" smtClean="0"/>
              <a:t>2023-07-11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6C7ACD-A43A-4791-9360-251F151CC5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67324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4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21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18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2.png"/><Relationship Id="rId5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26" Type="http://schemas.openxmlformats.org/officeDocument/2006/relationships/image" Target="../media/image121.png"/><Relationship Id="rId39" Type="http://schemas.openxmlformats.org/officeDocument/2006/relationships/image" Target="../media/image39.png"/><Relationship Id="rId3" Type="http://schemas.openxmlformats.org/officeDocument/2006/relationships/image" Target="../media/image21.png"/><Relationship Id="rId34" Type="http://schemas.openxmlformats.org/officeDocument/2006/relationships/image" Target="../media/image26.png"/><Relationship Id="rId7" Type="http://schemas.openxmlformats.org/officeDocument/2006/relationships/image" Target="../media/image24.png"/><Relationship Id="rId25" Type="http://schemas.openxmlformats.org/officeDocument/2006/relationships/image" Target="../media/image114.png"/><Relationship Id="rId33" Type="http://schemas.openxmlformats.org/officeDocument/2006/relationships/image" Target="../media/image25.png"/><Relationship Id="rId38" Type="http://schemas.openxmlformats.org/officeDocument/2006/relationships/image" Target="../media/image38.png"/><Relationship Id="rId2" Type="http://schemas.openxmlformats.org/officeDocument/2006/relationships/image" Target="../media/image20.png"/><Relationship Id="rId29" Type="http://schemas.openxmlformats.org/officeDocument/2006/relationships/image" Target="../media/image15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32" Type="http://schemas.openxmlformats.org/officeDocument/2006/relationships/image" Target="../media/image181.png"/><Relationship Id="rId37" Type="http://schemas.openxmlformats.org/officeDocument/2006/relationships/image" Target="../media/image30.png"/><Relationship Id="rId40" Type="http://schemas.openxmlformats.org/officeDocument/2006/relationships/image" Target="../media/image31.emf"/><Relationship Id="rId5" Type="http://schemas.openxmlformats.org/officeDocument/2006/relationships/image" Target="../media/image22.png"/><Relationship Id="rId28" Type="http://schemas.openxmlformats.org/officeDocument/2006/relationships/image" Target="../media/image141.png"/><Relationship Id="rId36" Type="http://schemas.openxmlformats.org/officeDocument/2006/relationships/image" Target="../media/image29.png"/><Relationship Id="rId31" Type="http://schemas.openxmlformats.org/officeDocument/2006/relationships/image" Target="../media/image171.png"/><Relationship Id="rId4" Type="http://schemas.openxmlformats.org/officeDocument/2006/relationships/image" Target="../media/image27.png"/><Relationship Id="rId27" Type="http://schemas.openxmlformats.org/officeDocument/2006/relationships/image" Target="../media/image131.png"/><Relationship Id="rId30" Type="http://schemas.openxmlformats.org/officeDocument/2006/relationships/image" Target="../media/image161.png"/><Relationship Id="rId35" Type="http://schemas.openxmlformats.org/officeDocument/2006/relationships/image" Target="../media/image2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image" Target="../media/image53.png"/><Relationship Id="rId3" Type="http://schemas.openxmlformats.org/officeDocument/2006/relationships/image" Target="../media/image2.png"/><Relationship Id="rId7" Type="http://schemas.openxmlformats.org/officeDocument/2006/relationships/image" Target="../media/image47.png"/><Relationship Id="rId12" Type="http://schemas.openxmlformats.org/officeDocument/2006/relationships/image" Target="../media/image52.png"/><Relationship Id="rId25" Type="http://schemas.openxmlformats.org/officeDocument/2006/relationships/image" Target="../media/image42.png"/><Relationship Id="rId2" Type="http://schemas.openxmlformats.org/officeDocument/2006/relationships/image" Target="../media/image3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11" Type="http://schemas.openxmlformats.org/officeDocument/2006/relationships/image" Target="../media/image51.png"/><Relationship Id="rId24" Type="http://schemas.openxmlformats.org/officeDocument/2006/relationships/image" Target="../media/image450.png"/><Relationship Id="rId5" Type="http://schemas.openxmlformats.org/officeDocument/2006/relationships/image" Target="../media/image45.png"/><Relationship Id="rId10" Type="http://schemas.openxmlformats.org/officeDocument/2006/relationships/image" Target="../media/image50.png"/><Relationship Id="rId4" Type="http://schemas.openxmlformats.org/officeDocument/2006/relationships/image" Target="../media/image44.png"/><Relationship Id="rId9" Type="http://schemas.openxmlformats.org/officeDocument/2006/relationships/image" Target="../media/image4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0.png"/><Relationship Id="rId13" Type="http://schemas.openxmlformats.org/officeDocument/2006/relationships/image" Target="../media/image811.png"/><Relationship Id="rId18" Type="http://schemas.openxmlformats.org/officeDocument/2006/relationships/image" Target="../media/image130.png"/><Relationship Id="rId3" Type="http://schemas.openxmlformats.org/officeDocument/2006/relationships/image" Target="../media/image95.png"/><Relationship Id="rId21" Type="http://schemas.openxmlformats.org/officeDocument/2006/relationships/image" Target="../media/image160.png"/><Relationship Id="rId7" Type="http://schemas.openxmlformats.org/officeDocument/2006/relationships/image" Target="../media/image211.png"/><Relationship Id="rId12" Type="http://schemas.openxmlformats.org/officeDocument/2006/relationships/image" Target="../media/image70.png"/><Relationship Id="rId17" Type="http://schemas.openxmlformats.org/officeDocument/2006/relationships/image" Target="../media/image120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12.png"/><Relationship Id="rId20" Type="http://schemas.openxmlformats.org/officeDocument/2006/relationships/image" Target="../media/image15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3.png"/><Relationship Id="rId11" Type="http://schemas.openxmlformats.org/officeDocument/2006/relationships/image" Target="../media/image69.png"/><Relationship Id="rId24" Type="http://schemas.openxmlformats.org/officeDocument/2006/relationships/image" Target="../media/image55.png"/><Relationship Id="rId15" Type="http://schemas.openxmlformats.org/officeDocument/2006/relationships/image" Target="../media/image100.png"/><Relationship Id="rId23" Type="http://schemas.openxmlformats.org/officeDocument/2006/relationships/image" Target="../media/image180.png"/><Relationship Id="rId10" Type="http://schemas.openxmlformats.org/officeDocument/2006/relationships/image" Target="../media/image510.png"/><Relationship Id="rId19" Type="http://schemas.openxmlformats.org/officeDocument/2006/relationships/image" Target="../media/image140.png"/><Relationship Id="rId4" Type="http://schemas.openxmlformats.org/officeDocument/2006/relationships/image" Target="../media/image101.png"/><Relationship Id="rId9" Type="http://schemas.openxmlformats.org/officeDocument/2006/relationships/image" Target="../media/image410.png"/><Relationship Id="rId14" Type="http://schemas.openxmlformats.org/officeDocument/2006/relationships/image" Target="../media/image97.png"/><Relationship Id="rId22" Type="http://schemas.openxmlformats.org/officeDocument/2006/relationships/image" Target="../media/image17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image" Target="../media/image41.png"/><Relationship Id="rId3" Type="http://schemas.openxmlformats.org/officeDocument/2006/relationships/image" Target="../media/image56.png"/><Relationship Id="rId7" Type="http://schemas.openxmlformats.org/officeDocument/2006/relationships/image" Target="../media/image58.png"/><Relationship Id="rId12" Type="http://schemas.openxmlformats.org/officeDocument/2006/relationships/image" Target="../media/image4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png"/><Relationship Id="rId11" Type="http://schemas.openxmlformats.org/officeDocument/2006/relationships/image" Target="../media/image36.png"/><Relationship Id="rId5" Type="http://schemas.openxmlformats.org/officeDocument/2006/relationships/image" Target="../media/image220.png"/><Relationship Id="rId15" Type="http://schemas.openxmlformats.org/officeDocument/2006/relationships/image" Target="../media/image411.png"/><Relationship Id="rId10" Type="http://schemas.openxmlformats.org/officeDocument/2006/relationships/image" Target="../media/image350.png"/><Relationship Id="rId4" Type="http://schemas.openxmlformats.org/officeDocument/2006/relationships/image" Target="../media/image212.png"/><Relationship Id="rId9" Type="http://schemas.openxmlformats.org/officeDocument/2006/relationships/image" Target="../media/image59.png"/><Relationship Id="rId14" Type="http://schemas.openxmlformats.org/officeDocument/2006/relationships/image" Target="../media/image551.png"/></Relationships>
</file>

<file path=ppt/slides/_rels/slide15.xml.rels><?xml version="1.0" encoding="UTF-8" standalone="yes"?>
<Relationships xmlns="http://schemas.openxmlformats.org/package/2006/relationships"><Relationship Id="rId18" Type="http://schemas.openxmlformats.org/officeDocument/2006/relationships/image" Target="../media/image71.png"/><Relationship Id="rId3" Type="http://schemas.openxmlformats.org/officeDocument/2006/relationships/image" Target="../media/image561.png"/><Relationship Id="rId17" Type="http://schemas.openxmlformats.org/officeDocument/2006/relationships/image" Target="../media/image43.pn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6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png"/><Relationship Id="rId5" Type="http://schemas.openxmlformats.org/officeDocument/2006/relationships/image" Target="../media/image66.png"/><Relationship Id="rId19" Type="http://schemas.openxmlformats.org/officeDocument/2006/relationships/image" Target="../media/image68.png"/><Relationship Id="rId4" Type="http://schemas.openxmlformats.org/officeDocument/2006/relationships/image" Target="../media/image6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1.png"/><Relationship Id="rId3" Type="http://schemas.openxmlformats.org/officeDocument/2006/relationships/image" Target="../media/image290.png"/><Relationship Id="rId7" Type="http://schemas.openxmlformats.org/officeDocument/2006/relationships/image" Target="../media/image28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0.png"/><Relationship Id="rId5" Type="http://schemas.openxmlformats.org/officeDocument/2006/relationships/image" Target="../media/image260.png"/><Relationship Id="rId4" Type="http://schemas.openxmlformats.org/officeDocument/2006/relationships/image" Target="../media/image300.png"/><Relationship Id="rId9" Type="http://schemas.openxmlformats.org/officeDocument/2006/relationships/image" Target="../media/image5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7" Type="http://schemas.openxmlformats.org/officeDocument/2006/relationships/image" Target="../media/image6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7.png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3" Type="http://schemas.openxmlformats.org/officeDocument/2006/relationships/image" Target="../media/image63.png"/><Relationship Id="rId7" Type="http://schemas.openxmlformats.org/officeDocument/2006/relationships/image" Target="../media/image7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2.png"/><Relationship Id="rId5" Type="http://schemas.openxmlformats.org/officeDocument/2006/relationships/image" Target="../media/image65.png"/><Relationship Id="rId10" Type="http://schemas.openxmlformats.org/officeDocument/2006/relationships/image" Target="../media/image78.png"/><Relationship Id="rId4" Type="http://schemas.openxmlformats.org/officeDocument/2006/relationships/image" Target="../media/image64.png"/><Relationship Id="rId9" Type="http://schemas.openxmlformats.org/officeDocument/2006/relationships/image" Target="../media/image80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4.png"/><Relationship Id="rId5" Type="http://schemas.openxmlformats.org/officeDocument/2006/relationships/image" Target="../media/image94.png"/><Relationship Id="rId4" Type="http://schemas.openxmlformats.org/officeDocument/2006/relationships/image" Target="../media/image931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3.png"/><Relationship Id="rId18" Type="http://schemas.openxmlformats.org/officeDocument/2006/relationships/image" Target="../media/image430.png"/><Relationship Id="rId3" Type="http://schemas.openxmlformats.org/officeDocument/2006/relationships/image" Target="../media/image98.png"/><Relationship Id="rId7" Type="http://schemas.openxmlformats.org/officeDocument/2006/relationships/image" Target="../media/image64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3.png"/><Relationship Id="rId5" Type="http://schemas.openxmlformats.org/officeDocument/2006/relationships/image" Target="../media/image102.png"/><Relationship Id="rId10" Type="http://schemas.openxmlformats.org/officeDocument/2006/relationships/image" Target="../media/image340.png"/><Relationship Id="rId4" Type="http://schemas.openxmlformats.org/officeDocument/2006/relationships/image" Target="../media/image99.png"/><Relationship Id="rId9" Type="http://schemas.openxmlformats.org/officeDocument/2006/relationships/image" Target="../media/image33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7" Type="http://schemas.openxmlformats.org/officeDocument/2006/relationships/image" Target="../media/image44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0.png"/><Relationship Id="rId5" Type="http://schemas.openxmlformats.org/officeDocument/2006/relationships/image" Target="../media/image420.png"/><Relationship Id="rId4" Type="http://schemas.openxmlformats.org/officeDocument/2006/relationships/image" Target="../media/image460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png"/><Relationship Id="rId3" Type="http://schemas.openxmlformats.org/officeDocument/2006/relationships/image" Target="../media/image85.png"/><Relationship Id="rId7" Type="http://schemas.openxmlformats.org/officeDocument/2006/relationships/image" Target="../media/image91.png"/><Relationship Id="rId12" Type="http://schemas.openxmlformats.org/officeDocument/2006/relationships/image" Target="../media/image90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7.png"/><Relationship Id="rId5" Type="http://schemas.openxmlformats.org/officeDocument/2006/relationships/image" Target="../media/image86.png"/><Relationship Id="rId10" Type="http://schemas.openxmlformats.org/officeDocument/2006/relationships/image" Target="../media/image88.png"/><Relationship Id="rId4" Type="http://schemas.openxmlformats.org/officeDocument/2006/relationships/image" Target="../media/image82.png"/><Relationship Id="rId9" Type="http://schemas.openxmlformats.org/officeDocument/2006/relationships/image" Target="../media/image89.png"/></Relationships>
</file>

<file path=ppt/slides/_rels/slide25.xml.rels><?xml version="1.0" encoding="UTF-8" standalone="yes"?>
<Relationships xmlns="http://schemas.openxmlformats.org/package/2006/relationships"><Relationship Id="rId13" Type="http://schemas.openxmlformats.org/officeDocument/2006/relationships/image" Target="../media/image580.png"/><Relationship Id="rId3" Type="http://schemas.openxmlformats.org/officeDocument/2006/relationships/image" Target="../media/image513.png"/><Relationship Id="rId12" Type="http://schemas.openxmlformats.org/officeDocument/2006/relationships/image" Target="../media/image55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1.png"/><Relationship Id="rId5" Type="http://schemas.openxmlformats.org/officeDocument/2006/relationships/image" Target="../media/image92.png"/><Relationship Id="rId4" Type="http://schemas.openxmlformats.org/officeDocument/2006/relationships/image" Target="../media/image941.png"/><Relationship Id="rId14" Type="http://schemas.openxmlformats.org/officeDocument/2006/relationships/image" Target="../media/image630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8.png"/><Relationship Id="rId13" Type="http://schemas.openxmlformats.org/officeDocument/2006/relationships/image" Target="../media/image841.png"/><Relationship Id="rId3" Type="http://schemas.openxmlformats.org/officeDocument/2006/relationships/image" Target="../media/image961.png"/><Relationship Id="rId7" Type="http://schemas.openxmlformats.org/officeDocument/2006/relationships/image" Target="../media/image107.png"/><Relationship Id="rId12" Type="http://schemas.openxmlformats.org/officeDocument/2006/relationships/image" Target="../media/image780.png"/><Relationship Id="rId17" Type="http://schemas.openxmlformats.org/officeDocument/2006/relationships/image" Target="../media/image96.png"/><Relationship Id="rId2" Type="http://schemas.openxmlformats.org/officeDocument/2006/relationships/notesSlide" Target="../notesSlides/notesSlide14.xml"/><Relationship Id="rId16" Type="http://schemas.openxmlformats.org/officeDocument/2006/relationships/image" Target="../media/image86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6.png"/><Relationship Id="rId11" Type="http://schemas.openxmlformats.org/officeDocument/2006/relationships/image" Target="../media/image730.png"/><Relationship Id="rId5" Type="http://schemas.openxmlformats.org/officeDocument/2006/relationships/image" Target="../media/image105.png"/><Relationship Id="rId15" Type="http://schemas.openxmlformats.org/officeDocument/2006/relationships/image" Target="../media/image850.png"/><Relationship Id="rId10" Type="http://schemas.openxmlformats.org/officeDocument/2006/relationships/image" Target="../media/image720.png"/><Relationship Id="rId4" Type="http://schemas.openxmlformats.org/officeDocument/2006/relationships/image" Target="../media/image1041.png"/><Relationship Id="rId9" Type="http://schemas.openxmlformats.org/officeDocument/2006/relationships/image" Target="../media/image711.png"/><Relationship Id="rId14" Type="http://schemas.openxmlformats.org/officeDocument/2006/relationships/image" Target="../media/image790.png"/></Relationships>
</file>

<file path=ppt/slides/_rels/slide27.xml.rels><?xml version="1.0" encoding="UTF-8" standalone="yes"?>
<Relationships xmlns="http://schemas.openxmlformats.org/package/2006/relationships"><Relationship Id="rId13" Type="http://schemas.openxmlformats.org/officeDocument/2006/relationships/image" Target="../media/image90.png"/><Relationship Id="rId3" Type="http://schemas.openxmlformats.org/officeDocument/2006/relationships/image" Target="../media/image800.png"/><Relationship Id="rId12" Type="http://schemas.openxmlformats.org/officeDocument/2006/relationships/image" Target="../media/image111.png"/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7.xml"/><Relationship Id="rId11" Type="http://schemas.openxmlformats.org/officeDocument/2006/relationships/image" Target="../media/image110.png"/><Relationship Id="rId10" Type="http://schemas.openxmlformats.org/officeDocument/2006/relationships/image" Target="../media/image730.png"/><Relationship Id="rId4" Type="http://schemas.openxmlformats.org/officeDocument/2006/relationships/image" Target="../media/image109.png"/><Relationship Id="rId9" Type="http://schemas.openxmlformats.org/officeDocument/2006/relationships/image" Target="../media/image720.png"/><Relationship Id="rId14" Type="http://schemas.openxmlformats.org/officeDocument/2006/relationships/image" Target="../media/image11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png"/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60.png"/><Relationship Id="rId4" Type="http://schemas.openxmlformats.org/officeDocument/2006/relationships/image" Target="../media/image12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0.png"/><Relationship Id="rId2" Type="http://schemas.openxmlformats.org/officeDocument/2006/relationships/image" Target="../media/image1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8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png"/><Relationship Id="rId2" Type="http://schemas.openxmlformats.org/officeDocument/2006/relationships/image" Target="../media/image119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슬라이드 번호 개체 틀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557213" indent="-214313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857250" indent="-1714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200150" indent="-1714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1543050" indent="-1714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1885950" indent="-1714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228850" indent="-1714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2571750" indent="-1714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2914650" indent="-1714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latinLnBrk="1"/>
            <a:fld id="{CE68D43F-E8D8-4CE3-A218-96BF6200BE35}" type="slidenum">
              <a:rPr lang="en-US" altLang="ko-KR" sz="1050"/>
              <a:pPr latinLnBrk="1"/>
              <a:t>1</a:t>
            </a:fld>
            <a:endParaRPr lang="en-US" altLang="ko-KR" sz="1050" dirty="0"/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1019562" y="812388"/>
            <a:ext cx="6675017" cy="74889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</p:spPr>
        <p:txBody>
          <a:bodyPr/>
          <a:lstStyle>
            <a:lvl1pPr marL="342900" indent="-34290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buNone/>
              <a:defRPr/>
            </a:pPr>
            <a:r>
              <a:rPr lang="en-US" altLang="ko-KR" sz="2000" dirty="0">
                <a:solidFill>
                  <a:srgbClr val="0033CC"/>
                </a:solidFill>
                <a:latin typeface="Comic Sans MS" panose="030F0702030302020204" pitchFamily="66" charset="0"/>
              </a:rPr>
              <a:t>Tetraquark mixing model </a:t>
            </a:r>
            <a:r>
              <a:rPr lang="en-US" altLang="ko-KR" sz="2000" dirty="0">
                <a:latin typeface="Comic Sans MS" panose="030F0702030302020204" pitchFamily="66" charset="0"/>
              </a:rPr>
              <a:t>for light mesons </a:t>
            </a:r>
            <a:r>
              <a:rPr lang="en-US" altLang="ko-KR" sz="2000">
                <a:latin typeface="Comic Sans MS" panose="030F0702030302020204" pitchFamily="66" charset="0"/>
              </a:rPr>
              <a:t>and its evidence </a:t>
            </a:r>
            <a:r>
              <a:rPr lang="en-US" altLang="ko-KR" sz="2000" dirty="0">
                <a:latin typeface="Comic Sans MS" panose="030F0702030302020204" pitchFamily="66" charset="0"/>
              </a:rPr>
              <a:t>from experimental </a:t>
            </a:r>
            <a:r>
              <a:rPr lang="en-US" altLang="ko-KR" sz="2000" dirty="0">
                <a:solidFill>
                  <a:srgbClr val="0033CC"/>
                </a:solidFill>
                <a:latin typeface="Comic Sans MS" panose="030F0702030302020204" pitchFamily="66" charset="0"/>
              </a:rPr>
              <a:t>partial decay</a:t>
            </a:r>
            <a:r>
              <a:rPr lang="ko-KR" altLang="en-US" sz="2000" dirty="0">
                <a:solidFill>
                  <a:srgbClr val="0033CC"/>
                </a:solidFill>
                <a:latin typeface="Comic Sans MS" panose="030F0702030302020204" pitchFamily="66" charset="0"/>
              </a:rPr>
              <a:t> </a:t>
            </a:r>
            <a:r>
              <a:rPr lang="en-US" altLang="ko-KR" sz="2000" dirty="0">
                <a:solidFill>
                  <a:srgbClr val="0033CC"/>
                </a:solidFill>
                <a:latin typeface="Comic Sans MS" panose="030F0702030302020204" pitchFamily="66" charset="0"/>
              </a:rPr>
              <a:t>widths</a:t>
            </a:r>
            <a:endParaRPr lang="en-US" altLang="ko-KR" sz="20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391941" y="2434586"/>
            <a:ext cx="556304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ko-KR" sz="2000" dirty="0" err="1">
                <a:solidFill>
                  <a:prstClr val="black"/>
                </a:solidFill>
                <a:ea typeface="MS UI Gothic" pitchFamily="34" charset="-128"/>
              </a:rPr>
              <a:t>Hungchong</a:t>
            </a:r>
            <a:r>
              <a:rPr lang="en-US" altLang="ko-KR" sz="2000" dirty="0">
                <a:solidFill>
                  <a:prstClr val="black"/>
                </a:solidFill>
                <a:ea typeface="MS UI Gothic" pitchFamily="34" charset="-128"/>
              </a:rPr>
              <a:t> Kim (Korea University)</a:t>
            </a:r>
          </a:p>
          <a:p>
            <a:pPr marL="342900" lvl="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ko-KR" sz="2000" dirty="0">
                <a:solidFill>
                  <a:prstClr val="black"/>
                </a:solidFill>
                <a:ea typeface="MS UI Gothic" pitchFamily="34" charset="-128"/>
              </a:rPr>
              <a:t>K.S. Kim (Korea Aerospace University)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4833504" y="6052106"/>
            <a:ext cx="2656791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altLang="ko-KR" dirty="0">
                <a:solidFill>
                  <a:prstClr val="black"/>
                </a:solidFill>
                <a:ea typeface="MS UI Gothic" pitchFamily="34" charset="-128"/>
              </a:rPr>
              <a:t> 7/9-7/14</a:t>
            </a:r>
            <a:r>
              <a:rPr lang="en-US" altLang="ko-KR" sz="1800" b="0" i="0" u="none" strike="noStrike" baseline="0" dirty="0">
                <a:ea typeface="바탕" panose="02030600000101010101" pitchFamily="18" charset="-127"/>
              </a:rPr>
              <a:t>, APCTP, Pohang</a:t>
            </a:r>
            <a:endParaRPr lang="ko-KR" altLang="en-US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A52E8F-91C3-4789-BF9D-A01030EB74ED}"/>
              </a:ext>
            </a:extLst>
          </p:cNvPr>
          <p:cNvSpPr txBox="1"/>
          <p:nvPr/>
        </p:nvSpPr>
        <p:spPr>
          <a:xfrm>
            <a:off x="1825607" y="3539261"/>
            <a:ext cx="3345921" cy="40011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>
              <a:spcBef>
                <a:spcPct val="20000"/>
              </a:spcBef>
            </a:pPr>
            <a:r>
              <a:rPr lang="en-US" altLang="ko-KR" sz="2000" dirty="0"/>
              <a:t>Based on </a:t>
            </a:r>
            <a:r>
              <a:rPr lang="fr-FR" altLang="ko-KR" sz="2000" dirty="0">
                <a:solidFill>
                  <a:srgbClr val="0033CC"/>
                </a:solidFill>
              </a:rPr>
              <a:t>EPJC (2022) 82, 1113</a:t>
            </a:r>
            <a:endParaRPr lang="fr-FR" altLang="ko-KR" sz="20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95BFE26-6C67-5EB0-C3F2-13E0608A6EED}"/>
              </a:ext>
            </a:extLst>
          </p:cNvPr>
          <p:cNvSpPr txBox="1"/>
          <p:nvPr/>
        </p:nvSpPr>
        <p:spPr>
          <a:xfrm>
            <a:off x="914400" y="6053316"/>
            <a:ext cx="3842425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altLang="ko-KR" sz="1800" b="0" i="0" u="none" strike="noStrike" baseline="0" dirty="0">
                <a:ea typeface="바탕" panose="02030600000101010101" pitchFamily="18" charset="-127"/>
              </a:rPr>
              <a:t>14th APCTP-BLTP JINR Joint Workshop</a:t>
            </a:r>
            <a:endParaRPr lang="ko-KR" alt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9802ADF-E737-B27C-EC51-88F1E7DB5454}"/>
              </a:ext>
            </a:extLst>
          </p:cNvPr>
          <p:cNvSpPr txBox="1"/>
          <p:nvPr/>
        </p:nvSpPr>
        <p:spPr>
          <a:xfrm>
            <a:off x="6449440" y="126456"/>
            <a:ext cx="212063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solidFill>
                  <a:srgbClr val="C00000"/>
                </a:solidFill>
              </a:rPr>
              <a:t>title has been changed.</a:t>
            </a:r>
            <a:endParaRPr lang="ko-KR" altLang="en-US" sz="16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47317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C7ACD-A43A-4791-9360-251F151CC5DF}" type="slidenum">
              <a:rPr lang="ko-KR" altLang="en-US" smtClean="0"/>
              <a:t>2</a:t>
            </a:fld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>
                <a:spLocks noChangeArrowheads="1"/>
              </p:cNvSpPr>
              <p:nvPr/>
            </p:nvSpPr>
            <p:spPr bwMode="auto">
              <a:xfrm>
                <a:off x="718958" y="1033923"/>
                <a:ext cx="8425042" cy="70788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square">
                <a:spAutoFit/>
              </a:bodyPr>
              <a:lstStyle>
                <a:lvl1pPr marL="342900" indent="-342900" latinLnBrk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1pPr>
                <a:lvl2pPr marL="742950" indent="-285750" latinLnBrk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2pPr>
                <a:lvl3pPr marL="1143000" indent="-228600" latinLnBrk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3pPr>
                <a:lvl4pPr marL="1600200" indent="-228600" latinLnBrk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4pPr>
                <a:lvl5pPr marL="2057400" indent="-228600" latinLnBrk="1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9pPr>
              </a:lstStyle>
              <a:p>
                <a:pPr marL="268288" indent="-268288" latinLnBrk="0">
                  <a:spcBef>
                    <a:spcPct val="0"/>
                  </a:spcBef>
                  <a:buFont typeface="Wingdings" panose="05000000000000000000" pitchFamily="2" charset="2"/>
                  <a:buChar char="§"/>
                </a:pPr>
                <a:r>
                  <a:rPr lang="en-US" altLang="ko-KR" sz="2000" dirty="0">
                    <a:latin typeface="+mn-lt"/>
                  </a:rPr>
                  <a:t>There are </a:t>
                </a:r>
                <a:r>
                  <a:rPr lang="en-US" altLang="ko-KR" sz="2000" dirty="0">
                    <a:solidFill>
                      <a:srgbClr val="0033CC"/>
                    </a:solidFill>
                    <a:latin typeface="+mn-lt"/>
                  </a:rPr>
                  <a:t>two sets of resonances</a:t>
                </a:r>
                <a:r>
                  <a:rPr lang="en-US" altLang="ko-KR" sz="2000" dirty="0">
                    <a:latin typeface="+mn-lt"/>
                  </a:rPr>
                  <a:t> in</a:t>
                </a:r>
                <a:r>
                  <a:rPr lang="en-US" altLang="ko-KR" sz="2000" dirty="0">
                    <a:solidFill>
                      <a:prstClr val="black"/>
                    </a:solidFill>
                    <a:latin typeface="Calibri" panose="020F0502020204030204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sz="20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20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𝐽</m:t>
                        </m:r>
                      </m:e>
                      <m:sup>
                        <m:r>
                          <a:rPr lang="en-US" altLang="ko-KR" sz="20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𝑃</m:t>
                        </m:r>
                      </m:sup>
                    </m:sSup>
                    <m:r>
                      <a:rPr lang="en-US" altLang="ko-KR" sz="20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altLang="ko-KR" sz="2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2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e>
                      <m:sup>
                        <m:r>
                          <a:rPr lang="en-US" altLang="ko-KR" sz="2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p>
                  </m:oMath>
                </a14:m>
                <a:r>
                  <a:rPr lang="en-US" altLang="ko-KR" sz="2000" dirty="0">
                    <a:solidFill>
                      <a:prstClr val="black"/>
                    </a:solidFill>
                    <a:latin typeface="Calibri" panose="020F0502020204030204"/>
                  </a:rPr>
                  <a:t>, which we call ‘</a:t>
                </a:r>
                <a:r>
                  <a:rPr lang="en-US" altLang="ko-KR" sz="2000" dirty="0">
                    <a:solidFill>
                      <a:srgbClr val="0033CC"/>
                    </a:solidFill>
                    <a:latin typeface="Calibri" panose="020F0502020204030204"/>
                  </a:rPr>
                  <a:t>light</a:t>
                </a:r>
                <a:r>
                  <a:rPr lang="en-US" altLang="ko-KR" sz="2000" dirty="0">
                    <a:solidFill>
                      <a:prstClr val="black"/>
                    </a:solidFill>
                    <a:latin typeface="Calibri" panose="020F0502020204030204"/>
                  </a:rPr>
                  <a:t>’ and ‘</a:t>
                </a:r>
                <a:r>
                  <a:rPr lang="en-US" altLang="ko-KR" sz="2000" dirty="0">
                    <a:solidFill>
                      <a:srgbClr val="0033CC"/>
                    </a:solidFill>
                    <a:latin typeface="Calibri" panose="020F0502020204030204"/>
                  </a:rPr>
                  <a:t>heavy</a:t>
                </a:r>
                <a:r>
                  <a:rPr lang="en-US" altLang="ko-KR" sz="2000" dirty="0">
                    <a:solidFill>
                      <a:prstClr val="black"/>
                    </a:solidFill>
                    <a:latin typeface="Calibri" panose="020F0502020204030204"/>
                  </a:rPr>
                  <a:t>’ nonets .  </a:t>
                </a:r>
                <a:endParaRPr lang="en-US" altLang="ko-KR" sz="2000" dirty="0">
                  <a:latin typeface="+mn-lt"/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718958" y="1033923"/>
                <a:ext cx="8425042" cy="707886"/>
              </a:xfrm>
              <a:prstGeom prst="rect">
                <a:avLst/>
              </a:prstGeom>
              <a:blipFill>
                <a:blip r:embed="rId3"/>
                <a:stretch>
                  <a:fillRect l="-651" t="-5172" r="-1230" b="-14655"/>
                </a:stretch>
              </a:blipFill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직사각형 5"/>
          <p:cNvSpPr/>
          <p:nvPr/>
        </p:nvSpPr>
        <p:spPr>
          <a:xfrm>
            <a:off x="718959" y="580076"/>
            <a:ext cx="1172309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ko-KR" sz="2000" dirty="0"/>
              <a:t>Overview</a:t>
            </a:r>
          </a:p>
        </p:txBody>
      </p:sp>
      <p:grpSp>
        <p:nvGrpSpPr>
          <p:cNvPr id="9" name="Group 4"/>
          <p:cNvGrpSpPr>
            <a:grpSpLocks noChangeAspect="1"/>
          </p:cNvGrpSpPr>
          <p:nvPr/>
        </p:nvGrpSpPr>
        <p:grpSpPr bwMode="auto">
          <a:xfrm>
            <a:off x="1388626" y="1885509"/>
            <a:ext cx="5510362" cy="1460119"/>
            <a:chOff x="2012" y="1930"/>
            <a:chExt cx="1736" cy="460"/>
          </a:xfrm>
        </p:grpSpPr>
        <p:sp>
          <p:nvSpPr>
            <p:cNvPr id="10" name="AutoShape 3"/>
            <p:cNvSpPr>
              <a:spLocks noChangeAspect="1" noChangeArrowheads="1" noTextEdit="1"/>
            </p:cNvSpPr>
            <p:nvPr/>
          </p:nvSpPr>
          <p:spPr bwMode="auto">
            <a:xfrm>
              <a:off x="2012" y="1930"/>
              <a:ext cx="1736" cy="4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pic>
          <p:nvPicPr>
            <p:cNvPr id="15365" name="Picture 5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12" y="1930"/>
              <a:ext cx="1739" cy="4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직사각형 10"/>
          <p:cNvSpPr/>
          <p:nvPr/>
        </p:nvSpPr>
        <p:spPr>
          <a:xfrm>
            <a:off x="697587" y="4266539"/>
            <a:ext cx="7833571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altLang="ko-KR" sz="2000" dirty="0"/>
              <a:t>In this talk, we motivate </a:t>
            </a:r>
            <a:r>
              <a:rPr lang="en-US" altLang="ko-KR" sz="2000" dirty="0">
                <a:solidFill>
                  <a:srgbClr val="0033CC"/>
                </a:solidFill>
              </a:rPr>
              <a:t>tetraquark mixing model</a:t>
            </a:r>
            <a:r>
              <a:rPr lang="en-US" altLang="ko-KR" sz="2000" dirty="0"/>
              <a:t> for them and present successful signatures that support this model.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altLang="ko-KR" sz="2000" dirty="0"/>
              <a:t>We focus on a strong signature from the experimental </a:t>
            </a:r>
            <a:r>
              <a:rPr lang="en-US" altLang="ko-KR" sz="2000" dirty="0">
                <a:solidFill>
                  <a:srgbClr val="0033CC"/>
                </a:solidFill>
              </a:rPr>
              <a:t>partial decay widths</a:t>
            </a:r>
            <a:r>
              <a:rPr lang="en-US" altLang="ko-KR" sz="2000" dirty="0"/>
              <a:t> of the two nonets. </a:t>
            </a:r>
            <a:endParaRPr lang="ko-KR" altLang="en-US" sz="2000" dirty="0"/>
          </a:p>
        </p:txBody>
      </p:sp>
      <p:sp>
        <p:nvSpPr>
          <p:cNvPr id="3" name="오른쪽 중괄호 2">
            <a:extLst>
              <a:ext uri="{FF2B5EF4-FFF2-40B4-BE49-F238E27FC236}">
                <a16:creationId xmlns:a16="http://schemas.microsoft.com/office/drawing/2014/main" id="{3EA4E43E-3023-52DE-E6E5-98C1598B39D1}"/>
              </a:ext>
            </a:extLst>
          </p:cNvPr>
          <p:cNvSpPr/>
          <p:nvPr/>
        </p:nvSpPr>
        <p:spPr>
          <a:xfrm rot="5400000">
            <a:off x="4790874" y="2125497"/>
            <a:ext cx="350192" cy="2811294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8344DC3D-3DA9-4D21-F2C2-F2F0A9E28975}"/>
                  </a:ext>
                </a:extLst>
              </p:cNvPr>
              <p:cNvSpPr txBox="1"/>
              <p:nvPr/>
            </p:nvSpPr>
            <p:spPr>
              <a:xfrm flipH="1">
                <a:off x="4309351" y="3667330"/>
                <a:ext cx="176070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altLang="ko-KR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𝑀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≳500</m:t>
                    </m:r>
                  </m:oMath>
                </a14:m>
                <a:r>
                  <a:rPr lang="ko-KR" altLang="en-US" dirty="0"/>
                  <a:t> </a:t>
                </a:r>
                <a:r>
                  <a:rPr lang="en-US" altLang="ko-KR" dirty="0"/>
                  <a:t>MeV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8344DC3D-3DA9-4D21-F2C2-F2F0A9E2897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flipH="1">
                <a:off x="4309351" y="3667330"/>
                <a:ext cx="1760708" cy="369332"/>
              </a:xfrm>
              <a:prstGeom prst="rect">
                <a:avLst/>
              </a:prstGeom>
              <a:blipFill>
                <a:blip r:embed="rId6"/>
                <a:stretch>
                  <a:fillRect t="-10000" b="-2666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19306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E81FC16B-0D8B-AD2F-FEDA-BD5F94DFC1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C7ACD-A43A-4791-9360-251F151CC5DF}" type="slidenum">
              <a:rPr lang="ko-KR" altLang="en-US" smtClean="0"/>
              <a:t>3</a:t>
            </a:fld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846B9629-9687-088D-579A-4605848B3492}"/>
              </a:ext>
            </a:extLst>
          </p:cNvPr>
          <p:cNvSpPr/>
          <p:nvPr/>
        </p:nvSpPr>
        <p:spPr>
          <a:xfrm>
            <a:off x="3355154" y="2788253"/>
            <a:ext cx="2309478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ko-KR" sz="3200" b="1" dirty="0"/>
              <a:t>Introduction</a:t>
            </a:r>
          </a:p>
        </p:txBody>
      </p:sp>
    </p:spTree>
    <p:extLst>
      <p:ext uri="{BB962C8B-B14F-4D97-AF65-F5344CB8AC3E}">
        <p14:creationId xmlns:p14="http://schemas.microsoft.com/office/powerpoint/2010/main" val="13809807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57620D38-655F-21A6-3DBE-6F107265D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808E637-0108-41FA-B3FE-6C97E3E05E51}" type="slidenum">
              <a:rPr lang="en-US" altLang="ko-KR" smtClean="0"/>
              <a:pPr>
                <a:defRPr/>
              </a:pPr>
              <a:t>4</a:t>
            </a:fld>
            <a:endParaRPr lang="en-US" altLang="ko-KR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1E8365D-30D1-780A-8679-959B2A773ACA}"/>
              </a:ext>
            </a:extLst>
          </p:cNvPr>
          <p:cNvSpPr txBox="1"/>
          <p:nvPr/>
        </p:nvSpPr>
        <p:spPr>
          <a:xfrm>
            <a:off x="667967" y="920887"/>
            <a:ext cx="78729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altLang="ko-KR" dirty="0"/>
              <a:t>Multiquarks, hadrons composed of four or higher number of </a:t>
            </a:r>
            <a:r>
              <a:rPr lang="en-US" altLang="ko-KR" dirty="0">
                <a:solidFill>
                  <a:srgbClr val="0033CC"/>
                </a:solidFill>
              </a:rPr>
              <a:t>constituent quarks</a:t>
            </a:r>
            <a:r>
              <a:rPr lang="en-US" altLang="ko-KR" dirty="0"/>
              <a:t>, have been anticipated for long time.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FDAF1635-7E11-9E41-7F10-20A1F4814BE4}"/>
              </a:ext>
            </a:extLst>
          </p:cNvPr>
          <p:cNvSpPr txBox="1"/>
          <p:nvPr/>
        </p:nvSpPr>
        <p:spPr>
          <a:xfrm>
            <a:off x="1468879" y="2101179"/>
            <a:ext cx="1712068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dirty="0"/>
              <a:t>Normal hadrons</a:t>
            </a:r>
            <a:endParaRPr lang="ko-KR" altLang="en-US" dirty="0"/>
          </a:p>
        </p:txBody>
      </p:sp>
      <p:grpSp>
        <p:nvGrpSpPr>
          <p:cNvPr id="46" name="그룹 45">
            <a:extLst>
              <a:ext uri="{FF2B5EF4-FFF2-40B4-BE49-F238E27FC236}">
                <a16:creationId xmlns:a16="http://schemas.microsoft.com/office/drawing/2014/main" id="{E1F1F8B9-D0BA-4998-DA3A-C583BDDF3C0F}"/>
              </a:ext>
            </a:extLst>
          </p:cNvPr>
          <p:cNvGrpSpPr/>
          <p:nvPr/>
        </p:nvGrpSpPr>
        <p:grpSpPr>
          <a:xfrm>
            <a:off x="3646382" y="1992351"/>
            <a:ext cx="535278" cy="427086"/>
            <a:chOff x="6175573" y="1729703"/>
            <a:chExt cx="535278" cy="427086"/>
          </a:xfrm>
        </p:grpSpPr>
        <p:sp>
          <p:nvSpPr>
            <p:cNvPr id="43" name="타원 42">
              <a:extLst>
                <a:ext uri="{FF2B5EF4-FFF2-40B4-BE49-F238E27FC236}">
                  <a16:creationId xmlns:a16="http://schemas.microsoft.com/office/drawing/2014/main" id="{8ED54A6C-E362-3927-B06A-FB20BBFB5D3C}"/>
                </a:ext>
              </a:extLst>
            </p:cNvPr>
            <p:cNvSpPr/>
            <p:nvPr/>
          </p:nvSpPr>
          <p:spPr>
            <a:xfrm>
              <a:off x="6175573" y="1729703"/>
              <a:ext cx="535278" cy="427086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5400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5" name="TextBox 44">
                  <a:extLst>
                    <a:ext uri="{FF2B5EF4-FFF2-40B4-BE49-F238E27FC236}">
                      <a16:creationId xmlns:a16="http://schemas.microsoft.com/office/drawing/2014/main" id="{11066DBE-1DF0-4629-30C4-AF7A70152917}"/>
                    </a:ext>
                  </a:extLst>
                </p:cNvPr>
                <p:cNvSpPr txBox="1"/>
                <p:nvPr/>
              </p:nvSpPr>
              <p:spPr>
                <a:xfrm>
                  <a:off x="6206246" y="1756002"/>
                  <a:ext cx="466928" cy="369332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altLang="ko-KR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𝑞</m:t>
                        </m:r>
                        <m:acc>
                          <m:accPr>
                            <m:chr m:val="̅"/>
                            <m:ctrlP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𝑞</m:t>
                            </m:r>
                          </m:e>
                        </m:acc>
                      </m:oMath>
                    </m:oMathPara>
                  </a14:m>
                  <a:endParaRPr lang="ko-KR" altLang="en-US" dirty="0">
                    <a:solidFill>
                      <a:schemeClr val="tx1"/>
                    </a:solidFill>
                  </a:endParaRPr>
                </a:p>
              </p:txBody>
            </p:sp>
          </mc:Choice>
          <mc:Fallback xmlns="">
            <p:sp>
              <p:nvSpPr>
                <p:cNvPr id="45" name="TextBox 44">
                  <a:extLst>
                    <a:ext uri="{FF2B5EF4-FFF2-40B4-BE49-F238E27FC236}">
                      <a16:creationId xmlns:a16="http://schemas.microsoft.com/office/drawing/2014/main" id="{11066DBE-1DF0-4629-30C4-AF7A70152917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206246" y="1756002"/>
                  <a:ext cx="466928" cy="369332"/>
                </a:xfrm>
                <a:prstGeom prst="rect">
                  <a:avLst/>
                </a:prstGeom>
                <a:blipFill>
                  <a:blip r:embed="rId3"/>
                  <a:stretch>
                    <a:fillRect r="-20779" b="-6667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48" name="타원 47">
            <a:extLst>
              <a:ext uri="{FF2B5EF4-FFF2-40B4-BE49-F238E27FC236}">
                <a16:creationId xmlns:a16="http://schemas.microsoft.com/office/drawing/2014/main" id="{A87A24D1-815A-90BE-AE01-EA6058994BBA}"/>
              </a:ext>
            </a:extLst>
          </p:cNvPr>
          <p:cNvSpPr/>
          <p:nvPr/>
        </p:nvSpPr>
        <p:spPr>
          <a:xfrm>
            <a:off x="4645087" y="2008563"/>
            <a:ext cx="535278" cy="427086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 w="25400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A263836F-75D6-46CA-080D-14493BABF4C3}"/>
                  </a:ext>
                </a:extLst>
              </p:cNvPr>
              <p:cNvSpPr txBox="1"/>
              <p:nvPr/>
            </p:nvSpPr>
            <p:spPr>
              <a:xfrm>
                <a:off x="4627122" y="2005679"/>
                <a:ext cx="466928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ko-KR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𝑞𝑞𝑞</m:t>
                      </m:r>
                    </m:oMath>
                  </m:oMathPara>
                </a14:m>
                <a:endParaRPr lang="ko-KR" altLang="en-US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A263836F-75D6-46CA-080D-14493BABF4C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27122" y="2005679"/>
                <a:ext cx="466928" cy="369332"/>
              </a:xfrm>
              <a:prstGeom prst="rect">
                <a:avLst/>
              </a:prstGeom>
              <a:blipFill>
                <a:blip r:embed="rId4"/>
                <a:stretch>
                  <a:fillRect r="-15584" b="-655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2" name="TextBox 51">
            <a:extLst>
              <a:ext uri="{FF2B5EF4-FFF2-40B4-BE49-F238E27FC236}">
                <a16:creationId xmlns:a16="http://schemas.microsoft.com/office/drawing/2014/main" id="{D50FC695-EB15-E3D8-3817-F173E48BBCFB}"/>
              </a:ext>
            </a:extLst>
          </p:cNvPr>
          <p:cNvSpPr txBox="1"/>
          <p:nvPr/>
        </p:nvSpPr>
        <p:spPr>
          <a:xfrm>
            <a:off x="1572643" y="3780824"/>
            <a:ext cx="1365112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dirty="0"/>
              <a:t>Multiquarks</a:t>
            </a:r>
            <a:endParaRPr lang="ko-KR" altLang="en-US" dirty="0"/>
          </a:p>
        </p:txBody>
      </p:sp>
      <p:sp>
        <p:nvSpPr>
          <p:cNvPr id="54" name="타원 53">
            <a:extLst>
              <a:ext uri="{FF2B5EF4-FFF2-40B4-BE49-F238E27FC236}">
                <a16:creationId xmlns:a16="http://schemas.microsoft.com/office/drawing/2014/main" id="{BBE8751A-97F1-0D4D-01DC-69CF0643331D}"/>
              </a:ext>
            </a:extLst>
          </p:cNvPr>
          <p:cNvSpPr/>
          <p:nvPr/>
        </p:nvSpPr>
        <p:spPr>
          <a:xfrm>
            <a:off x="3513440" y="3746573"/>
            <a:ext cx="776461" cy="427086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 w="25400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3F7C7745-4ED4-4222-E634-6CD8ECB03CB4}"/>
                  </a:ext>
                </a:extLst>
              </p:cNvPr>
              <p:cNvSpPr txBox="1"/>
              <p:nvPr/>
            </p:nvSpPr>
            <p:spPr>
              <a:xfrm>
                <a:off x="3514932" y="3743689"/>
                <a:ext cx="765244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ko-KR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𝑞𝑞</m:t>
                      </m:r>
                      <m:acc>
                        <m:accPr>
                          <m:chr m:val="̅"/>
                          <m:ctrlPr>
                            <a:rPr lang="en-US" altLang="ko-KR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altLang="ko-KR" i="1">
                              <a:latin typeface="Cambria Math" panose="02040503050406030204" pitchFamily="18" charset="0"/>
                            </a:rPr>
                            <m:t>𝑞</m:t>
                          </m:r>
                        </m:e>
                      </m:acc>
                      <m:acc>
                        <m:accPr>
                          <m:chr m:val="̅"/>
                          <m:ctrlPr>
                            <a:rPr lang="en-US" altLang="ko-KR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altLang="ko-KR" i="1">
                              <a:latin typeface="Cambria Math" panose="02040503050406030204" pitchFamily="18" charset="0"/>
                            </a:rPr>
                            <m:t>𝑞</m:t>
                          </m:r>
                        </m:e>
                      </m:acc>
                    </m:oMath>
                  </m:oMathPara>
                </a14:m>
                <a:endParaRPr lang="ko-KR" altLang="en-US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3F7C7745-4ED4-4222-E634-6CD8ECB03CB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14932" y="3743689"/>
                <a:ext cx="765244" cy="369332"/>
              </a:xfrm>
              <a:prstGeom prst="rect">
                <a:avLst/>
              </a:prstGeom>
              <a:blipFill>
                <a:blip r:embed="rId5"/>
                <a:stretch>
                  <a:fillRect r="-28000" b="-655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62" name="그룹 61">
            <a:extLst>
              <a:ext uri="{FF2B5EF4-FFF2-40B4-BE49-F238E27FC236}">
                <a16:creationId xmlns:a16="http://schemas.microsoft.com/office/drawing/2014/main" id="{894D8782-672B-A01B-1B82-14568CE1BFA1}"/>
              </a:ext>
            </a:extLst>
          </p:cNvPr>
          <p:cNvGrpSpPr/>
          <p:nvPr/>
        </p:nvGrpSpPr>
        <p:grpSpPr>
          <a:xfrm>
            <a:off x="5760532" y="3704777"/>
            <a:ext cx="1146112" cy="429970"/>
            <a:chOff x="7618509" y="2294266"/>
            <a:chExt cx="1146112" cy="429970"/>
          </a:xfrm>
        </p:grpSpPr>
        <p:sp>
          <p:nvSpPr>
            <p:cNvPr id="60" name="타원 59">
              <a:extLst>
                <a:ext uri="{FF2B5EF4-FFF2-40B4-BE49-F238E27FC236}">
                  <a16:creationId xmlns:a16="http://schemas.microsoft.com/office/drawing/2014/main" id="{2E1BDAF4-8971-96BC-4F74-35C97535C668}"/>
                </a:ext>
              </a:extLst>
            </p:cNvPr>
            <p:cNvSpPr/>
            <p:nvPr/>
          </p:nvSpPr>
          <p:spPr>
            <a:xfrm>
              <a:off x="7618509" y="2297150"/>
              <a:ext cx="1146112" cy="42708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25400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1" name="TextBox 60">
                  <a:extLst>
                    <a:ext uri="{FF2B5EF4-FFF2-40B4-BE49-F238E27FC236}">
                      <a16:creationId xmlns:a16="http://schemas.microsoft.com/office/drawing/2014/main" id="{E92B1A97-9009-709E-76CC-F5E490CEA48B}"/>
                    </a:ext>
                  </a:extLst>
                </p:cNvPr>
                <p:cNvSpPr txBox="1"/>
                <p:nvPr/>
              </p:nvSpPr>
              <p:spPr>
                <a:xfrm>
                  <a:off x="7746459" y="2294266"/>
                  <a:ext cx="466928" cy="369332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altLang="ko-KR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𝑞𝑞𝑞𝑞𝑞𝑞</m:t>
                        </m:r>
                      </m:oMath>
                    </m:oMathPara>
                  </a14:m>
                  <a:endParaRPr lang="ko-KR" altLang="en-US" dirty="0">
                    <a:solidFill>
                      <a:schemeClr val="tx1"/>
                    </a:solidFill>
                  </a:endParaRPr>
                </a:p>
              </p:txBody>
            </p:sp>
          </mc:Choice>
          <mc:Fallback xmlns="">
            <p:sp>
              <p:nvSpPr>
                <p:cNvPr id="61" name="TextBox 60">
                  <a:extLst>
                    <a:ext uri="{FF2B5EF4-FFF2-40B4-BE49-F238E27FC236}">
                      <a16:creationId xmlns:a16="http://schemas.microsoft.com/office/drawing/2014/main" id="{E92B1A97-9009-709E-76CC-F5E490CEA48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746459" y="2294266"/>
                  <a:ext cx="466928" cy="369332"/>
                </a:xfrm>
                <a:prstGeom prst="rect">
                  <a:avLst/>
                </a:prstGeom>
                <a:blipFill>
                  <a:blip r:embed="rId6"/>
                  <a:stretch>
                    <a:fillRect r="-97368" b="-6557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63" name="그룹 62">
            <a:extLst>
              <a:ext uri="{FF2B5EF4-FFF2-40B4-BE49-F238E27FC236}">
                <a16:creationId xmlns:a16="http://schemas.microsoft.com/office/drawing/2014/main" id="{6460C0E0-81D9-A6A1-9434-22F626CE2B26}"/>
              </a:ext>
            </a:extLst>
          </p:cNvPr>
          <p:cNvGrpSpPr/>
          <p:nvPr/>
        </p:nvGrpSpPr>
        <p:grpSpPr>
          <a:xfrm>
            <a:off x="4531604" y="3711263"/>
            <a:ext cx="1042351" cy="429970"/>
            <a:chOff x="7618509" y="2294266"/>
            <a:chExt cx="1146112" cy="429970"/>
          </a:xfrm>
        </p:grpSpPr>
        <p:sp>
          <p:nvSpPr>
            <p:cNvPr id="64" name="타원 63">
              <a:extLst>
                <a:ext uri="{FF2B5EF4-FFF2-40B4-BE49-F238E27FC236}">
                  <a16:creationId xmlns:a16="http://schemas.microsoft.com/office/drawing/2014/main" id="{ABFACCF0-D596-9A7E-25C1-47B3D0072FB5}"/>
                </a:ext>
              </a:extLst>
            </p:cNvPr>
            <p:cNvSpPr/>
            <p:nvPr/>
          </p:nvSpPr>
          <p:spPr>
            <a:xfrm>
              <a:off x="7618509" y="2297150"/>
              <a:ext cx="1146112" cy="42708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25400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5" name="TextBox 64">
                  <a:extLst>
                    <a:ext uri="{FF2B5EF4-FFF2-40B4-BE49-F238E27FC236}">
                      <a16:creationId xmlns:a16="http://schemas.microsoft.com/office/drawing/2014/main" id="{155455B1-CFD0-5043-1385-47C439F24A62}"/>
                    </a:ext>
                  </a:extLst>
                </p:cNvPr>
                <p:cNvSpPr txBox="1"/>
                <p:nvPr/>
              </p:nvSpPr>
              <p:spPr>
                <a:xfrm>
                  <a:off x="7746459" y="2294266"/>
                  <a:ext cx="466928" cy="369332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altLang="ko-KR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𝑞𝑞𝑞𝑞</m:t>
                        </m:r>
                        <m:acc>
                          <m:accPr>
                            <m:chr m:val="̅"/>
                            <m:ctrlPr>
                              <a:rPr lang="en-US" altLang="ko-KR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</a:rPr>
                              <m:t>𝑞</m:t>
                            </m:r>
                          </m:e>
                        </m:acc>
                      </m:oMath>
                    </m:oMathPara>
                  </a14:m>
                  <a:endParaRPr lang="ko-KR" altLang="en-US" dirty="0">
                    <a:solidFill>
                      <a:schemeClr val="tx1"/>
                    </a:solidFill>
                  </a:endParaRPr>
                </a:p>
              </p:txBody>
            </p:sp>
          </mc:Choice>
          <mc:Fallback xmlns="">
            <p:sp>
              <p:nvSpPr>
                <p:cNvPr id="65" name="TextBox 64">
                  <a:extLst>
                    <a:ext uri="{FF2B5EF4-FFF2-40B4-BE49-F238E27FC236}">
                      <a16:creationId xmlns:a16="http://schemas.microsoft.com/office/drawing/2014/main" id="{155455B1-CFD0-5043-1385-47C439F24A6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746459" y="2294266"/>
                  <a:ext cx="466928" cy="369332"/>
                </a:xfrm>
                <a:prstGeom prst="rect">
                  <a:avLst/>
                </a:prstGeom>
                <a:blipFill>
                  <a:blip r:embed="rId7"/>
                  <a:stretch>
                    <a:fillRect r="-110145" b="-6557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66" name="TextBox 65">
            <a:extLst>
              <a:ext uri="{FF2B5EF4-FFF2-40B4-BE49-F238E27FC236}">
                <a16:creationId xmlns:a16="http://schemas.microsoft.com/office/drawing/2014/main" id="{A637C38F-574B-630D-DE43-EA4DA7C3E3FF}"/>
              </a:ext>
            </a:extLst>
          </p:cNvPr>
          <p:cNvSpPr txBox="1"/>
          <p:nvPr/>
        </p:nvSpPr>
        <p:spPr>
          <a:xfrm>
            <a:off x="3375498" y="4289896"/>
            <a:ext cx="12159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tetraquark</a:t>
            </a:r>
            <a:endParaRPr lang="ko-KR" altLang="en-US" dirty="0"/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9020582B-9D1F-2FE5-B42F-599FC7E783BC}"/>
              </a:ext>
            </a:extLst>
          </p:cNvPr>
          <p:cNvSpPr txBox="1"/>
          <p:nvPr/>
        </p:nvSpPr>
        <p:spPr>
          <a:xfrm>
            <a:off x="4539576" y="4286653"/>
            <a:ext cx="12678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pentaquark</a:t>
            </a:r>
            <a:endParaRPr lang="ko-KR" altLang="en-US" dirty="0"/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E388550E-FBE5-7C58-8517-7BE2930A230F}"/>
              </a:ext>
            </a:extLst>
          </p:cNvPr>
          <p:cNvSpPr txBox="1"/>
          <p:nvPr/>
        </p:nvSpPr>
        <p:spPr>
          <a:xfrm>
            <a:off x="5859294" y="4302869"/>
            <a:ext cx="12678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hexaquark</a:t>
            </a:r>
            <a:endParaRPr lang="ko-KR" altLang="en-US" dirty="0"/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912B02DC-B7C9-C334-D93A-3D1ADA72DDBB}"/>
              </a:ext>
            </a:extLst>
          </p:cNvPr>
          <p:cNvSpPr txBox="1"/>
          <p:nvPr/>
        </p:nvSpPr>
        <p:spPr>
          <a:xfrm>
            <a:off x="3488990" y="2399490"/>
            <a:ext cx="8592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meson</a:t>
            </a:r>
            <a:endParaRPr lang="ko-KR" altLang="en-US" dirty="0"/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5A2DB0AE-9EF0-C603-C082-B84CE1588062}"/>
              </a:ext>
            </a:extLst>
          </p:cNvPr>
          <p:cNvSpPr txBox="1"/>
          <p:nvPr/>
        </p:nvSpPr>
        <p:spPr>
          <a:xfrm>
            <a:off x="4536334" y="2405972"/>
            <a:ext cx="8592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baryon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1" name="TextBox 70">
                <a:extLst>
                  <a:ext uri="{FF2B5EF4-FFF2-40B4-BE49-F238E27FC236}">
                    <a16:creationId xmlns:a16="http://schemas.microsoft.com/office/drawing/2014/main" id="{76BC86DC-CA69-2173-E80C-007E07F58227}"/>
                  </a:ext>
                </a:extLst>
              </p:cNvPr>
              <p:cNvSpPr txBox="1"/>
              <p:nvPr/>
            </p:nvSpPr>
            <p:spPr>
              <a:xfrm>
                <a:off x="6867731" y="3696510"/>
                <a:ext cx="554477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ko-KR" altLang="en-US" sz="2000" i="1" smtClean="0">
                          <a:latin typeface="Cambria Math" panose="02040503050406030204" pitchFamily="18" charset="0"/>
                        </a:rPr>
                        <m:t>∙</m:t>
                      </m:r>
                      <m:r>
                        <a:rPr lang="ko-KR" altLang="en-US" sz="2000" i="1">
                          <a:latin typeface="Cambria Math" panose="02040503050406030204" pitchFamily="18" charset="0"/>
                        </a:rPr>
                        <m:t>∙∙∙</m:t>
                      </m:r>
                    </m:oMath>
                  </m:oMathPara>
                </a14:m>
                <a:endParaRPr lang="ko-KR" altLang="en-US" sz="2000" dirty="0"/>
              </a:p>
            </p:txBody>
          </p:sp>
        </mc:Choice>
        <mc:Fallback xmlns="">
          <p:sp>
            <p:nvSpPr>
              <p:cNvPr id="71" name="TextBox 70">
                <a:extLst>
                  <a:ext uri="{FF2B5EF4-FFF2-40B4-BE49-F238E27FC236}">
                    <a16:creationId xmlns:a16="http://schemas.microsoft.com/office/drawing/2014/main" id="{76BC86DC-CA69-2173-E80C-007E07F5822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67731" y="3696510"/>
                <a:ext cx="554477" cy="40011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>
            <a:extLst>
              <a:ext uri="{FF2B5EF4-FFF2-40B4-BE49-F238E27FC236}">
                <a16:creationId xmlns:a16="http://schemas.microsoft.com/office/drawing/2014/main" id="{CF7DD27C-9DF6-C500-2790-D48A882F25CD}"/>
              </a:ext>
            </a:extLst>
          </p:cNvPr>
          <p:cNvSpPr txBox="1"/>
          <p:nvPr/>
        </p:nvSpPr>
        <p:spPr>
          <a:xfrm>
            <a:off x="5846321" y="1960287"/>
            <a:ext cx="239300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dirty="0"/>
              <a:t>and similar states in heavy quark (Q) sector.</a:t>
            </a:r>
            <a:endParaRPr lang="ko-KR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DA29B6F-F207-20A9-FEDE-1B09C3D8DA82}"/>
              </a:ext>
            </a:extLst>
          </p:cNvPr>
          <p:cNvSpPr txBox="1"/>
          <p:nvPr/>
        </p:nvSpPr>
        <p:spPr>
          <a:xfrm>
            <a:off x="3430618" y="4894794"/>
            <a:ext cx="396240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dirty="0"/>
              <a:t>and similar states in heavy quark (Q) sector also.</a:t>
            </a:r>
            <a:endParaRPr lang="ko-KR" altLang="en-US" dirty="0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EAA64E4A-C8AE-959C-72AA-5ECE7E879EEE}"/>
              </a:ext>
            </a:extLst>
          </p:cNvPr>
          <p:cNvSpPr/>
          <p:nvPr/>
        </p:nvSpPr>
        <p:spPr>
          <a:xfrm>
            <a:off x="7635329" y="25596"/>
            <a:ext cx="1501052" cy="30777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r>
              <a:rPr lang="en-US" altLang="ko-KR" sz="1400" dirty="0"/>
              <a:t>Introduction cont.</a:t>
            </a:r>
          </a:p>
        </p:txBody>
      </p:sp>
    </p:spTree>
    <p:extLst>
      <p:ext uri="{BB962C8B-B14F-4D97-AF65-F5344CB8AC3E}">
        <p14:creationId xmlns:p14="http://schemas.microsoft.com/office/powerpoint/2010/main" val="23548355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57620D38-655F-21A6-3DBE-6F107265D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808E637-0108-41FA-B3FE-6C97E3E05E51}" type="slidenum">
              <a:rPr lang="en-US" altLang="ko-KR" smtClean="0"/>
              <a:pPr>
                <a:defRPr/>
              </a:pPr>
              <a:t>5</a:t>
            </a:fld>
            <a:endParaRPr lang="en-US" altLang="ko-KR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C7DAC06E-4ED4-6D1D-0B49-E062D6D6F160}"/>
                  </a:ext>
                </a:extLst>
              </p:cNvPr>
              <p:cNvSpPr txBox="1"/>
              <p:nvPr/>
            </p:nvSpPr>
            <p:spPr>
              <a:xfrm>
                <a:off x="700388" y="411271"/>
                <a:ext cx="7607033" cy="64633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285750" indent="-285750">
                  <a:buFont typeface="Wingdings" panose="05000000000000000000" pitchFamily="2" charset="2"/>
                  <a:buChar char="§"/>
                </a:pPr>
                <a:r>
                  <a:rPr lang="en-US" altLang="ko-KR" dirty="0"/>
                  <a:t>Recently,  promising candidates for multiquarks have been reported in the heavy quark sector, 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𝑋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(3872)~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𝑞𝑐</m:t>
                    </m:r>
                    <m:acc>
                      <m:accPr>
                        <m:chr m:val="̅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𝑞</m:t>
                        </m:r>
                      </m:e>
                    </m:acc>
                    <m:acc>
                      <m:accPr>
                        <m:chr m:val="̅"/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</m:acc>
                  </m:oMath>
                </a14:m>
                <a:r>
                  <a:rPr lang="en-US" altLang="ko-KR" dirty="0"/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𝑐𝑐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(3875)</m:t>
                    </m:r>
                    <m:r>
                      <a:rPr lang="en-US" altLang="ko-KR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~</m:t>
                    </m:r>
                    <m:acc>
                      <m:accPr>
                        <m:chr m:val="̅"/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𝑞</m:t>
                        </m:r>
                      </m:e>
                    </m:acc>
                    <m:acc>
                      <m:accPr>
                        <m:chr m:val="̅"/>
                        <m:ctrlPr>
                          <a:rPr lang="en-US" altLang="ko-KR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𝑞</m:t>
                        </m:r>
                      </m:e>
                    </m:acc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𝑐𝑐</m:t>
                    </m:r>
                  </m:oMath>
                </a14:m>
                <a:r>
                  <a:rPr lang="en-US" altLang="ko-KR" dirty="0"/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𝑐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~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𝑞𝑞𝑞𝑐</m:t>
                    </m:r>
                    <m:acc>
                      <m:accPr>
                        <m:chr m:val="̅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</m:t>
                        </m:r>
                      </m:e>
                    </m:acc>
                  </m:oMath>
                </a14:m>
                <a:r>
                  <a:rPr lang="en-US" altLang="ko-KR" dirty="0"/>
                  <a:t>, etc.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C7DAC06E-4ED4-6D1D-0B49-E062D6D6F1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0388" y="411271"/>
                <a:ext cx="7607033" cy="646331"/>
              </a:xfrm>
              <a:prstGeom prst="rect">
                <a:avLst/>
              </a:prstGeom>
              <a:blipFill>
                <a:blip r:embed="rId2"/>
                <a:stretch>
                  <a:fillRect l="-561" t="-4717" b="-14151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6" name="Group 4">
            <a:extLst>
              <a:ext uri="{FF2B5EF4-FFF2-40B4-BE49-F238E27FC236}">
                <a16:creationId xmlns:a16="http://schemas.microsoft.com/office/drawing/2014/main" id="{E0B1623D-B198-45B3-560A-2D767E7E9D93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833175" y="1284052"/>
            <a:ext cx="3541398" cy="2881853"/>
            <a:chOff x="1790" y="1273"/>
            <a:chExt cx="2180" cy="1774"/>
          </a:xfrm>
        </p:grpSpPr>
        <p:sp>
          <p:nvSpPr>
            <p:cNvPr id="8" name="AutoShape 3">
              <a:extLst>
                <a:ext uri="{FF2B5EF4-FFF2-40B4-BE49-F238E27FC236}">
                  <a16:creationId xmlns:a16="http://schemas.microsoft.com/office/drawing/2014/main" id="{2AE62A57-4A46-9449-3C08-BF66B0939AEC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1790" y="1273"/>
              <a:ext cx="2180" cy="17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pic>
          <p:nvPicPr>
            <p:cNvPr id="1029" name="Picture 5">
              <a:extLst>
                <a:ext uri="{FF2B5EF4-FFF2-40B4-BE49-F238E27FC236}">
                  <a16:creationId xmlns:a16="http://schemas.microsoft.com/office/drawing/2014/main" id="{111785D6-88C1-C235-ABFE-4FD450D8195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0" y="1273"/>
              <a:ext cx="2183" cy="1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92EA280B-56F9-27A7-7F75-DC6FBA79549E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595339" y="1069637"/>
            <a:ext cx="3260725" cy="3162300"/>
            <a:chOff x="1853" y="1164"/>
            <a:chExt cx="2054" cy="1992"/>
          </a:xfrm>
        </p:grpSpPr>
        <p:sp>
          <p:nvSpPr>
            <p:cNvPr id="7" name="AutoShape 3">
              <a:extLst>
                <a:ext uri="{FF2B5EF4-FFF2-40B4-BE49-F238E27FC236}">
                  <a16:creationId xmlns:a16="http://schemas.microsoft.com/office/drawing/2014/main" id="{0D5A79E2-FC16-D148-29A4-E4C51949DADC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1853" y="1164"/>
              <a:ext cx="2054" cy="19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pic>
          <p:nvPicPr>
            <p:cNvPr id="12" name="Picture 5">
              <a:extLst>
                <a:ext uri="{FF2B5EF4-FFF2-40B4-BE49-F238E27FC236}">
                  <a16:creationId xmlns:a16="http://schemas.microsoft.com/office/drawing/2014/main" id="{1BB6FDD4-0170-93E7-90F4-E67736F100D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53" y="1164"/>
              <a:ext cx="2057" cy="1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89F47364-F4F7-36CD-B20E-48D740D035AE}"/>
              </a:ext>
            </a:extLst>
          </p:cNvPr>
          <p:cNvSpPr txBox="1"/>
          <p:nvPr/>
        </p:nvSpPr>
        <p:spPr>
          <a:xfrm>
            <a:off x="4951372" y="4567295"/>
            <a:ext cx="268483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600" dirty="0" err="1"/>
              <a:t>LHCb</a:t>
            </a:r>
            <a:r>
              <a:rPr lang="en-US" altLang="ko-KR" sz="1600" dirty="0"/>
              <a:t>, PRL 122, 222001 (2019) </a:t>
            </a:r>
            <a:endParaRPr lang="ko-KR" altLang="en-US" sz="16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4FDA7171-141B-09B5-CE9E-B0359340C394}"/>
                  </a:ext>
                </a:extLst>
              </p:cNvPr>
              <p:cNvSpPr txBox="1"/>
              <p:nvPr/>
            </p:nvSpPr>
            <p:spPr>
              <a:xfrm>
                <a:off x="1242706" y="4149007"/>
                <a:ext cx="2512171" cy="3684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𝑐𝑐</m:t>
                        </m:r>
                      </m:sub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bSup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3875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⟹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𝐷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p>
                    </m:sSup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𝐷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p>
                    </m:sSup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o-KR" alt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</m:sup>
                    </m:sSup>
                  </m:oMath>
                </a14:m>
                <a:r>
                  <a:rPr lang="en-US" altLang="ko-KR" dirty="0"/>
                  <a:t> 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4FDA7171-141B-09B5-CE9E-B0359340C39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42706" y="4149007"/>
                <a:ext cx="2512171" cy="368499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>
            <a:extLst>
              <a:ext uri="{FF2B5EF4-FFF2-40B4-BE49-F238E27FC236}">
                <a16:creationId xmlns:a16="http://schemas.microsoft.com/office/drawing/2014/main" id="{CDB6B58E-CEE5-1F19-00D7-662766787A02}"/>
              </a:ext>
            </a:extLst>
          </p:cNvPr>
          <p:cNvSpPr txBox="1"/>
          <p:nvPr/>
        </p:nvSpPr>
        <p:spPr>
          <a:xfrm>
            <a:off x="1220820" y="4615933"/>
            <a:ext cx="259242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400" dirty="0"/>
              <a:t>[</a:t>
            </a:r>
            <a:r>
              <a:rPr lang="pl-PL" altLang="ko-KR" sz="1400" dirty="0"/>
              <a:t>LHCb, NP 18</a:t>
            </a:r>
            <a:r>
              <a:rPr lang="en-US" altLang="ko-KR" sz="1400" dirty="0"/>
              <a:t>,</a:t>
            </a:r>
            <a:r>
              <a:rPr lang="pl-PL" altLang="ko-KR" sz="1400" dirty="0"/>
              <a:t> 751 (2022)</a:t>
            </a:r>
            <a:r>
              <a:rPr lang="en-US" altLang="ko-KR" sz="1400" dirty="0"/>
              <a:t>]</a:t>
            </a:r>
            <a:endParaRPr lang="ko-KR" altLang="en-US" sz="1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7B84E9B1-5180-44B1-092E-9247865A9997}"/>
                  </a:ext>
                </a:extLst>
              </p:cNvPr>
              <p:cNvSpPr txBox="1"/>
              <p:nvPr/>
            </p:nvSpPr>
            <p:spPr>
              <a:xfrm>
                <a:off x="4883284" y="4178189"/>
                <a:ext cx="3151764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8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800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US" altLang="ko-KR" sz="1800" b="0" i="1" smtClean="0">
                            <a:latin typeface="Cambria Math" panose="02040503050406030204" pitchFamily="18" charset="0"/>
                          </a:rPr>
                          <m:t>𝑐</m:t>
                        </m:r>
                      </m:sub>
                    </m:sSub>
                    <m:d>
                      <m:dPr>
                        <m:ctrlPr>
                          <a:rPr lang="en-US" altLang="ko-KR" sz="18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1800" b="0" i="1" smtClean="0">
                            <a:latin typeface="Cambria Math" panose="02040503050406030204" pitchFamily="18" charset="0"/>
                          </a:rPr>
                          <m:t>4312</m:t>
                        </m:r>
                      </m:e>
                    </m:d>
                  </m:oMath>
                </a14:m>
                <a:r>
                  <a:rPr lang="en-US" altLang="ko-KR" sz="1800" i="1" dirty="0">
                    <a:latin typeface="Cambria Math" panose="02040503050406030204" pitchFamily="18" charset="0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𝑐</m:t>
                        </m:r>
                      </m:sub>
                    </m:sSub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44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40</m:t>
                        </m:r>
                      </m:e>
                    </m:d>
                  </m:oMath>
                </a14:m>
                <a:r>
                  <a:rPr lang="en-US" altLang="ko-KR" sz="1800" i="1" dirty="0">
                    <a:latin typeface="Cambria Math" panose="02040503050406030204" pitchFamily="18" charset="0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𝑐</m:t>
                        </m:r>
                      </m:sub>
                    </m:sSub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445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7</m:t>
                        </m:r>
                      </m:e>
                    </m:d>
                  </m:oMath>
                </a14:m>
                <a:endParaRPr lang="en-US" altLang="ko-KR" sz="1800" i="1" dirty="0"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7B84E9B1-5180-44B1-092E-9247865A999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83284" y="4178189"/>
                <a:ext cx="3151764" cy="369332"/>
              </a:xfrm>
              <a:prstGeom prst="rect">
                <a:avLst/>
              </a:prstGeom>
              <a:blipFill>
                <a:blip r:embed="rId6"/>
                <a:stretch>
                  <a:fillRect t="-9836" b="-22951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Box 27">
            <a:extLst>
              <a:ext uri="{FF2B5EF4-FFF2-40B4-BE49-F238E27FC236}">
                <a16:creationId xmlns:a16="http://schemas.microsoft.com/office/drawing/2014/main" id="{A5FC757E-B2B4-7F79-4FEF-FDC24A6B47EB}"/>
              </a:ext>
            </a:extLst>
          </p:cNvPr>
          <p:cNvSpPr txBox="1"/>
          <p:nvPr/>
        </p:nvSpPr>
        <p:spPr>
          <a:xfrm>
            <a:off x="972764" y="5510878"/>
            <a:ext cx="508756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altLang="ko-KR" dirty="0"/>
              <a:t>They can be interpreted as hadronic molecules ?  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DB950DFB-D47C-B284-4ADA-16C732AEABE4}"/>
                  </a:ext>
                </a:extLst>
              </p:cNvPr>
              <p:cNvSpPr txBox="1"/>
              <p:nvPr/>
            </p:nvSpPr>
            <p:spPr>
              <a:xfrm>
                <a:off x="1308368" y="5870802"/>
                <a:ext cx="2971800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𝑋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3872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~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𝐷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p>
                    </m:sSup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acc>
                          <m:accPr>
                            <m:chr m:val="̅"/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𝐷</m:t>
                            </m:r>
                          </m:e>
                        </m:acc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p>
                    </m:sSup>
                  </m:oMath>
                </a14:m>
                <a:r>
                  <a:rPr lang="en-US" altLang="ko-KR" dirty="0"/>
                  <a:t>,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𝑐𝑐</m:t>
                        </m:r>
                      </m:sub>
                    </m:sSub>
                    <m:r>
                      <a:rPr lang="en-US" altLang="ko-KR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𝐷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𝐷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∗</m:t>
                        </m:r>
                      </m:sup>
                    </m:sSup>
                  </m:oMath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DB950DFB-D47C-B284-4ADA-16C732AEABE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08368" y="5870802"/>
                <a:ext cx="2971800" cy="369332"/>
              </a:xfrm>
              <a:prstGeom prst="rect">
                <a:avLst/>
              </a:prstGeom>
              <a:blipFill>
                <a:blip r:embed="rId7"/>
                <a:stretch>
                  <a:fillRect t="-8197" b="-2459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2C50CD06-E109-1968-58AE-BC710E6D5876}"/>
                  </a:ext>
                </a:extLst>
              </p:cNvPr>
              <p:cNvSpPr txBox="1"/>
              <p:nvPr/>
            </p:nvSpPr>
            <p:spPr>
              <a:xfrm>
                <a:off x="4980564" y="5022177"/>
                <a:ext cx="3122577" cy="52322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ko-KR" sz="1400" dirty="0">
                    <a:latin typeface="HY견명조" panose="02030600000101010101" pitchFamily="18" charset="-127"/>
                    <a:ea typeface="HY견명조" panose="02030600000101010101" pitchFamily="18" charset="-127"/>
                  </a:rPr>
                  <a:t>※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400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US" altLang="ko-KR" sz="1400" b="0" i="1" smtClean="0">
                            <a:latin typeface="Cambria Math" panose="02040503050406030204" pitchFamily="18" charset="0"/>
                          </a:rPr>
                          <m:t>𝑐</m:t>
                        </m:r>
                      </m:sub>
                    </m:sSub>
                    <m:d>
                      <m:dPr>
                        <m:ctrlPr>
                          <a:rPr lang="en-US" altLang="ko-KR" sz="14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1400" b="0" i="1" smtClean="0">
                            <a:latin typeface="Cambria Math" panose="02040503050406030204" pitchFamily="18" charset="0"/>
                          </a:rPr>
                          <m:t>4450</m:t>
                        </m:r>
                      </m:e>
                    </m:d>
                  </m:oMath>
                </a14:m>
                <a:r>
                  <a:rPr lang="ko-KR" altLang="en-US" sz="1400" dirty="0"/>
                  <a:t> </a:t>
                </a:r>
                <a:r>
                  <a:rPr lang="en-US" altLang="ko-KR" sz="1400" dirty="0"/>
                  <a:t>in 2015 is </a:t>
                </a:r>
                <a:r>
                  <a:rPr lang="en-US" altLang="ko-KR" sz="1400" dirty="0" err="1"/>
                  <a:t>splitted</a:t>
                </a:r>
                <a:r>
                  <a:rPr lang="en-US" altLang="ko-KR" sz="1400" dirty="0"/>
                  <a:t> into two states,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400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US" altLang="ko-KR" sz="1400" i="1">
                            <a:latin typeface="Cambria Math" panose="02040503050406030204" pitchFamily="18" charset="0"/>
                          </a:rPr>
                          <m:t>𝑐</m:t>
                        </m:r>
                      </m:sub>
                    </m:sSub>
                    <m:d>
                      <m:dPr>
                        <m:ctrlPr>
                          <a:rPr lang="en-US" altLang="ko-KR" sz="1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1400" i="1">
                            <a:latin typeface="Cambria Math" panose="02040503050406030204" pitchFamily="18" charset="0"/>
                          </a:rPr>
                          <m:t>4440</m:t>
                        </m:r>
                      </m:e>
                    </m:d>
                    <m:r>
                      <a:rPr lang="en-US" altLang="ko-KR" sz="1400" i="1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altLang="ko-KR" sz="1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400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US" altLang="ko-KR" sz="1400" i="1">
                            <a:latin typeface="Cambria Math" panose="02040503050406030204" pitchFamily="18" charset="0"/>
                          </a:rPr>
                          <m:t>𝑐</m:t>
                        </m:r>
                      </m:sub>
                    </m:sSub>
                    <m:d>
                      <m:dPr>
                        <m:ctrlPr>
                          <a:rPr lang="en-US" altLang="ko-KR" sz="1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1400" i="1">
                            <a:latin typeface="Cambria Math" panose="02040503050406030204" pitchFamily="18" charset="0"/>
                          </a:rPr>
                          <m:t>4457</m:t>
                        </m:r>
                      </m:e>
                    </m:d>
                  </m:oMath>
                </a14:m>
                <a:r>
                  <a:rPr lang="en-US" altLang="ko-KR" sz="1400" dirty="0"/>
                  <a:t>, in 2019 </a:t>
                </a:r>
                <a:endParaRPr lang="ko-KR" altLang="en-US" sz="1400" dirty="0"/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2C50CD06-E109-1968-58AE-BC710E6D587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80564" y="5022177"/>
                <a:ext cx="3122577" cy="523220"/>
              </a:xfrm>
              <a:prstGeom prst="rect">
                <a:avLst/>
              </a:prstGeom>
              <a:blipFill>
                <a:blip r:embed="rId8"/>
                <a:stretch>
                  <a:fillRect l="-586" t="-4651" b="-10465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BF385F54-2EA5-A428-C8CB-646CEAACB12D}"/>
                  </a:ext>
                </a:extLst>
              </p:cNvPr>
              <p:cNvSpPr txBox="1"/>
              <p:nvPr/>
            </p:nvSpPr>
            <p:spPr>
              <a:xfrm>
                <a:off x="4233150" y="5848104"/>
                <a:ext cx="4395284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𝑐</m:t>
                        </m:r>
                      </m:sub>
                    </m:sSub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4312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~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Σ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</m:t>
                        </m:r>
                      </m:sub>
                    </m:sSub>
                    <m:acc>
                      <m:accPr>
                        <m:chr m:val="̅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𝐷</m:t>
                        </m:r>
                      </m:e>
                    </m:acc>
                  </m:oMath>
                </a14:m>
                <a:r>
                  <a:rPr lang="en-US" altLang="ko-KR" dirty="0"/>
                  <a:t>,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𝑐</m:t>
                        </m:r>
                      </m:sub>
                    </m:sSub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4440</m:t>
                        </m:r>
                      </m:e>
                    </m:d>
                  </m:oMath>
                </a14:m>
                <a:r>
                  <a:rPr lang="en-US" altLang="ko-KR" i="1" dirty="0">
                    <a:latin typeface="Cambria Math" panose="02040503050406030204" pitchFamily="18" charset="0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𝑐</m:t>
                        </m:r>
                      </m:sub>
                    </m:sSub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4457</m:t>
                        </m:r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~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Σ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</m:t>
                        </m:r>
                      </m:sub>
                    </m:sSub>
                    <m:sSup>
                      <m:sSup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acc>
                          <m:accPr>
                            <m:chr m:val="̅"/>
                            <m:ctrlPr>
                              <a:rPr lang="en-US" altLang="ko-KR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𝐷</m:t>
                            </m:r>
                          </m:e>
                        </m:acc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∗</m:t>
                        </m:r>
                      </m:sup>
                    </m:sSup>
                  </m:oMath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BF385F54-2EA5-A428-C8CB-646CEAACB12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33150" y="5848104"/>
                <a:ext cx="4395284" cy="369332"/>
              </a:xfrm>
              <a:prstGeom prst="rect">
                <a:avLst/>
              </a:prstGeom>
              <a:blipFill>
                <a:blip r:embed="rId9"/>
                <a:stretch>
                  <a:fillRect t="-11475" r="-3883" b="-2459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직사각형 1">
            <a:extLst>
              <a:ext uri="{FF2B5EF4-FFF2-40B4-BE49-F238E27FC236}">
                <a16:creationId xmlns:a16="http://schemas.microsoft.com/office/drawing/2014/main" id="{E7A396BD-86E8-5379-EEEF-54E0255FD8C0}"/>
              </a:ext>
            </a:extLst>
          </p:cNvPr>
          <p:cNvSpPr/>
          <p:nvPr/>
        </p:nvSpPr>
        <p:spPr>
          <a:xfrm>
            <a:off x="7635329" y="25596"/>
            <a:ext cx="1501052" cy="30777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r>
              <a:rPr lang="en-US" altLang="ko-KR" sz="1400" dirty="0"/>
              <a:t>Introduction cont.</a:t>
            </a:r>
          </a:p>
        </p:txBody>
      </p:sp>
    </p:spTree>
    <p:extLst>
      <p:ext uri="{BB962C8B-B14F-4D97-AF65-F5344CB8AC3E}">
        <p14:creationId xmlns:p14="http://schemas.microsoft.com/office/powerpoint/2010/main" val="106263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32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B5575F3D-9696-4B01-7DE9-155D18559C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C7ACD-A43A-4791-9360-251F151CC5DF}" type="slidenum">
              <a:rPr lang="ko-KR" altLang="en-US" smtClean="0"/>
              <a:t>6</a:t>
            </a:fld>
            <a:endParaRPr lang="ko-KR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B87800E8-2062-8CDC-D824-D167FC48FEEF}"/>
                  </a:ext>
                </a:extLst>
              </p:cNvPr>
              <p:cNvSpPr txBox="1"/>
              <p:nvPr/>
            </p:nvSpPr>
            <p:spPr>
              <a:xfrm>
                <a:off x="700388" y="693378"/>
                <a:ext cx="3628421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285750" indent="-285750">
                  <a:buFont typeface="Wingdings" panose="05000000000000000000" pitchFamily="2" charset="2"/>
                  <a:buChar char="§"/>
                </a:pPr>
                <a:r>
                  <a:rPr lang="en-US" altLang="ko-KR" dirty="0"/>
                  <a:t>Hexaquark candidate 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2380</m:t>
                        </m:r>
                      </m:e>
                    </m:d>
                  </m:oMath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B87800E8-2062-8CDC-D824-D167FC48FEE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0388" y="693378"/>
                <a:ext cx="3628421" cy="369332"/>
              </a:xfrm>
              <a:prstGeom prst="rect">
                <a:avLst/>
              </a:prstGeom>
              <a:blipFill>
                <a:blip r:embed="rId2"/>
                <a:stretch>
                  <a:fillRect l="-1176" t="-10000" b="-2666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4" name="Group 256">
            <a:extLst>
              <a:ext uri="{FF2B5EF4-FFF2-40B4-BE49-F238E27FC236}">
                <a16:creationId xmlns:a16="http://schemas.microsoft.com/office/drawing/2014/main" id="{04E47A65-340B-98E6-73BF-D2345C4398E0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979104" y="1288921"/>
            <a:ext cx="3666373" cy="2600279"/>
            <a:chOff x="2999" y="2957"/>
            <a:chExt cx="1778" cy="1261"/>
          </a:xfrm>
        </p:grpSpPr>
        <p:sp>
          <p:nvSpPr>
            <p:cNvPr id="5" name="AutoShape 255">
              <a:extLst>
                <a:ext uri="{FF2B5EF4-FFF2-40B4-BE49-F238E27FC236}">
                  <a16:creationId xmlns:a16="http://schemas.microsoft.com/office/drawing/2014/main" id="{1708269C-85C7-307D-4E69-39D0B861ADCD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2999" y="2957"/>
              <a:ext cx="1778" cy="12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pic>
          <p:nvPicPr>
            <p:cNvPr id="6" name="Picture 257">
              <a:extLst>
                <a:ext uri="{FF2B5EF4-FFF2-40B4-BE49-F238E27FC236}">
                  <a16:creationId xmlns:a16="http://schemas.microsoft.com/office/drawing/2014/main" id="{19861D7E-4F54-E598-FE9F-AD6EDE61044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9" y="2957"/>
              <a:ext cx="1781" cy="12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cxnSp>
        <p:nvCxnSpPr>
          <p:cNvPr id="8" name="직선 화살표 연결선 7">
            <a:extLst>
              <a:ext uri="{FF2B5EF4-FFF2-40B4-BE49-F238E27FC236}">
                <a16:creationId xmlns:a16="http://schemas.microsoft.com/office/drawing/2014/main" id="{11DFDC90-A54D-D8A6-9D2D-8291F62CF624}"/>
              </a:ext>
            </a:extLst>
          </p:cNvPr>
          <p:cNvCxnSpPr/>
          <p:nvPr/>
        </p:nvCxnSpPr>
        <p:spPr>
          <a:xfrm flipH="1">
            <a:off x="3038409" y="1626102"/>
            <a:ext cx="1928457" cy="459532"/>
          </a:xfrm>
          <a:prstGeom prst="straightConnector1">
            <a:avLst/>
          </a:prstGeom>
          <a:ln w="15875">
            <a:solidFill>
              <a:srgbClr val="0033CC"/>
            </a:solidFill>
            <a:headEnd type="none" w="med" len="sm"/>
            <a:tailEnd type="stealth" w="lg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8AA7E281-0820-A5CE-F907-15AB920A0D79}"/>
              </a:ext>
            </a:extLst>
          </p:cNvPr>
          <p:cNvSpPr txBox="1"/>
          <p:nvPr/>
        </p:nvSpPr>
        <p:spPr>
          <a:xfrm>
            <a:off x="4966866" y="1455283"/>
            <a:ext cx="32296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>
                <a:ea typeface="Cambria Math" panose="02040503050406030204" pitchFamily="18" charset="0"/>
              </a:rPr>
              <a:t>Solid line from the s-channel contribution</a:t>
            </a:r>
            <a:r>
              <a:rPr lang="en-US" altLang="ko-KR" sz="1400" dirty="0"/>
              <a:t>.</a:t>
            </a:r>
            <a:endParaRPr lang="ko-KR" altLang="en-US" sz="1400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F47EA4BB-ABF1-1222-7AFE-210D8A7A4525}"/>
              </a:ext>
            </a:extLst>
          </p:cNvPr>
          <p:cNvSpPr/>
          <p:nvPr/>
        </p:nvSpPr>
        <p:spPr>
          <a:xfrm>
            <a:off x="1589901" y="3936533"/>
            <a:ext cx="309757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/>
              <a:t>WASA-at-COSY, PRL 106, 242302, (2011)</a:t>
            </a:r>
            <a:endParaRPr lang="ko-KR" altLang="en-US" sz="1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직사각형 12">
                <a:extLst>
                  <a:ext uri="{FF2B5EF4-FFF2-40B4-BE49-F238E27FC236}">
                    <a16:creationId xmlns:a16="http://schemas.microsoft.com/office/drawing/2014/main" id="{ED62CF56-5FD8-FC17-3843-F05EE222504C}"/>
                  </a:ext>
                </a:extLst>
              </p:cNvPr>
              <p:cNvSpPr/>
              <p:nvPr/>
            </p:nvSpPr>
            <p:spPr>
              <a:xfrm>
                <a:off x="4594499" y="684779"/>
                <a:ext cx="1495345" cy="369332"/>
              </a:xfrm>
              <a:prstGeom prst="rect">
                <a:avLst/>
              </a:prstGeom>
              <a:ln>
                <a:solidFill>
                  <a:schemeClr val="accent1"/>
                </a:solidFill>
              </a:ln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ko-KR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𝑞𝑞𝑞𝑞𝑞𝑞</m:t>
                      </m:r>
                      <m:r>
                        <a:rPr lang="en-US" altLang="ko-KR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∈</m:t>
                      </m:r>
                      <m:sSub>
                        <m:sSubPr>
                          <m:ctrlPr>
                            <a:rPr lang="en-US" altLang="ko-KR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e>
                        <m:sub>
                          <m:r>
                            <a:rPr lang="en-US" altLang="ko-KR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𝑐</m:t>
                          </m:r>
                        </m:sub>
                      </m:sSub>
                    </m:oMath>
                  </m:oMathPara>
                </a14:m>
                <a:endParaRPr lang="ko-KR" altLang="en-US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3" name="직사각형 12">
                <a:extLst>
                  <a:ext uri="{FF2B5EF4-FFF2-40B4-BE49-F238E27FC236}">
                    <a16:creationId xmlns:a16="http://schemas.microsoft.com/office/drawing/2014/main" id="{ED62CF56-5FD8-FC17-3843-F05EE222504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94499" y="684779"/>
                <a:ext cx="1495345" cy="369332"/>
              </a:xfrm>
              <a:prstGeom prst="rect">
                <a:avLst/>
              </a:prstGeom>
              <a:blipFill>
                <a:blip r:embed="rId5"/>
                <a:stretch>
                  <a:fillRect b="-4762"/>
                </a:stretch>
              </a:blipFill>
              <a:ln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ED40CF6E-E20E-59A7-82A9-1D7AC25BF65D}"/>
                  </a:ext>
                </a:extLst>
              </p:cNvPr>
              <p:cNvSpPr txBox="1"/>
              <p:nvPr/>
            </p:nvSpPr>
            <p:spPr>
              <a:xfrm>
                <a:off x="4961101" y="4635391"/>
                <a:ext cx="2324911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ko-KR" sz="1800" i="1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US" altLang="ko-KR" sz="1800" i="1" smtClean="0">
                          <a:latin typeface="Cambria Math" panose="02040503050406030204" pitchFamily="18" charset="0"/>
                        </a:rPr>
                        <m:t>𝑞𝑞𝑞</m:t>
                      </m:r>
                      <m:r>
                        <a:rPr lang="en-US" altLang="ko-KR" sz="18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∈</m:t>
                      </m:r>
                      <m:sSub>
                        <m:sSubPr>
                          <m:ctrlPr>
                            <a:rPr lang="en-US" altLang="ko-KR" sz="1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sz="1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e>
                        <m:sub>
                          <m:r>
                            <a:rPr lang="en-US" altLang="ko-KR" sz="1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𝑐</m:t>
                          </m:r>
                        </m:sub>
                      </m:sSub>
                      <m:r>
                        <m:rPr>
                          <m:nor/>
                        </m:rPr>
                        <a:rPr lang="en-US" altLang="ko-KR" sz="1800" dirty="0"/>
                        <m:t>)</m:t>
                      </m:r>
                      <m:r>
                        <a:rPr lang="en-US" altLang="ko-KR" sz="1800" i="1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US" altLang="ko-KR" sz="1800" i="1">
                          <a:latin typeface="Cambria Math" panose="02040503050406030204" pitchFamily="18" charset="0"/>
                        </a:rPr>
                        <m:t>𝑞𝑞𝑞</m:t>
                      </m:r>
                      <m:r>
                        <a:rPr lang="en-US" altLang="ko-KR" sz="18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∈</m:t>
                      </m:r>
                      <m:sSub>
                        <m:sSubPr>
                          <m:ctrlPr>
                            <a:rPr lang="en-US" altLang="ko-KR" sz="1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sz="1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e>
                        <m:sub>
                          <m:r>
                            <a:rPr lang="en-US" altLang="ko-KR" sz="1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𝑐</m:t>
                          </m:r>
                        </m:sub>
                      </m:sSub>
                      <m:r>
                        <m:rPr>
                          <m:nor/>
                        </m:rPr>
                        <a:rPr lang="en-US" altLang="ko-KR" sz="1800" dirty="0"/>
                        <m:t>)</m:t>
                      </m:r>
                    </m:oMath>
                  </m:oMathPara>
                </a14:m>
                <a:endParaRPr lang="ko-KR" altLang="en-US" sz="1800" dirty="0"/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ED40CF6E-E20E-59A7-82A9-1D7AC25BF65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61101" y="4635391"/>
                <a:ext cx="2324911" cy="369332"/>
              </a:xfrm>
              <a:prstGeom prst="rect">
                <a:avLst/>
              </a:prstGeom>
              <a:blipFill>
                <a:blip r:embed="rId6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5B3ACA69-F007-A506-EF97-1F1A710E94BC}"/>
                  </a:ext>
                </a:extLst>
              </p:cNvPr>
              <p:cNvSpPr txBox="1"/>
              <p:nvPr/>
            </p:nvSpPr>
            <p:spPr>
              <a:xfrm>
                <a:off x="823605" y="4629834"/>
                <a:ext cx="4118045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285750" indent="-285750">
                  <a:buFont typeface="Wingdings" panose="05000000000000000000" pitchFamily="2" charset="2"/>
                  <a:buChar char="§"/>
                </a:pPr>
                <a:r>
                  <a:rPr lang="en-US" altLang="ko-KR" dirty="0"/>
                  <a:t>It could be a hadronic molecule like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altLang="ko-KR" sz="18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Δ</m:t>
                    </m:r>
                    <m:r>
                      <a:rPr lang="en-US" altLang="ko-KR" sz="1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</m:oMath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5B3ACA69-F007-A506-EF97-1F1A710E94B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3605" y="4629834"/>
                <a:ext cx="4118045" cy="369332"/>
              </a:xfrm>
              <a:prstGeom prst="rect">
                <a:avLst/>
              </a:prstGeom>
              <a:blipFill>
                <a:blip r:embed="rId7"/>
                <a:stretch>
                  <a:fillRect l="-888" t="-8197" b="-2459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직사각형 6">
            <a:extLst>
              <a:ext uri="{FF2B5EF4-FFF2-40B4-BE49-F238E27FC236}">
                <a16:creationId xmlns:a16="http://schemas.microsoft.com/office/drawing/2014/main" id="{E69FB250-A3EA-FD03-E2F0-5C34AC5C6016}"/>
              </a:ext>
            </a:extLst>
          </p:cNvPr>
          <p:cNvSpPr/>
          <p:nvPr/>
        </p:nvSpPr>
        <p:spPr>
          <a:xfrm>
            <a:off x="7635329" y="25596"/>
            <a:ext cx="1501052" cy="30777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r>
              <a:rPr lang="en-US" altLang="ko-KR" sz="1400" dirty="0"/>
              <a:t>Introduction cont.</a:t>
            </a:r>
          </a:p>
        </p:txBody>
      </p:sp>
    </p:spTree>
    <p:extLst>
      <p:ext uri="{BB962C8B-B14F-4D97-AF65-F5344CB8AC3E}">
        <p14:creationId xmlns:p14="http://schemas.microsoft.com/office/powerpoint/2010/main" val="18828030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57620D38-655F-21A6-3DBE-6F107265D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808E637-0108-41FA-B3FE-6C97E3E05E51}" type="slidenum">
              <a:rPr lang="en-US" altLang="ko-KR" smtClean="0"/>
              <a:pPr>
                <a:defRPr/>
              </a:pPr>
              <a:t>7</a:t>
            </a:fld>
            <a:endParaRPr lang="en-US" altLang="ko-KR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8F9C4B2-8535-733C-EDD1-50AB97DAF3BA}"/>
                  </a:ext>
                </a:extLst>
              </p:cNvPr>
              <p:cNvSpPr txBox="1"/>
              <p:nvPr/>
            </p:nvSpPr>
            <p:spPr>
              <a:xfrm>
                <a:off x="428011" y="749038"/>
                <a:ext cx="639107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Wingdings" panose="05000000000000000000" pitchFamily="2" charset="2"/>
                  <a:buChar char="§"/>
                </a:pPr>
                <a:r>
                  <a:rPr lang="en-US" altLang="ko-KR" dirty="0"/>
                  <a:t>Long-standing candidates for tetraquarks are the members of the light nonet,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800" i="1" smtClean="0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8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altLang="ko-KR" sz="18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sz="18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d>
                      <m:dPr>
                        <m:ctrlPr>
                          <a:rPr lang="en-US" altLang="ko-KR" sz="18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18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980</m:t>
                        </m:r>
                      </m:e>
                    </m:d>
                    <m:r>
                      <a:rPr lang="en-US" altLang="ko-KR" sz="1800" i="1">
                        <a:solidFill>
                          <a:srgbClr val="0033CC"/>
                        </a:solidFill>
                        <a:latin typeface="Cambria Math" panose="02040503050406030204" pitchFamily="18" charset="0"/>
                      </a:rPr>
                      <m:t>,</m:t>
                    </m:r>
                    <m:sSubSup>
                      <m:sSubSupPr>
                        <m:ctrlPr>
                          <a:rPr lang="en-US" altLang="ko-KR" sz="18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sz="18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𝐾</m:t>
                        </m:r>
                      </m:e>
                      <m:sub>
                        <m:r>
                          <a:rPr lang="en-US" altLang="ko-KR" sz="18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  <m:sup>
                        <m:r>
                          <a:rPr lang="en-US" altLang="ko-KR" sz="18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bSup>
                    <m:d>
                      <m:dPr>
                        <m:ctrlPr>
                          <a:rPr lang="en-US" altLang="ko-KR" sz="18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1800" b="0" i="1" smtClean="0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7</m:t>
                        </m:r>
                        <m:r>
                          <a:rPr lang="en-US" altLang="ko-KR" sz="18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00</m:t>
                        </m:r>
                      </m:e>
                    </m:d>
                    <m:r>
                      <a:rPr lang="en-US" altLang="ko-KR" sz="1800" i="1">
                        <a:solidFill>
                          <a:srgbClr val="0033CC"/>
                        </a:solidFill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altLang="ko-KR" sz="18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8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ko-KR" sz="18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d>
                      <m:dPr>
                        <m:ctrlPr>
                          <a:rPr lang="en-US" altLang="ko-KR" sz="18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18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500</m:t>
                        </m:r>
                      </m:e>
                    </m:d>
                    <m:r>
                      <a:rPr lang="en-US" altLang="ko-KR" sz="1800" i="1">
                        <a:solidFill>
                          <a:srgbClr val="0033CC"/>
                        </a:solidFill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en-US" altLang="ko-KR" sz="18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8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ko-KR" sz="18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d>
                      <m:dPr>
                        <m:ctrlPr>
                          <a:rPr lang="en-US" altLang="ko-KR" sz="18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18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980</m:t>
                        </m:r>
                      </m:e>
                    </m:d>
                  </m:oMath>
                </a14:m>
                <a:r>
                  <a:rPr lang="en-US" altLang="ko-KR" dirty="0"/>
                  <a:t>. 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8F9C4B2-8535-733C-EDD1-50AB97DAF3B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8011" y="749038"/>
                <a:ext cx="6391072" cy="646331"/>
              </a:xfrm>
              <a:prstGeom prst="rect">
                <a:avLst/>
              </a:prstGeom>
              <a:blipFill>
                <a:blip r:embed="rId2"/>
                <a:stretch>
                  <a:fillRect l="-572" t="-5660" b="-14151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직사각형 40">
                <a:extLst>
                  <a:ext uri="{FF2B5EF4-FFF2-40B4-BE49-F238E27FC236}">
                    <a16:creationId xmlns:a16="http://schemas.microsoft.com/office/drawing/2014/main" id="{A71CECD9-20B2-A9C8-E56D-76EB662876D7}"/>
                  </a:ext>
                </a:extLst>
              </p:cNvPr>
              <p:cNvSpPr/>
              <p:nvPr/>
            </p:nvSpPr>
            <p:spPr>
              <a:xfrm>
                <a:off x="405890" y="1545797"/>
                <a:ext cx="6228366" cy="12003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285750" indent="-285750">
                  <a:buFont typeface="Wingdings" panose="05000000000000000000" pitchFamily="2" charset="2"/>
                  <a:buChar char="§"/>
                </a:pPr>
                <a:r>
                  <a:rPr lang="en-US" altLang="ko-KR" dirty="0"/>
                  <a:t>“Inverted mass ordering” among them, </a:t>
                </a:r>
                <a:br>
                  <a:rPr lang="en-US" altLang="ko-KR" dirty="0"/>
                </a:b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d>
                      <m:dPr>
                        <m:ctrlPr>
                          <a:rPr lang="en-US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980</m:t>
                        </m:r>
                      </m:e>
                    </m:d>
                    <m:r>
                      <a:rPr lang="en-US" altLang="ko-KR" i="1">
                        <a:solidFill>
                          <a:srgbClr val="0033CC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  <m:sSubSup>
                      <m:sSubSupPr>
                        <m:ctrlPr>
                          <a:rPr lang="en-US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𝐾</m:t>
                        </m:r>
                      </m:e>
                      <m:sub>
                        <m:r>
                          <a:rPr lang="en-US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  <m:sup>
                        <m:r>
                          <a:rPr lang="en-US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bSup>
                    <m:d>
                      <m:dPr>
                        <m:ctrlPr>
                          <a:rPr lang="en-US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700</m:t>
                        </m:r>
                      </m:e>
                    </m:d>
                    <m:r>
                      <a:rPr lang="en-US" altLang="ko-KR" i="1" smtClean="0">
                        <a:solidFill>
                          <a:srgbClr val="0033CC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  <m:sSub>
                      <m:sSubPr>
                        <m:ctrlPr>
                          <a:rPr lang="en-US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d>
                      <m:dPr>
                        <m:ctrlPr>
                          <a:rPr lang="en-US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500</m:t>
                        </m:r>
                      </m:e>
                    </m:d>
                  </m:oMath>
                </a14:m>
                <a:r>
                  <a:rPr lang="en-US" altLang="ko-KR" dirty="0"/>
                  <a:t>.</a:t>
                </a:r>
                <a:r>
                  <a:rPr lang="ko-KR" altLang="en-US" dirty="0"/>
                  <a:t> </a:t>
                </a:r>
                <a:br>
                  <a:rPr lang="en-US" altLang="ko-KR" dirty="0"/>
                </a:br>
                <a:r>
                  <a:rPr lang="en-US" altLang="ko-KR" dirty="0"/>
                  <a:t>This ordering can be satisfied if the light nonet is </a:t>
                </a:r>
                <a:r>
                  <a:rPr lang="en-US" altLang="ko-KR" dirty="0">
                    <a:solidFill>
                      <a:srgbClr val="C00000"/>
                    </a:solidFill>
                  </a:rPr>
                  <a:t>tetraquark nonet </a:t>
                </a:r>
                <a:r>
                  <a:rPr lang="en-US" altLang="ko-KR" dirty="0"/>
                  <a:t>constructed from </a:t>
                </a:r>
                <a:r>
                  <a:rPr lang="en-US" altLang="ko-KR" dirty="0">
                    <a:solidFill>
                      <a:srgbClr val="0033CC"/>
                    </a:solidFill>
                  </a:rPr>
                  <a:t>diquark </a:t>
                </a:r>
                <a:r>
                  <a:rPr lang="en-US" altLang="ko-KR" dirty="0"/>
                  <a:t>and</a:t>
                </a:r>
                <a:r>
                  <a:rPr lang="en-US" altLang="ko-KR" dirty="0">
                    <a:solidFill>
                      <a:srgbClr val="0033CC"/>
                    </a:solidFill>
                  </a:rPr>
                  <a:t> antidiquark.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41" name="직사각형 40">
                <a:extLst>
                  <a:ext uri="{FF2B5EF4-FFF2-40B4-BE49-F238E27FC236}">
                    <a16:creationId xmlns:a16="http://schemas.microsoft.com/office/drawing/2014/main" id="{A71CECD9-20B2-A9C8-E56D-76EB662876D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5890" y="1545797"/>
                <a:ext cx="6228366" cy="1200329"/>
              </a:xfrm>
              <a:prstGeom prst="rect">
                <a:avLst/>
              </a:prstGeom>
              <a:blipFill>
                <a:blip r:embed="rId3"/>
                <a:stretch>
                  <a:fillRect l="-686" t="-3061" b="-7653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직사각형 3">
                <a:extLst>
                  <a:ext uri="{FF2B5EF4-FFF2-40B4-BE49-F238E27FC236}">
                    <a16:creationId xmlns:a16="http://schemas.microsoft.com/office/drawing/2014/main" id="{14CA6993-A430-D9F1-4AD8-217CA9C8AC06}"/>
                  </a:ext>
                </a:extLst>
              </p:cNvPr>
              <p:cNvSpPr/>
              <p:nvPr/>
            </p:nvSpPr>
            <p:spPr>
              <a:xfrm>
                <a:off x="7767784" y="1691241"/>
                <a:ext cx="134928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ko-KR" dirty="0"/>
                  <a:t>(</a:t>
                </a:r>
                <a14:m>
                  <m:oMath xmlns:m="http://schemas.openxmlformats.org/officeDocument/2006/math">
                    <m:r>
                      <a:rPr lang="en-US" altLang="ko-KR" i="1" dirty="0">
                        <a:latin typeface="Cambria Math" panose="02040503050406030204" pitchFamily="18" charset="0"/>
                      </a:rPr>
                      <m:t>𝑞</m:t>
                    </m:r>
                    <m:r>
                      <a:rPr lang="en-US" altLang="ko-KR" i="1" dirty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ko-KR" i="1" dirty="0">
                        <a:latin typeface="Cambria Math" panose="02040503050406030204" pitchFamily="18" charset="0"/>
                      </a:rPr>
                      <m:t>𝑢</m:t>
                    </m:r>
                    <m:r>
                      <a:rPr lang="en-US" altLang="ko-KR" i="1" dirty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altLang="ko-KR" i="1" dirty="0">
                        <a:latin typeface="Cambria Math" panose="02040503050406030204" pitchFamily="18" charset="0"/>
                      </a:rPr>
                      <m:t>𝑑</m:t>
                    </m:r>
                    <m:r>
                      <a:rPr lang="en-US" altLang="ko-KR" i="1" dirty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altLang="ko-KR" i="1" dirty="0">
                        <a:latin typeface="Cambria Math" panose="02040503050406030204" pitchFamily="18" charset="0"/>
                      </a:rPr>
                      <m:t>𝑠</m:t>
                    </m:r>
                    <m:r>
                      <a:rPr lang="en-US" altLang="ko-KR" i="1" dirty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4" name="직사각형 3">
                <a:extLst>
                  <a:ext uri="{FF2B5EF4-FFF2-40B4-BE49-F238E27FC236}">
                    <a16:creationId xmlns:a16="http://schemas.microsoft.com/office/drawing/2014/main" id="{14CA6993-A430-D9F1-4AD8-217CA9C8AC0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67784" y="1691241"/>
                <a:ext cx="1349280" cy="369332"/>
              </a:xfrm>
              <a:prstGeom prst="rect">
                <a:avLst/>
              </a:prstGeom>
              <a:blipFill>
                <a:blip r:embed="rId4"/>
                <a:stretch>
                  <a:fillRect l="-3604" t="-8197" r="-901" b="-2459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타원 5">
            <a:extLst>
              <a:ext uri="{FF2B5EF4-FFF2-40B4-BE49-F238E27FC236}">
                <a16:creationId xmlns:a16="http://schemas.microsoft.com/office/drawing/2014/main" id="{170350C9-B172-C627-52FC-278050BA09BD}"/>
              </a:ext>
            </a:extLst>
          </p:cNvPr>
          <p:cNvSpPr/>
          <p:nvPr/>
        </p:nvSpPr>
        <p:spPr>
          <a:xfrm>
            <a:off x="6520244" y="1659331"/>
            <a:ext cx="535278" cy="427086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 w="25400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직사각형 7">
                <a:extLst>
                  <a:ext uri="{FF2B5EF4-FFF2-40B4-BE49-F238E27FC236}">
                    <a16:creationId xmlns:a16="http://schemas.microsoft.com/office/drawing/2014/main" id="{5A6C908F-DCCD-8B4C-D1B5-5EEED7EC4B11}"/>
                  </a:ext>
                </a:extLst>
              </p:cNvPr>
              <p:cNvSpPr/>
              <p:nvPr/>
            </p:nvSpPr>
            <p:spPr>
              <a:xfrm>
                <a:off x="6596484" y="1688600"/>
                <a:ext cx="393782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ko-KR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𝑞𝑞</m:t>
                      </m:r>
                    </m:oMath>
                  </m:oMathPara>
                </a14:m>
                <a:endParaRPr lang="ko-KR" altLang="en-US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8" name="직사각형 7">
                <a:extLst>
                  <a:ext uri="{FF2B5EF4-FFF2-40B4-BE49-F238E27FC236}">
                    <a16:creationId xmlns:a16="http://schemas.microsoft.com/office/drawing/2014/main" id="{5A6C908F-DCCD-8B4C-D1B5-5EEED7EC4B1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96484" y="1688600"/>
                <a:ext cx="393782" cy="369332"/>
              </a:xfrm>
              <a:prstGeom prst="rect">
                <a:avLst/>
              </a:prstGeom>
              <a:blipFill>
                <a:blip r:embed="rId5"/>
                <a:stretch>
                  <a:fillRect r="-6154" b="-655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타원 10">
            <a:extLst>
              <a:ext uri="{FF2B5EF4-FFF2-40B4-BE49-F238E27FC236}">
                <a16:creationId xmlns:a16="http://schemas.microsoft.com/office/drawing/2014/main" id="{8111D68B-9CA8-3926-241F-7971173EC401}"/>
              </a:ext>
            </a:extLst>
          </p:cNvPr>
          <p:cNvSpPr/>
          <p:nvPr/>
        </p:nvSpPr>
        <p:spPr>
          <a:xfrm>
            <a:off x="7177536" y="1661606"/>
            <a:ext cx="535278" cy="427086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 w="25400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직사각형 11">
                <a:extLst>
                  <a:ext uri="{FF2B5EF4-FFF2-40B4-BE49-F238E27FC236}">
                    <a16:creationId xmlns:a16="http://schemas.microsoft.com/office/drawing/2014/main" id="{AAB0953F-8629-F4FF-5516-9D9750CDEC1E}"/>
                  </a:ext>
                </a:extLst>
              </p:cNvPr>
              <p:cNvSpPr/>
              <p:nvPr/>
            </p:nvSpPr>
            <p:spPr>
              <a:xfrm>
                <a:off x="7241158" y="1684895"/>
                <a:ext cx="399346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en-US" altLang="ko-KR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𝑞</m:t>
                          </m:r>
                        </m:e>
                      </m:acc>
                      <m:acc>
                        <m:accPr>
                          <m:chr m:val="̅"/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𝑞</m:t>
                          </m:r>
                        </m:e>
                      </m:acc>
                    </m:oMath>
                  </m:oMathPara>
                </a14:m>
                <a:endParaRPr lang="ko-KR" altLang="en-US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2" name="직사각형 11">
                <a:extLst>
                  <a:ext uri="{FF2B5EF4-FFF2-40B4-BE49-F238E27FC236}">
                    <a16:creationId xmlns:a16="http://schemas.microsoft.com/office/drawing/2014/main" id="{AAB0953F-8629-F4FF-5516-9D9750CDEC1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41158" y="1684895"/>
                <a:ext cx="399346" cy="369332"/>
              </a:xfrm>
              <a:prstGeom prst="rect">
                <a:avLst/>
              </a:prstGeom>
              <a:blipFill>
                <a:blip r:embed="rId6"/>
                <a:stretch>
                  <a:fillRect r="-21538" b="-655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2" name="모서리가 둥근 직사각형 10">
            <a:extLst>
              <a:ext uri="{FF2B5EF4-FFF2-40B4-BE49-F238E27FC236}">
                <a16:creationId xmlns:a16="http://schemas.microsoft.com/office/drawing/2014/main" id="{50FF1466-EABE-7D02-A2E0-7BDCDAEB2335}"/>
              </a:ext>
            </a:extLst>
          </p:cNvPr>
          <p:cNvSpPr/>
          <p:nvPr/>
        </p:nvSpPr>
        <p:spPr>
          <a:xfrm>
            <a:off x="6432209" y="1538309"/>
            <a:ext cx="1417320" cy="676634"/>
          </a:xfrm>
          <a:prstGeom prst="roundRect">
            <a:avLst/>
          </a:prstGeom>
          <a:noFill/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endParaRPr lang="ko-KR" altLang="en-US" sz="1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6446B899-B05B-419A-31CB-CC5F38E92829}"/>
                  </a:ext>
                </a:extLst>
              </p:cNvPr>
              <p:cNvSpPr txBox="1"/>
              <p:nvPr/>
            </p:nvSpPr>
            <p:spPr>
              <a:xfrm>
                <a:off x="6352178" y="2286160"/>
                <a:ext cx="1916349" cy="39850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̅"/>
                              <m:ctrlPr>
                                <a:rPr lang="en-US" altLang="ko-KR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altLang="ko-KR" i="1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e>
                          </m:acc>
                        </m:e>
                        <m:sub>
                          <m:r>
                            <a:rPr lang="en-US" altLang="ko-KR" i="1"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n-US" altLang="ko-KR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⨂</m:t>
                      </m:r>
                      <m:sSub>
                        <m:sSubPr>
                          <m:ctrlPr>
                            <a:rPr lang="en-US" altLang="ko-KR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e>
                        <m:sub>
                          <m:r>
                            <a:rPr lang="en-US" altLang="ko-KR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n-US" altLang="ko-KR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altLang="ko-KR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8</m:t>
                          </m:r>
                        </m:e>
                        <m:sub>
                          <m:r>
                            <a:rPr lang="en-US" altLang="ko-KR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⨁</m:t>
                      </m:r>
                      <m:sSub>
                        <m:sSubPr>
                          <m:ctrlPr>
                            <a:rPr lang="en-US" altLang="ko-KR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e>
                        <m:sub>
                          <m:r>
                            <a:rPr lang="en-US" altLang="ko-KR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</m:oMath>
                  </m:oMathPara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6446B899-B05B-419A-31CB-CC5F38E9282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52178" y="2286160"/>
                <a:ext cx="1916349" cy="398507"/>
              </a:xfrm>
              <a:prstGeom prst="rect">
                <a:avLst/>
              </a:prstGeom>
              <a:blipFill>
                <a:blip r:embed="rId7"/>
                <a:stretch>
                  <a:fillRect b="-10769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84" name="그룹 83">
            <a:extLst>
              <a:ext uri="{FF2B5EF4-FFF2-40B4-BE49-F238E27FC236}">
                <a16:creationId xmlns:a16="http://schemas.microsoft.com/office/drawing/2014/main" id="{5A709F87-FC23-06CD-3A4A-D66335A98229}"/>
              </a:ext>
            </a:extLst>
          </p:cNvPr>
          <p:cNvGrpSpPr/>
          <p:nvPr/>
        </p:nvGrpSpPr>
        <p:grpSpPr>
          <a:xfrm>
            <a:off x="4581717" y="2846960"/>
            <a:ext cx="2859931" cy="3330100"/>
            <a:chOff x="5243209" y="2730233"/>
            <a:chExt cx="2859931" cy="3330100"/>
          </a:xfrm>
        </p:grpSpPr>
        <p:sp>
          <p:nvSpPr>
            <p:cNvPr id="15" name="타원 14">
              <a:extLst>
                <a:ext uri="{FF2B5EF4-FFF2-40B4-BE49-F238E27FC236}">
                  <a16:creationId xmlns:a16="http://schemas.microsoft.com/office/drawing/2014/main" id="{C95665AB-EEC0-B09C-CE40-2B2677E56488}"/>
                </a:ext>
              </a:extLst>
            </p:cNvPr>
            <p:cNvSpPr/>
            <p:nvPr/>
          </p:nvSpPr>
          <p:spPr>
            <a:xfrm>
              <a:off x="6564609" y="5312161"/>
              <a:ext cx="132927" cy="143464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3" name="직사각형 32">
                  <a:extLst>
                    <a:ext uri="{FF2B5EF4-FFF2-40B4-BE49-F238E27FC236}">
                      <a16:creationId xmlns:a16="http://schemas.microsoft.com/office/drawing/2014/main" id="{EFFED648-7D16-AA63-D63A-E5A3782C92F2}"/>
                    </a:ext>
                  </a:extLst>
                </p:cNvPr>
                <p:cNvSpPr/>
                <p:nvPr/>
              </p:nvSpPr>
              <p:spPr>
                <a:xfrm>
                  <a:off x="6449423" y="5522391"/>
                  <a:ext cx="428887" cy="141645"/>
                </a:xfrm>
                <a:prstGeom prst="rect">
                  <a:avLst/>
                </a:prstGeom>
              </p:spPr>
              <p:txBody>
                <a:bodyPr wrap="none" lIns="0" tIns="0" rIns="0" bIns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ko-KR" sz="11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1100" i="1">
                                <a:latin typeface="Cambria Math" panose="02040503050406030204" pitchFamily="18" charset="0"/>
                              </a:rPr>
                              <m:t>𝑓</m:t>
                            </m:r>
                          </m:e>
                          <m:sub>
                            <m:r>
                              <a:rPr lang="en-US" altLang="ko-KR" sz="11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d>
                          <m:dPr>
                            <m:ctrlPr>
                              <a:rPr lang="en-US" altLang="ko-KR" sz="11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sz="1100" i="1">
                                <a:latin typeface="Cambria Math" panose="02040503050406030204" pitchFamily="18" charset="0"/>
                              </a:rPr>
                              <m:t>980</m:t>
                            </m:r>
                          </m:e>
                        </m:d>
                      </m:oMath>
                    </m:oMathPara>
                  </a14:m>
                  <a:endParaRPr lang="ko-KR" altLang="en-US" sz="1100" dirty="0"/>
                </a:p>
              </p:txBody>
            </p:sp>
          </mc:Choice>
          <mc:Fallback xmlns="">
            <p:sp>
              <p:nvSpPr>
                <p:cNvPr id="33" name="직사각형 32">
                  <a:extLst>
                    <a:ext uri="{FF2B5EF4-FFF2-40B4-BE49-F238E27FC236}">
                      <a16:creationId xmlns:a16="http://schemas.microsoft.com/office/drawing/2014/main" id="{EFFED648-7D16-AA63-D63A-E5A3782C92F2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449423" y="5522391"/>
                  <a:ext cx="428887" cy="141645"/>
                </a:xfrm>
                <a:prstGeom prst="rect">
                  <a:avLst/>
                </a:prstGeom>
                <a:blipFill>
                  <a:blip r:embed="rId8"/>
                  <a:stretch>
                    <a:fillRect l="-15714" r="-8571" b="-65217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p:grpSp>
          <p:nvGrpSpPr>
            <p:cNvPr id="76" name="그룹 75">
              <a:extLst>
                <a:ext uri="{FF2B5EF4-FFF2-40B4-BE49-F238E27FC236}">
                  <a16:creationId xmlns:a16="http://schemas.microsoft.com/office/drawing/2014/main" id="{D4AE86F4-BF3B-5CA8-5C5F-1C32FB89BDB3}"/>
                </a:ext>
              </a:extLst>
            </p:cNvPr>
            <p:cNvGrpSpPr/>
            <p:nvPr/>
          </p:nvGrpSpPr>
          <p:grpSpPr>
            <a:xfrm>
              <a:off x="5453530" y="3031591"/>
              <a:ext cx="2356561" cy="1815760"/>
              <a:chOff x="5404889" y="3809805"/>
              <a:chExt cx="2356561" cy="1815760"/>
            </a:xfrm>
          </p:grpSpPr>
          <p:cxnSp>
            <p:nvCxnSpPr>
              <p:cNvPr id="14" name="직선 연결선 13">
                <a:extLst>
                  <a:ext uri="{FF2B5EF4-FFF2-40B4-BE49-F238E27FC236}">
                    <a16:creationId xmlns:a16="http://schemas.microsoft.com/office/drawing/2014/main" id="{8CD8B7FF-AFA9-BEA0-5DBE-E824124BE3D6}"/>
                  </a:ext>
                </a:extLst>
              </p:cNvPr>
              <p:cNvCxnSpPr/>
              <p:nvPr/>
            </p:nvCxnSpPr>
            <p:spPr>
              <a:xfrm flipV="1">
                <a:off x="6213735" y="4030143"/>
                <a:ext cx="692063" cy="13284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직선 연결선 15">
                <a:extLst>
                  <a:ext uri="{FF2B5EF4-FFF2-40B4-BE49-F238E27FC236}">
                    <a16:creationId xmlns:a16="http://schemas.microsoft.com/office/drawing/2014/main" id="{1677051D-36A8-6D3D-981D-87C967771679}"/>
                  </a:ext>
                </a:extLst>
              </p:cNvPr>
              <p:cNvCxnSpPr/>
              <p:nvPr/>
            </p:nvCxnSpPr>
            <p:spPr>
              <a:xfrm flipV="1">
                <a:off x="6229373" y="5395420"/>
                <a:ext cx="731159" cy="10909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직선 연결선 16">
                <a:extLst>
                  <a:ext uri="{FF2B5EF4-FFF2-40B4-BE49-F238E27FC236}">
                    <a16:creationId xmlns:a16="http://schemas.microsoft.com/office/drawing/2014/main" id="{546B2224-AC57-D069-9509-BA10B5D4F170}"/>
                  </a:ext>
                </a:extLst>
              </p:cNvPr>
              <p:cNvCxnSpPr/>
              <p:nvPr/>
            </p:nvCxnSpPr>
            <p:spPr>
              <a:xfrm flipV="1">
                <a:off x="5830594" y="4732567"/>
                <a:ext cx="1481803" cy="294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직선 연결선 17">
                <a:extLst>
                  <a:ext uri="{FF2B5EF4-FFF2-40B4-BE49-F238E27FC236}">
                    <a16:creationId xmlns:a16="http://schemas.microsoft.com/office/drawing/2014/main" id="{B0D3F3B4-D8B2-5581-70CD-443B9B1E2AAE}"/>
                  </a:ext>
                </a:extLst>
              </p:cNvPr>
              <p:cNvCxnSpPr/>
              <p:nvPr/>
            </p:nvCxnSpPr>
            <p:spPr>
              <a:xfrm flipV="1">
                <a:off x="6204675" y="3976728"/>
                <a:ext cx="762373" cy="1386812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직선 연결선 18">
                <a:extLst>
                  <a:ext uri="{FF2B5EF4-FFF2-40B4-BE49-F238E27FC236}">
                    <a16:creationId xmlns:a16="http://schemas.microsoft.com/office/drawing/2014/main" id="{76D68D26-656B-583B-01E2-9BF08DF31BA6}"/>
                  </a:ext>
                </a:extLst>
              </p:cNvPr>
              <p:cNvCxnSpPr/>
              <p:nvPr/>
            </p:nvCxnSpPr>
            <p:spPr>
              <a:xfrm>
                <a:off x="6149942" y="4028674"/>
                <a:ext cx="817107" cy="1407784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직선 연결선 19">
                <a:extLst>
                  <a:ext uri="{FF2B5EF4-FFF2-40B4-BE49-F238E27FC236}">
                    <a16:creationId xmlns:a16="http://schemas.microsoft.com/office/drawing/2014/main" id="{965A55B9-6133-EED9-1773-1A75AF85F65E}"/>
                  </a:ext>
                </a:extLst>
              </p:cNvPr>
              <p:cNvCxnSpPr/>
              <p:nvPr/>
            </p:nvCxnSpPr>
            <p:spPr>
              <a:xfrm flipV="1">
                <a:off x="5787651" y="4068667"/>
                <a:ext cx="324498" cy="663899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직선 연결선 20">
                <a:extLst>
                  <a:ext uri="{FF2B5EF4-FFF2-40B4-BE49-F238E27FC236}">
                    <a16:creationId xmlns:a16="http://schemas.microsoft.com/office/drawing/2014/main" id="{7A2A0300-4534-D801-14B4-C9B9625BB0A7}"/>
                  </a:ext>
                </a:extLst>
              </p:cNvPr>
              <p:cNvCxnSpPr/>
              <p:nvPr/>
            </p:nvCxnSpPr>
            <p:spPr>
              <a:xfrm>
                <a:off x="6967049" y="4042099"/>
                <a:ext cx="387114" cy="690468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직선 연결선 21">
                <a:extLst>
                  <a:ext uri="{FF2B5EF4-FFF2-40B4-BE49-F238E27FC236}">
                    <a16:creationId xmlns:a16="http://schemas.microsoft.com/office/drawing/2014/main" id="{28CC0432-63D2-9B5F-D7D0-DB0E60B2F8D4}"/>
                  </a:ext>
                </a:extLst>
              </p:cNvPr>
              <p:cNvCxnSpPr/>
              <p:nvPr/>
            </p:nvCxnSpPr>
            <p:spPr>
              <a:xfrm flipH="1">
                <a:off x="6967049" y="4732567"/>
                <a:ext cx="371350" cy="710393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직선 연결선 22">
                <a:extLst>
                  <a:ext uri="{FF2B5EF4-FFF2-40B4-BE49-F238E27FC236}">
                    <a16:creationId xmlns:a16="http://schemas.microsoft.com/office/drawing/2014/main" id="{40FA0DA8-703F-BEE9-9013-EB884447AFB4}"/>
                  </a:ext>
                </a:extLst>
              </p:cNvPr>
              <p:cNvCxnSpPr/>
              <p:nvPr/>
            </p:nvCxnSpPr>
            <p:spPr>
              <a:xfrm flipH="1" flipV="1">
                <a:off x="5796894" y="4732567"/>
                <a:ext cx="354351" cy="666435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4" name="타원 23">
                <a:extLst>
                  <a:ext uri="{FF2B5EF4-FFF2-40B4-BE49-F238E27FC236}">
                    <a16:creationId xmlns:a16="http://schemas.microsoft.com/office/drawing/2014/main" id="{568E2EDC-67E3-7A53-54F6-C769C212F20F}"/>
                  </a:ext>
                </a:extLst>
              </p:cNvPr>
              <p:cNvSpPr/>
              <p:nvPr/>
            </p:nvSpPr>
            <p:spPr>
              <a:xfrm>
                <a:off x="6076962" y="3968756"/>
                <a:ext cx="132927" cy="143464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5" name="직사각형 24">
                    <a:extLst>
                      <a:ext uri="{FF2B5EF4-FFF2-40B4-BE49-F238E27FC236}">
                        <a16:creationId xmlns:a16="http://schemas.microsoft.com/office/drawing/2014/main" id="{5F7884BE-7CC9-D77F-C6A4-F1CCF6F3F455}"/>
                      </a:ext>
                    </a:extLst>
                  </p:cNvPr>
                  <p:cNvSpPr/>
                  <p:nvPr/>
                </p:nvSpPr>
                <p:spPr>
                  <a:xfrm>
                    <a:off x="6687239" y="4814049"/>
                    <a:ext cx="428887" cy="141645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altLang="ko-KR" sz="11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ko-KR" sz="1100" i="1">
                                  <a:latin typeface="Cambria Math" panose="02040503050406030204" pitchFamily="18" charset="0"/>
                                </a:rPr>
                                <m:t>𝑓</m:t>
                              </m:r>
                            </m:e>
                            <m:sub>
                              <m:r>
                                <a:rPr lang="en-US" altLang="ko-KR" sz="1100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  <m:d>
                            <m:dPr>
                              <m:ctrlPr>
                                <a:rPr lang="en-US" altLang="ko-KR" sz="11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altLang="ko-KR" sz="1100" b="0" i="1" smtClean="0">
                                  <a:latin typeface="Cambria Math" panose="02040503050406030204" pitchFamily="18" charset="0"/>
                                </a:rPr>
                                <m:t>50</m:t>
                              </m:r>
                              <m:r>
                                <a:rPr lang="en-US" altLang="ko-KR" sz="1100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d>
                        </m:oMath>
                      </m:oMathPara>
                    </a14:m>
                    <a:endParaRPr lang="ko-KR" altLang="en-US" sz="1100" dirty="0"/>
                  </a:p>
                </p:txBody>
              </p:sp>
            </mc:Choice>
            <mc:Fallback xmlns="">
              <p:sp>
                <p:nvSpPr>
                  <p:cNvPr id="25" name="직사각형 24">
                    <a:extLst>
                      <a:ext uri="{FF2B5EF4-FFF2-40B4-BE49-F238E27FC236}">
                        <a16:creationId xmlns:a16="http://schemas.microsoft.com/office/drawing/2014/main" id="{5F7884BE-7CC9-D77F-C6A4-F1CCF6F3F455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687239" y="4814049"/>
                    <a:ext cx="428887" cy="141645"/>
                  </a:xfrm>
                  <a:prstGeom prst="rect">
                    <a:avLst/>
                  </a:prstGeom>
                  <a:blipFill>
                    <a:blip r:embed="rId25"/>
                    <a:stretch>
                      <a:fillRect l="-15714" r="-8571" b="-65217"/>
                    </a:stretch>
                  </a:blipFill>
                </p:spPr>
                <p:txBody>
                  <a:bodyPr/>
                  <a:lstStyle/>
                  <a:p>
                    <a:r>
                      <a:rPr lang="ko-KR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26" name="타원 25">
                <a:extLst>
                  <a:ext uri="{FF2B5EF4-FFF2-40B4-BE49-F238E27FC236}">
                    <a16:creationId xmlns:a16="http://schemas.microsoft.com/office/drawing/2014/main" id="{A60CA523-F1C8-53F3-4485-38737C2FDFC3}"/>
                  </a:ext>
                </a:extLst>
              </p:cNvPr>
              <p:cNvSpPr/>
              <p:nvPr/>
            </p:nvSpPr>
            <p:spPr>
              <a:xfrm>
                <a:off x="6890159" y="3952816"/>
                <a:ext cx="132927" cy="143464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7" name="타원 26">
                <a:extLst>
                  <a:ext uri="{FF2B5EF4-FFF2-40B4-BE49-F238E27FC236}">
                    <a16:creationId xmlns:a16="http://schemas.microsoft.com/office/drawing/2014/main" id="{2E15A78E-D9B3-E0CC-54C2-32044B91957F}"/>
                  </a:ext>
                </a:extLst>
              </p:cNvPr>
              <p:cNvSpPr/>
              <p:nvPr/>
            </p:nvSpPr>
            <p:spPr>
              <a:xfrm>
                <a:off x="7281120" y="4660834"/>
                <a:ext cx="132927" cy="143464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8" name="타원 27">
                <a:extLst>
                  <a:ext uri="{FF2B5EF4-FFF2-40B4-BE49-F238E27FC236}">
                    <a16:creationId xmlns:a16="http://schemas.microsoft.com/office/drawing/2014/main" id="{944BA9F2-FC61-057C-2847-D9CEDFEB4B3D}"/>
                  </a:ext>
                </a:extLst>
              </p:cNvPr>
              <p:cNvSpPr/>
              <p:nvPr/>
            </p:nvSpPr>
            <p:spPr>
              <a:xfrm>
                <a:off x="6483561" y="4646222"/>
                <a:ext cx="132927" cy="143464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9" name="타원 28">
                <a:extLst>
                  <a:ext uri="{FF2B5EF4-FFF2-40B4-BE49-F238E27FC236}">
                    <a16:creationId xmlns:a16="http://schemas.microsoft.com/office/drawing/2014/main" id="{DBA18F77-E33E-AD9D-B809-451F46E42114}"/>
                  </a:ext>
                </a:extLst>
              </p:cNvPr>
              <p:cNvSpPr/>
              <p:nvPr/>
            </p:nvSpPr>
            <p:spPr>
              <a:xfrm>
                <a:off x="6436645" y="4606372"/>
                <a:ext cx="226757" cy="231135"/>
              </a:xfrm>
              <a:prstGeom prst="ellipse">
                <a:avLst/>
              </a:prstGeom>
              <a:noFill/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0" name="타원 29">
                <a:extLst>
                  <a:ext uri="{FF2B5EF4-FFF2-40B4-BE49-F238E27FC236}">
                    <a16:creationId xmlns:a16="http://schemas.microsoft.com/office/drawing/2014/main" id="{2DA81004-532E-010E-2C48-D226A9F5D940}"/>
                  </a:ext>
                </a:extLst>
              </p:cNvPr>
              <p:cNvSpPr/>
              <p:nvPr/>
            </p:nvSpPr>
            <p:spPr>
              <a:xfrm>
                <a:off x="5709459" y="4660834"/>
                <a:ext cx="132927" cy="143464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1" name="타원 30">
                <a:extLst>
                  <a:ext uri="{FF2B5EF4-FFF2-40B4-BE49-F238E27FC236}">
                    <a16:creationId xmlns:a16="http://schemas.microsoft.com/office/drawing/2014/main" id="{0523EA51-3C0E-C194-4DA9-ECBD32AA7B02}"/>
                  </a:ext>
                </a:extLst>
              </p:cNvPr>
              <p:cNvSpPr/>
              <p:nvPr/>
            </p:nvSpPr>
            <p:spPr>
              <a:xfrm>
                <a:off x="6900585" y="5323688"/>
                <a:ext cx="132927" cy="143464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2" name="타원 31">
                <a:extLst>
                  <a:ext uri="{FF2B5EF4-FFF2-40B4-BE49-F238E27FC236}">
                    <a16:creationId xmlns:a16="http://schemas.microsoft.com/office/drawing/2014/main" id="{874DBE49-6990-007B-971A-A5B63710CB84}"/>
                  </a:ext>
                </a:extLst>
              </p:cNvPr>
              <p:cNvSpPr/>
              <p:nvPr/>
            </p:nvSpPr>
            <p:spPr>
              <a:xfrm>
                <a:off x="6092600" y="5331658"/>
                <a:ext cx="132927" cy="143464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34" name="직사각형 33">
                    <a:extLst>
                      <a:ext uri="{FF2B5EF4-FFF2-40B4-BE49-F238E27FC236}">
                        <a16:creationId xmlns:a16="http://schemas.microsoft.com/office/drawing/2014/main" id="{B0C97F90-3D20-CC6F-0B18-BE5719B1AE0C}"/>
                      </a:ext>
                    </a:extLst>
                  </p:cNvPr>
                  <p:cNvSpPr/>
                  <p:nvPr/>
                </p:nvSpPr>
                <p:spPr>
                  <a:xfrm>
                    <a:off x="6663782" y="4511181"/>
                    <a:ext cx="451153" cy="145293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Sup>
                            <m:sSubSupPr>
                              <m:ctrlPr>
                                <a:rPr lang="en-US" altLang="ko-KR" sz="1100" i="1" smtClean="0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altLang="ko-KR" sz="1100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altLang="ko-KR" sz="1100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  <m:sup>
                              <m:r>
                                <a:rPr lang="en-US" altLang="ko-KR" sz="1100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p>
                          </m:sSubSup>
                          <m:d>
                            <m:dPr>
                              <m:ctrlPr>
                                <a:rPr lang="en-US" altLang="ko-KR" sz="11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altLang="ko-KR" sz="1100" b="0" i="1" smtClean="0">
                                  <a:latin typeface="Cambria Math" panose="02040503050406030204" pitchFamily="18" charset="0"/>
                                </a:rPr>
                                <m:t>98</m:t>
                              </m:r>
                              <m:r>
                                <a:rPr lang="en-US" altLang="ko-KR" sz="1100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d>
                        </m:oMath>
                      </m:oMathPara>
                    </a14:m>
                    <a:endParaRPr lang="ko-KR" altLang="en-US" sz="1100" dirty="0"/>
                  </a:p>
                </p:txBody>
              </p:sp>
            </mc:Choice>
            <mc:Fallback xmlns="">
              <p:sp>
                <p:nvSpPr>
                  <p:cNvPr id="34" name="직사각형 33">
                    <a:extLst>
                      <a:ext uri="{FF2B5EF4-FFF2-40B4-BE49-F238E27FC236}">
                        <a16:creationId xmlns:a16="http://schemas.microsoft.com/office/drawing/2014/main" id="{B0C97F90-3D20-CC6F-0B18-BE5719B1AE0C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663782" y="4511181"/>
                    <a:ext cx="451153" cy="145293"/>
                  </a:xfrm>
                  <a:prstGeom prst="rect">
                    <a:avLst/>
                  </a:prstGeom>
                  <a:blipFill>
                    <a:blip r:embed="rId26"/>
                    <a:stretch>
                      <a:fillRect l="-8108" t="-4167" r="-9459" b="-41667"/>
                    </a:stretch>
                  </a:blipFill>
                </p:spPr>
                <p:txBody>
                  <a:bodyPr/>
                  <a:lstStyle/>
                  <a:p>
                    <a:r>
                      <a:rPr lang="ko-KR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35" name="직사각형 34">
                    <a:extLst>
                      <a:ext uri="{FF2B5EF4-FFF2-40B4-BE49-F238E27FC236}">
                        <a16:creationId xmlns:a16="http://schemas.microsoft.com/office/drawing/2014/main" id="{89202A6F-A0ED-6ED9-F74B-2C26DB1110D6}"/>
                      </a:ext>
                    </a:extLst>
                  </p:cNvPr>
                  <p:cNvSpPr/>
                  <p:nvPr/>
                </p:nvSpPr>
                <p:spPr>
                  <a:xfrm>
                    <a:off x="7297138" y="4479301"/>
                    <a:ext cx="464312" cy="141645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Sup>
                            <m:sSubSupPr>
                              <m:ctrlPr>
                                <a:rPr lang="en-US" altLang="ko-KR" sz="1100" i="1" smtClean="0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altLang="ko-KR" sz="1100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altLang="ko-KR" sz="1100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  <m:sup>
                              <m:r>
                                <a:rPr lang="en-US" altLang="ko-KR" sz="1100" b="0" i="1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</m:sup>
                          </m:sSubSup>
                          <m:d>
                            <m:dPr>
                              <m:ctrlPr>
                                <a:rPr lang="en-US" altLang="ko-KR" sz="11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altLang="ko-KR" sz="1100" b="0" i="1" smtClean="0">
                                  <a:latin typeface="Cambria Math" panose="02040503050406030204" pitchFamily="18" charset="0"/>
                                </a:rPr>
                                <m:t>98</m:t>
                              </m:r>
                              <m:r>
                                <a:rPr lang="en-US" altLang="ko-KR" sz="1100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d>
                        </m:oMath>
                      </m:oMathPara>
                    </a14:m>
                    <a:endParaRPr lang="ko-KR" altLang="en-US" sz="1100" dirty="0"/>
                  </a:p>
                </p:txBody>
              </p:sp>
            </mc:Choice>
            <mc:Fallback xmlns="">
              <p:sp>
                <p:nvSpPr>
                  <p:cNvPr id="35" name="직사각형 34">
                    <a:extLst>
                      <a:ext uri="{FF2B5EF4-FFF2-40B4-BE49-F238E27FC236}">
                        <a16:creationId xmlns:a16="http://schemas.microsoft.com/office/drawing/2014/main" id="{89202A6F-A0ED-6ED9-F74B-2C26DB1110D6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297138" y="4479301"/>
                    <a:ext cx="464312" cy="141645"/>
                  </a:xfrm>
                  <a:prstGeom prst="rect">
                    <a:avLst/>
                  </a:prstGeom>
                  <a:blipFill>
                    <a:blip r:embed="rId27"/>
                    <a:stretch>
                      <a:fillRect l="-7895" r="-9211" b="-47826"/>
                    </a:stretch>
                  </a:blipFill>
                </p:spPr>
                <p:txBody>
                  <a:bodyPr/>
                  <a:lstStyle/>
                  <a:p>
                    <a:r>
                      <a:rPr lang="ko-KR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36" name="직사각형 35">
                    <a:extLst>
                      <a:ext uri="{FF2B5EF4-FFF2-40B4-BE49-F238E27FC236}">
                        <a16:creationId xmlns:a16="http://schemas.microsoft.com/office/drawing/2014/main" id="{4B7699B5-8C42-E9C9-C483-ED941B7AD21F}"/>
                      </a:ext>
                    </a:extLst>
                  </p:cNvPr>
                  <p:cNvSpPr/>
                  <p:nvPr/>
                </p:nvSpPr>
                <p:spPr>
                  <a:xfrm>
                    <a:off x="5404889" y="4503211"/>
                    <a:ext cx="464312" cy="141645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Sup>
                            <m:sSubSupPr>
                              <m:ctrlPr>
                                <a:rPr lang="en-US" altLang="ko-KR" sz="1100" i="1" smtClean="0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altLang="ko-KR" sz="1100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altLang="ko-KR" sz="1100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  <m:sup>
                              <m:r>
                                <a:rPr lang="en-US" altLang="ko-KR" sz="1100" b="0" i="1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</m:sup>
                          </m:sSubSup>
                          <m:d>
                            <m:dPr>
                              <m:ctrlPr>
                                <a:rPr lang="en-US" altLang="ko-KR" sz="11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altLang="ko-KR" sz="1100" b="0" i="1" smtClean="0">
                                  <a:latin typeface="Cambria Math" panose="02040503050406030204" pitchFamily="18" charset="0"/>
                                </a:rPr>
                                <m:t>98</m:t>
                              </m:r>
                              <m:r>
                                <a:rPr lang="en-US" altLang="ko-KR" sz="1100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d>
                        </m:oMath>
                      </m:oMathPara>
                    </a14:m>
                    <a:endParaRPr lang="ko-KR" altLang="en-US" sz="1100" dirty="0"/>
                  </a:p>
                </p:txBody>
              </p:sp>
            </mc:Choice>
            <mc:Fallback xmlns="">
              <p:sp>
                <p:nvSpPr>
                  <p:cNvPr id="36" name="직사각형 35">
                    <a:extLst>
                      <a:ext uri="{FF2B5EF4-FFF2-40B4-BE49-F238E27FC236}">
                        <a16:creationId xmlns:a16="http://schemas.microsoft.com/office/drawing/2014/main" id="{4B7699B5-8C42-E9C9-C483-ED941B7AD21F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5404889" y="4503211"/>
                    <a:ext cx="464312" cy="141645"/>
                  </a:xfrm>
                  <a:prstGeom prst="rect">
                    <a:avLst/>
                  </a:prstGeom>
                  <a:blipFill>
                    <a:blip r:embed="rId28"/>
                    <a:stretch>
                      <a:fillRect l="-7895" r="-9211" b="-47826"/>
                    </a:stretch>
                  </a:blipFill>
                </p:spPr>
                <p:txBody>
                  <a:bodyPr/>
                  <a:lstStyle/>
                  <a:p>
                    <a:r>
                      <a:rPr lang="ko-KR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37" name="직사각형 36">
                    <a:extLst>
                      <a:ext uri="{FF2B5EF4-FFF2-40B4-BE49-F238E27FC236}">
                        <a16:creationId xmlns:a16="http://schemas.microsoft.com/office/drawing/2014/main" id="{CE625D48-A07B-A152-2BE2-FD9A358FA2A9}"/>
                      </a:ext>
                    </a:extLst>
                  </p:cNvPr>
                  <p:cNvSpPr/>
                  <p:nvPr/>
                </p:nvSpPr>
                <p:spPr>
                  <a:xfrm>
                    <a:off x="6804527" y="3809805"/>
                    <a:ext cx="524109" cy="141645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Sup>
                            <m:sSubSupPr>
                              <m:ctrlPr>
                                <a:rPr lang="en-US" altLang="ko-KR" sz="1100" i="1" smtClean="0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altLang="ko-KR" sz="1100" b="0" i="1" smtClean="0">
                                  <a:latin typeface="Cambria Math" panose="02040503050406030204" pitchFamily="18" charset="0"/>
                                </a:rPr>
                                <m:t>𝐾</m:t>
                              </m:r>
                            </m:e>
                            <m:sub>
                              <m:r>
                                <a:rPr lang="en-US" altLang="ko-KR" sz="1100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  <m:sup>
                              <m:r>
                                <a:rPr lang="en-US" altLang="ko-KR" sz="1100" b="0" i="1" smtClean="0">
                                  <a:latin typeface="Cambria Math" panose="02040503050406030204" pitchFamily="18" charset="0"/>
                                </a:rPr>
                                <m:t>∗+</m:t>
                              </m:r>
                            </m:sup>
                          </m:sSubSup>
                          <m:d>
                            <m:dPr>
                              <m:ctrlPr>
                                <a:rPr lang="en-US" altLang="ko-KR" sz="11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altLang="ko-KR" sz="1100" b="0" i="1" smtClean="0">
                                  <a:latin typeface="Cambria Math" panose="02040503050406030204" pitchFamily="18" charset="0"/>
                                </a:rPr>
                                <m:t>70</m:t>
                              </m:r>
                              <m:r>
                                <a:rPr lang="en-US" altLang="ko-KR" sz="1100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d>
                        </m:oMath>
                      </m:oMathPara>
                    </a14:m>
                    <a:endParaRPr lang="ko-KR" altLang="en-US" sz="1100" dirty="0"/>
                  </a:p>
                </p:txBody>
              </p:sp>
            </mc:Choice>
            <mc:Fallback xmlns="">
              <p:sp>
                <p:nvSpPr>
                  <p:cNvPr id="37" name="직사각형 36">
                    <a:extLst>
                      <a:ext uri="{FF2B5EF4-FFF2-40B4-BE49-F238E27FC236}">
                        <a16:creationId xmlns:a16="http://schemas.microsoft.com/office/drawing/2014/main" id="{CE625D48-A07B-A152-2BE2-FD9A358FA2A9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804527" y="3809805"/>
                    <a:ext cx="524109" cy="141645"/>
                  </a:xfrm>
                  <a:prstGeom prst="rect">
                    <a:avLst/>
                  </a:prstGeom>
                  <a:blipFill>
                    <a:blip r:embed="rId29"/>
                    <a:stretch>
                      <a:fillRect l="-9302" r="-10465" b="-41667"/>
                    </a:stretch>
                  </a:blipFill>
                </p:spPr>
                <p:txBody>
                  <a:bodyPr/>
                  <a:lstStyle/>
                  <a:p>
                    <a:r>
                      <a:rPr lang="ko-KR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38" name="직사각형 37">
                    <a:extLst>
                      <a:ext uri="{FF2B5EF4-FFF2-40B4-BE49-F238E27FC236}">
                        <a16:creationId xmlns:a16="http://schemas.microsoft.com/office/drawing/2014/main" id="{766D1FFC-1227-3160-365E-6D9D9479C510}"/>
                      </a:ext>
                    </a:extLst>
                  </p:cNvPr>
                  <p:cNvSpPr/>
                  <p:nvPr/>
                </p:nvSpPr>
                <p:spPr>
                  <a:xfrm>
                    <a:off x="5834945" y="3809805"/>
                    <a:ext cx="510949" cy="145293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Sup>
                            <m:sSubSupPr>
                              <m:ctrlPr>
                                <a:rPr lang="en-US" altLang="ko-KR" sz="1100" i="1" smtClean="0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altLang="ko-KR" sz="1100" b="0" i="1" smtClean="0">
                                  <a:latin typeface="Cambria Math" panose="02040503050406030204" pitchFamily="18" charset="0"/>
                                </a:rPr>
                                <m:t>𝐾</m:t>
                              </m:r>
                            </m:e>
                            <m:sub>
                              <m:r>
                                <a:rPr lang="en-US" altLang="ko-KR" sz="1100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  <m:sup>
                              <m:r>
                                <a:rPr lang="en-US" altLang="ko-KR" sz="1100" b="0" i="1" smtClean="0">
                                  <a:latin typeface="Cambria Math" panose="02040503050406030204" pitchFamily="18" charset="0"/>
                                </a:rPr>
                                <m:t>∗0</m:t>
                              </m:r>
                            </m:sup>
                          </m:sSubSup>
                          <m:d>
                            <m:dPr>
                              <m:ctrlPr>
                                <a:rPr lang="en-US" altLang="ko-KR" sz="11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altLang="ko-KR" sz="1100" b="0" i="1" smtClean="0">
                                  <a:latin typeface="Cambria Math" panose="02040503050406030204" pitchFamily="18" charset="0"/>
                                </a:rPr>
                                <m:t>80</m:t>
                              </m:r>
                              <m:r>
                                <a:rPr lang="en-US" altLang="ko-KR" sz="1100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d>
                        </m:oMath>
                      </m:oMathPara>
                    </a14:m>
                    <a:endParaRPr lang="ko-KR" altLang="en-US" sz="1100" dirty="0"/>
                  </a:p>
                </p:txBody>
              </p:sp>
            </mc:Choice>
            <mc:Fallback xmlns="">
              <p:sp>
                <p:nvSpPr>
                  <p:cNvPr id="38" name="직사각형 37">
                    <a:extLst>
                      <a:ext uri="{FF2B5EF4-FFF2-40B4-BE49-F238E27FC236}">
                        <a16:creationId xmlns:a16="http://schemas.microsoft.com/office/drawing/2014/main" id="{766D1FFC-1227-3160-365E-6D9D9479C510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5834945" y="3809805"/>
                    <a:ext cx="510949" cy="145293"/>
                  </a:xfrm>
                  <a:prstGeom prst="rect">
                    <a:avLst/>
                  </a:prstGeom>
                  <a:blipFill>
                    <a:blip r:embed="rId30"/>
                    <a:stretch>
                      <a:fillRect l="-9524" t="-4167" r="-10714" b="-41667"/>
                    </a:stretch>
                  </a:blipFill>
                </p:spPr>
                <p:txBody>
                  <a:bodyPr/>
                  <a:lstStyle/>
                  <a:p>
                    <a:r>
                      <a:rPr lang="ko-KR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39" name="직사각형 38">
                    <a:extLst>
                      <a:ext uri="{FF2B5EF4-FFF2-40B4-BE49-F238E27FC236}">
                        <a16:creationId xmlns:a16="http://schemas.microsoft.com/office/drawing/2014/main" id="{B2B85184-E7B3-F034-4D08-D901E58CC320}"/>
                      </a:ext>
                    </a:extLst>
                  </p:cNvPr>
                  <p:cNvSpPr/>
                  <p:nvPr/>
                </p:nvSpPr>
                <p:spPr>
                  <a:xfrm>
                    <a:off x="7007827" y="5419783"/>
                    <a:ext cx="510949" cy="145293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Sup>
                            <m:sSubSupPr>
                              <m:ctrlPr>
                                <a:rPr lang="en-US" altLang="ko-KR" sz="1100" i="1" smtClean="0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acc>
                                <m:accPr>
                                  <m:chr m:val="̅"/>
                                  <m:ctrlPr>
                                    <a:rPr lang="en-US" altLang="ko-KR" sz="11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US" altLang="ko-KR" sz="1100" b="0" i="1" smtClean="0">
                                      <a:latin typeface="Cambria Math" panose="02040503050406030204" pitchFamily="18" charset="0"/>
                                    </a:rPr>
                                    <m:t>𝐾</m:t>
                                  </m:r>
                                </m:e>
                              </m:acc>
                            </m:e>
                            <m:sub>
                              <m:r>
                                <a:rPr lang="en-US" altLang="ko-KR" sz="1100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  <m:sup>
                              <m:r>
                                <a:rPr lang="en-US" altLang="ko-KR" sz="1100" b="0" i="1" smtClean="0">
                                  <a:latin typeface="Cambria Math" panose="02040503050406030204" pitchFamily="18" charset="0"/>
                                </a:rPr>
                                <m:t>∗0</m:t>
                              </m:r>
                            </m:sup>
                          </m:sSubSup>
                          <m:d>
                            <m:dPr>
                              <m:ctrlPr>
                                <a:rPr lang="en-US" altLang="ko-KR" sz="11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altLang="ko-KR" sz="1100" b="0" i="1" smtClean="0">
                                  <a:latin typeface="Cambria Math" panose="02040503050406030204" pitchFamily="18" charset="0"/>
                                </a:rPr>
                                <m:t>80</m:t>
                              </m:r>
                              <m:r>
                                <a:rPr lang="en-US" altLang="ko-KR" sz="1100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d>
                        </m:oMath>
                      </m:oMathPara>
                    </a14:m>
                    <a:endParaRPr lang="ko-KR" altLang="en-US" sz="1100" dirty="0"/>
                  </a:p>
                </p:txBody>
              </p:sp>
            </mc:Choice>
            <mc:Fallback xmlns="">
              <p:sp>
                <p:nvSpPr>
                  <p:cNvPr id="39" name="직사각형 38">
                    <a:extLst>
                      <a:ext uri="{FF2B5EF4-FFF2-40B4-BE49-F238E27FC236}">
                        <a16:creationId xmlns:a16="http://schemas.microsoft.com/office/drawing/2014/main" id="{B2B85184-E7B3-F034-4D08-D901E58CC320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007827" y="5419783"/>
                    <a:ext cx="510949" cy="145293"/>
                  </a:xfrm>
                  <a:prstGeom prst="rect">
                    <a:avLst/>
                  </a:prstGeom>
                  <a:blipFill>
                    <a:blip r:embed="rId31"/>
                    <a:stretch>
                      <a:fillRect l="-9639" t="-4167" r="-12048" b="-41667"/>
                    </a:stretch>
                  </a:blipFill>
                </p:spPr>
                <p:txBody>
                  <a:bodyPr/>
                  <a:lstStyle/>
                  <a:p>
                    <a:r>
                      <a:rPr lang="ko-KR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40" name="직사각형 39">
                    <a:extLst>
                      <a:ext uri="{FF2B5EF4-FFF2-40B4-BE49-F238E27FC236}">
                        <a16:creationId xmlns:a16="http://schemas.microsoft.com/office/drawing/2014/main" id="{EB453193-C377-CD73-1B47-220B0C313254}"/>
                      </a:ext>
                    </a:extLst>
                  </p:cNvPr>
                  <p:cNvSpPr/>
                  <p:nvPr/>
                </p:nvSpPr>
                <p:spPr>
                  <a:xfrm>
                    <a:off x="5741115" y="5483544"/>
                    <a:ext cx="524109" cy="142021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Sup>
                            <m:sSubSupPr>
                              <m:ctrlPr>
                                <a:rPr lang="en-US" altLang="ko-KR" sz="1100" i="1" smtClean="0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acc>
                                <m:accPr>
                                  <m:chr m:val="̅"/>
                                  <m:ctrlPr>
                                    <a:rPr lang="en-US" altLang="ko-KR" sz="11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US" altLang="ko-KR" sz="1100" b="0" i="1" smtClean="0">
                                      <a:latin typeface="Cambria Math" panose="02040503050406030204" pitchFamily="18" charset="0"/>
                                    </a:rPr>
                                    <m:t>𝐾</m:t>
                                  </m:r>
                                </m:e>
                              </m:acc>
                            </m:e>
                            <m:sub>
                              <m:r>
                                <a:rPr lang="en-US" altLang="ko-KR" sz="1100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  <m:sup>
                              <m:r>
                                <a:rPr lang="en-US" altLang="ko-KR" sz="1100" b="0" i="1" smtClean="0">
                                  <a:latin typeface="Cambria Math" panose="02040503050406030204" pitchFamily="18" charset="0"/>
                                </a:rPr>
                                <m:t>∗−</m:t>
                              </m:r>
                            </m:sup>
                          </m:sSubSup>
                          <m:d>
                            <m:dPr>
                              <m:ctrlPr>
                                <a:rPr lang="en-US" altLang="ko-KR" sz="11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altLang="ko-KR" sz="1100" b="0" i="1" smtClean="0">
                                  <a:latin typeface="Cambria Math" panose="02040503050406030204" pitchFamily="18" charset="0"/>
                                </a:rPr>
                                <m:t>80</m:t>
                              </m:r>
                              <m:r>
                                <a:rPr lang="en-US" altLang="ko-KR" sz="1100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d>
                        </m:oMath>
                      </m:oMathPara>
                    </a14:m>
                    <a:endParaRPr lang="ko-KR" altLang="en-US" sz="1100" dirty="0"/>
                  </a:p>
                </p:txBody>
              </p:sp>
            </mc:Choice>
            <mc:Fallback xmlns="">
              <p:sp>
                <p:nvSpPr>
                  <p:cNvPr id="40" name="직사각형 39">
                    <a:extLst>
                      <a:ext uri="{FF2B5EF4-FFF2-40B4-BE49-F238E27FC236}">
                        <a16:creationId xmlns:a16="http://schemas.microsoft.com/office/drawing/2014/main" id="{EB453193-C377-CD73-1B47-220B0C313254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5741115" y="5483544"/>
                    <a:ext cx="524109" cy="142021"/>
                  </a:xfrm>
                  <a:prstGeom prst="rect">
                    <a:avLst/>
                  </a:prstGeom>
                  <a:blipFill>
                    <a:blip r:embed="rId32"/>
                    <a:stretch>
                      <a:fillRect l="-9302" r="-10465" b="-47826"/>
                    </a:stretch>
                  </a:blipFill>
                </p:spPr>
                <p:txBody>
                  <a:bodyPr/>
                  <a:lstStyle/>
                  <a:p>
                    <a:r>
                      <a:rPr lang="ko-KR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sp>
          <p:nvSpPr>
            <p:cNvPr id="77" name="직사각형 76">
              <a:extLst>
                <a:ext uri="{FF2B5EF4-FFF2-40B4-BE49-F238E27FC236}">
                  <a16:creationId xmlns:a16="http://schemas.microsoft.com/office/drawing/2014/main" id="{476DB2CD-4D95-34FD-80AA-D8319C2DDA58}"/>
                </a:ext>
              </a:extLst>
            </p:cNvPr>
            <p:cNvSpPr/>
            <p:nvPr/>
          </p:nvSpPr>
          <p:spPr>
            <a:xfrm>
              <a:off x="5243209" y="2730233"/>
              <a:ext cx="2859931" cy="3330100"/>
            </a:xfrm>
            <a:prstGeom prst="rect">
              <a:avLst/>
            </a:prstGeom>
            <a:noFill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78" name="TextBox 77">
            <a:extLst>
              <a:ext uri="{FF2B5EF4-FFF2-40B4-BE49-F238E27FC236}">
                <a16:creationId xmlns:a16="http://schemas.microsoft.com/office/drawing/2014/main" id="{3EC2F7D1-C224-3F4B-95D7-A31ABFD8A177}"/>
              </a:ext>
            </a:extLst>
          </p:cNvPr>
          <p:cNvSpPr txBox="1"/>
          <p:nvPr/>
        </p:nvSpPr>
        <p:spPr>
          <a:xfrm>
            <a:off x="5846314" y="982491"/>
            <a:ext cx="14007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[Jaffe (1977)]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F66CE965-DF6D-1C33-C836-B8FD471E3FC9}"/>
                  </a:ext>
                </a:extLst>
              </p:cNvPr>
              <p:cNvSpPr txBox="1"/>
              <p:nvPr/>
            </p:nvSpPr>
            <p:spPr>
              <a:xfrm>
                <a:off x="622568" y="6269631"/>
                <a:ext cx="7490300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285750" indent="-285750">
                  <a:buFont typeface="Wingdings" panose="05000000000000000000" pitchFamily="2" charset="2"/>
                  <a:buChar char="§"/>
                </a:pPr>
                <a:r>
                  <a:rPr lang="en-US" altLang="ko-KR" dirty="0"/>
                  <a:t>This ordering cannot be satisfied if the light quark is treated as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solidFill>
                          <a:srgbClr val="0033CC"/>
                        </a:solidFill>
                        <a:latin typeface="Cambria Math" panose="02040503050406030204" pitchFamily="18" charset="0"/>
                      </a:rPr>
                      <m:t>𝑞</m:t>
                    </m:r>
                    <m:acc>
                      <m:accPr>
                        <m:chr m:val="̅"/>
                        <m:ctrlPr>
                          <a:rPr lang="en-US" altLang="ko-KR" b="0" i="1" smtClean="0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ko-KR" b="0" i="1" smtClean="0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𝑞</m:t>
                        </m:r>
                      </m:e>
                    </m:acc>
                  </m:oMath>
                </a14:m>
                <a:r>
                  <a:rPr lang="ko-KR" altLang="en-US" dirty="0">
                    <a:solidFill>
                      <a:srgbClr val="0033CC"/>
                    </a:solidFill>
                  </a:rPr>
                  <a:t> </a:t>
                </a:r>
                <a:r>
                  <a:rPr lang="en-US" altLang="ko-KR" dirty="0">
                    <a:solidFill>
                      <a:srgbClr val="0033CC"/>
                    </a:solidFill>
                  </a:rPr>
                  <a:t>(</a:t>
                </a:r>
                <a14:m>
                  <m:oMath xmlns:m="http://schemas.openxmlformats.org/officeDocument/2006/math">
                    <m:r>
                      <a:rPr lang="en-US" altLang="ko-KR" i="1" smtClean="0">
                        <a:solidFill>
                          <a:srgbClr val="0033CC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ℓ</m:t>
                    </m:r>
                    <m:r>
                      <a:rPr lang="en-US" altLang="ko-KR" b="0" i="1" smtClean="0">
                        <a:solidFill>
                          <a:srgbClr val="0033CC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</m:t>
                    </m:r>
                  </m:oMath>
                </a14:m>
                <a:r>
                  <a:rPr lang="en-US" altLang="ko-KR" dirty="0">
                    <a:solidFill>
                      <a:srgbClr val="0033CC"/>
                    </a:solidFill>
                  </a:rPr>
                  <a:t>)</a:t>
                </a:r>
                <a:r>
                  <a:rPr lang="en-US" altLang="ko-KR" dirty="0"/>
                  <a:t>.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F66CE965-DF6D-1C33-C836-B8FD471E3FC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2568" y="6269631"/>
                <a:ext cx="7490300" cy="369332"/>
              </a:xfrm>
              <a:prstGeom prst="rect">
                <a:avLst/>
              </a:prstGeom>
              <a:blipFill>
                <a:blip r:embed="rId33"/>
                <a:stretch>
                  <a:fillRect l="-488" t="-8197" b="-2459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83" name="그룹 82">
            <a:extLst>
              <a:ext uri="{FF2B5EF4-FFF2-40B4-BE49-F238E27FC236}">
                <a16:creationId xmlns:a16="http://schemas.microsoft.com/office/drawing/2014/main" id="{8FA8E688-AA9E-FD89-D867-C3873FC6938B}"/>
              </a:ext>
            </a:extLst>
          </p:cNvPr>
          <p:cNvGrpSpPr/>
          <p:nvPr/>
        </p:nvGrpSpPr>
        <p:grpSpPr>
          <a:xfrm>
            <a:off x="600268" y="2801568"/>
            <a:ext cx="3757975" cy="3375497"/>
            <a:chOff x="785101" y="2723746"/>
            <a:chExt cx="3757975" cy="3375497"/>
          </a:xfrm>
        </p:grpSpPr>
        <p:grpSp>
          <p:nvGrpSpPr>
            <p:cNvPr id="61" name="Group 724">
              <a:extLst>
                <a:ext uri="{FF2B5EF4-FFF2-40B4-BE49-F238E27FC236}">
                  <a16:creationId xmlns:a16="http://schemas.microsoft.com/office/drawing/2014/main" id="{9B5D7F37-D796-0797-DA12-998F3F242AE8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475215" y="2830747"/>
              <a:ext cx="2597501" cy="1755281"/>
              <a:chOff x="635" y="618"/>
              <a:chExt cx="1320" cy="892"/>
            </a:xfrm>
          </p:grpSpPr>
          <p:sp>
            <p:nvSpPr>
              <p:cNvPr id="74" name="AutoShape 723">
                <a:extLst>
                  <a:ext uri="{FF2B5EF4-FFF2-40B4-BE49-F238E27FC236}">
                    <a16:creationId xmlns:a16="http://schemas.microsoft.com/office/drawing/2014/main" id="{1545982B-CE6A-9BC9-2BBF-B9696CF9462E}"/>
                  </a:ext>
                </a:extLst>
              </p:cNvPr>
              <p:cNvSpPr>
                <a:spLocks noChangeAspect="1" noChangeArrowheads="1" noTextEdit="1"/>
              </p:cNvSpPr>
              <p:nvPr/>
            </p:nvSpPr>
            <p:spPr bwMode="auto">
              <a:xfrm>
                <a:off x="635" y="618"/>
                <a:ext cx="1320" cy="8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pic>
            <p:nvPicPr>
              <p:cNvPr id="75" name="Picture 725">
                <a:extLst>
                  <a:ext uri="{FF2B5EF4-FFF2-40B4-BE49-F238E27FC236}">
                    <a16:creationId xmlns:a16="http://schemas.microsoft.com/office/drawing/2014/main" id="{BDAB1260-9B95-3B1A-4A8D-DC868489357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35" y="618"/>
                <a:ext cx="1324" cy="8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62" name="Group 736">
              <a:extLst>
                <a:ext uri="{FF2B5EF4-FFF2-40B4-BE49-F238E27FC236}">
                  <a16:creationId xmlns:a16="http://schemas.microsoft.com/office/drawing/2014/main" id="{09011F37-2A24-ACF0-C129-9858C4973D7F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482192" y="5398894"/>
              <a:ext cx="1422400" cy="465138"/>
              <a:chOff x="2854" y="974"/>
              <a:chExt cx="896" cy="293"/>
            </a:xfrm>
          </p:grpSpPr>
          <p:sp>
            <p:nvSpPr>
              <p:cNvPr id="72" name="AutoShape 735">
                <a:extLst>
                  <a:ext uri="{FF2B5EF4-FFF2-40B4-BE49-F238E27FC236}">
                    <a16:creationId xmlns:a16="http://schemas.microsoft.com/office/drawing/2014/main" id="{96E153D8-CE27-85B9-BC56-F75B90A782DE}"/>
                  </a:ext>
                </a:extLst>
              </p:cNvPr>
              <p:cNvSpPr>
                <a:spLocks noChangeAspect="1" noChangeArrowheads="1" noTextEdit="1"/>
              </p:cNvSpPr>
              <p:nvPr/>
            </p:nvSpPr>
            <p:spPr bwMode="auto">
              <a:xfrm>
                <a:off x="2854" y="974"/>
                <a:ext cx="896" cy="29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pic>
            <p:nvPicPr>
              <p:cNvPr id="73" name="Picture 737">
                <a:extLst>
                  <a:ext uri="{FF2B5EF4-FFF2-40B4-BE49-F238E27FC236}">
                    <a16:creationId xmlns:a16="http://schemas.microsoft.com/office/drawing/2014/main" id="{CD7AE90D-D924-3564-59AA-63628B8ECD1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54" y="974"/>
                <a:ext cx="901" cy="29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63" name="그림 62">
              <a:extLst>
                <a:ext uri="{FF2B5EF4-FFF2-40B4-BE49-F238E27FC236}">
                  <a16:creationId xmlns:a16="http://schemas.microsoft.com/office/drawing/2014/main" id="{AC31BC1D-8A88-E226-5D1E-EB7D2BA1591B}"/>
                </a:ext>
              </a:extLst>
            </p:cNvPr>
            <p:cNvPicPr>
              <a:picLocks noChangeAspect="1"/>
            </p:cNvPicPr>
            <p:nvPr/>
          </p:nvPicPr>
          <p:blipFill>
            <a:blip r:embed="rId36"/>
            <a:stretch>
              <a:fillRect/>
            </a:stretch>
          </p:blipFill>
          <p:spPr>
            <a:xfrm>
              <a:off x="2237558" y="5538501"/>
              <a:ext cx="169638" cy="169638"/>
            </a:xfrm>
            <a:prstGeom prst="rect">
              <a:avLst/>
            </a:prstGeom>
          </p:spPr>
        </p:pic>
        <p:sp>
          <p:nvSpPr>
            <p:cNvPr id="70" name="AutoShape 731">
              <a:extLst>
                <a:ext uri="{FF2B5EF4-FFF2-40B4-BE49-F238E27FC236}">
                  <a16:creationId xmlns:a16="http://schemas.microsoft.com/office/drawing/2014/main" id="{43E169A4-79DF-7958-6F2C-33E6EC3D36E5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2143806" y="3362747"/>
              <a:ext cx="1371600" cy="2492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pic>
          <p:nvPicPr>
            <p:cNvPr id="71" name="Picture 733">
              <a:extLst>
                <a:ext uri="{FF2B5EF4-FFF2-40B4-BE49-F238E27FC236}">
                  <a16:creationId xmlns:a16="http://schemas.microsoft.com/office/drawing/2014/main" id="{5A0D5109-F026-4B27-C2DB-8A782FB32E0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04894" y="3897770"/>
              <a:ext cx="1377950" cy="2555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6" name="TextBox 6">
                  <a:extLst>
                    <a:ext uri="{FF2B5EF4-FFF2-40B4-BE49-F238E27FC236}">
                      <a16:creationId xmlns:a16="http://schemas.microsoft.com/office/drawing/2014/main" id="{8B6B8ABF-7AFD-5A5F-8D2F-A929EBF7AAB6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891656" y="3540026"/>
                  <a:ext cx="449556" cy="461665"/>
                </a:xfrm>
                <a:prstGeom prst="rect">
                  <a:avLst/>
                </a:prstGeom>
                <a:solidFill>
                  <a:schemeClr val="accent3">
                    <a:lumMod val="20000"/>
                    <a:lumOff val="80000"/>
                  </a:schemeClr>
                </a:solidFill>
                <a:ln>
                  <a:noFill/>
                </a:ln>
              </p:spPr>
              <p:txBody>
                <a:bodyPr wrap="square">
                  <a:spAutoFit/>
                </a:bodyPr>
                <a:lstStyle>
                  <a:lvl1pPr latinLnBrk="1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defRPr>
                  </a:lvl1pPr>
                  <a:lvl2pPr marL="742950" indent="-285750" latinLnBrk="1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defRPr>
                  </a:lvl2pPr>
                  <a:lvl3pPr marL="1143000" indent="-228600" latinLnBrk="1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defRPr>
                  </a:lvl3pPr>
                  <a:lvl4pPr marL="1600200" indent="-228600" latinLnBrk="1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defRPr>
                  </a:lvl4pPr>
                  <a:lvl5pPr marL="2057400" indent="-228600" latinLnBrk="1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defRPr>
                  </a:lvl9pPr>
                </a:lstStyle>
                <a:p>
                  <a:pPr latinLnBrk="0">
                    <a:spcBef>
                      <a:spcPct val="0"/>
                    </a:spcBef>
                    <a:buFontTx/>
                    <a:buNone/>
                  </a:pPr>
                  <a14:m>
                    <m:oMath xmlns:m="http://schemas.openxmlformats.org/officeDocument/2006/math">
                      <m:sSub>
                        <m:sSubPr>
                          <m:ctrlPr>
                            <a:rPr lang="en-US" altLang="ko-KR" sz="2000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sz="2000" b="1" i="1">
                              <a:latin typeface="Cambria Math" panose="02040503050406030204" pitchFamily="18" charset="0"/>
                            </a:rPr>
                            <m:t>𝟖</m:t>
                          </m:r>
                        </m:e>
                        <m:sub>
                          <m:r>
                            <a:rPr lang="en-US" altLang="ko-KR" sz="2000" b="1" i="1">
                              <a:latin typeface="Cambria Math" panose="02040503050406030204" pitchFamily="18" charset="0"/>
                            </a:rPr>
                            <m:t>𝒇</m:t>
                          </m:r>
                        </m:sub>
                      </m:sSub>
                    </m:oMath>
                  </a14:m>
                  <a:r>
                    <a:rPr lang="en-US" altLang="ko-KR" sz="2400" dirty="0">
                      <a:latin typeface="+mn-lt"/>
                    </a:rPr>
                    <a:t> </a:t>
                  </a:r>
                  <a:endParaRPr lang="ko-KR" altLang="en-US" sz="2400" b="1" dirty="0">
                    <a:latin typeface="+mn-lt"/>
                  </a:endParaRPr>
                </a:p>
              </p:txBody>
            </p:sp>
          </mc:Choice>
          <mc:Fallback xmlns="">
            <p:sp>
              <p:nvSpPr>
                <p:cNvPr id="66" name="TextBox 6">
                  <a:extLst>
                    <a:ext uri="{FF2B5EF4-FFF2-40B4-BE49-F238E27FC236}">
                      <a16:creationId xmlns:a16="http://schemas.microsoft.com/office/drawing/2014/main" id="{8B6B8ABF-7AFD-5A5F-8D2F-A929EBF7AAB6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 bwMode="auto">
                <a:xfrm>
                  <a:off x="891656" y="3540026"/>
                  <a:ext cx="449556" cy="461665"/>
                </a:xfrm>
                <a:prstGeom prst="rect">
                  <a:avLst/>
                </a:prstGeom>
                <a:blipFill>
                  <a:blip r:embed="rId38"/>
                  <a:stretch>
                    <a:fillRect b="-10526"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7" name="TextBox 6">
                  <a:extLst>
                    <a:ext uri="{FF2B5EF4-FFF2-40B4-BE49-F238E27FC236}">
                      <a16:creationId xmlns:a16="http://schemas.microsoft.com/office/drawing/2014/main" id="{2F9B438E-D05C-BBFD-9D3E-FAB00F7534F6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957052" y="5345180"/>
                  <a:ext cx="375148" cy="429220"/>
                </a:xfrm>
                <a:prstGeom prst="rect">
                  <a:avLst/>
                </a:prstGeom>
                <a:solidFill>
                  <a:schemeClr val="accent3">
                    <a:lumMod val="20000"/>
                    <a:lumOff val="80000"/>
                  </a:schemeClr>
                </a:solidFill>
                <a:ln>
                  <a:noFill/>
                </a:ln>
              </p:spPr>
              <p:txBody>
                <a:bodyPr wrap="square">
                  <a:spAutoFit/>
                </a:bodyPr>
                <a:lstStyle>
                  <a:lvl1pPr latinLnBrk="1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defRPr>
                  </a:lvl1pPr>
                  <a:lvl2pPr marL="742950" indent="-285750" latinLnBrk="1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defRPr>
                  </a:lvl2pPr>
                  <a:lvl3pPr marL="1143000" indent="-228600" latinLnBrk="1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defRPr>
                  </a:lvl3pPr>
                  <a:lvl4pPr marL="1600200" indent="-228600" latinLnBrk="1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defRPr>
                  </a:lvl4pPr>
                  <a:lvl5pPr marL="2057400" indent="-228600" latinLnBrk="1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defRPr>
                  </a:lvl9pPr>
                </a:lstStyle>
                <a:p>
                  <a:pPr latinLnBrk="0">
                    <a:spcBef>
                      <a:spcPct val="0"/>
                    </a:spcBef>
                    <a:buFontTx/>
                    <a:buNone/>
                  </a:pPr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ko-KR" sz="2000" b="1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2000" b="1" i="1" smtClean="0">
                                <a:latin typeface="Cambria Math" panose="02040503050406030204" pitchFamily="18" charset="0"/>
                              </a:rPr>
                              <m:t>𝟏</m:t>
                            </m:r>
                          </m:e>
                          <m:sub>
                            <m:r>
                              <a:rPr lang="en-US" altLang="ko-KR" sz="2000" b="1" i="1">
                                <a:latin typeface="Cambria Math" panose="02040503050406030204" pitchFamily="18" charset="0"/>
                              </a:rPr>
                              <m:t>𝒇</m:t>
                            </m:r>
                          </m:sub>
                        </m:sSub>
                      </m:oMath>
                    </m:oMathPara>
                  </a14:m>
                  <a:endParaRPr lang="ko-KR" altLang="en-US" sz="2000" b="1" dirty="0"/>
                </a:p>
              </p:txBody>
            </p:sp>
          </mc:Choice>
          <mc:Fallback xmlns="">
            <p:sp>
              <p:nvSpPr>
                <p:cNvPr id="67" name="TextBox 6">
                  <a:extLst>
                    <a:ext uri="{FF2B5EF4-FFF2-40B4-BE49-F238E27FC236}">
                      <a16:creationId xmlns:a16="http://schemas.microsoft.com/office/drawing/2014/main" id="{2F9B438E-D05C-BBFD-9D3E-FAB00F7534F6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 bwMode="auto">
                <a:xfrm>
                  <a:off x="957052" y="5345180"/>
                  <a:ext cx="375148" cy="429220"/>
                </a:xfrm>
                <a:prstGeom prst="rect">
                  <a:avLst/>
                </a:prstGeom>
                <a:blipFill>
                  <a:blip r:embed="rId39"/>
                  <a:stretch>
                    <a:fillRect r="-18033" b="-11268"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p:pic>
          <p:nvPicPr>
            <p:cNvPr id="68" name="그림 67">
              <a:extLst>
                <a:ext uri="{FF2B5EF4-FFF2-40B4-BE49-F238E27FC236}">
                  <a16:creationId xmlns:a16="http://schemas.microsoft.com/office/drawing/2014/main" id="{38BF30D7-75E3-FAD2-4FCB-F64BAE5B601C}"/>
                </a:ext>
              </a:extLst>
            </p:cNvPr>
            <p:cNvPicPr>
              <a:picLocks noChangeAspect="1"/>
            </p:cNvPicPr>
            <p:nvPr/>
          </p:nvPicPr>
          <p:blipFill>
            <a:blip r:embed="rId40"/>
            <a:stretch>
              <a:fillRect/>
            </a:stretch>
          </p:blipFill>
          <p:spPr>
            <a:xfrm>
              <a:off x="2112990" y="4869841"/>
              <a:ext cx="2430086" cy="267245"/>
            </a:xfrm>
            <a:prstGeom prst="rect">
              <a:avLst/>
            </a:prstGeom>
          </p:spPr>
        </p:pic>
        <p:sp>
          <p:nvSpPr>
            <p:cNvPr id="69" name="직사각형 68">
              <a:extLst>
                <a:ext uri="{FF2B5EF4-FFF2-40B4-BE49-F238E27FC236}">
                  <a16:creationId xmlns:a16="http://schemas.microsoft.com/office/drawing/2014/main" id="{4C28A4A6-FEFD-3668-BFB7-68A3CEF91935}"/>
                </a:ext>
              </a:extLst>
            </p:cNvPr>
            <p:cNvSpPr/>
            <p:nvPr/>
          </p:nvSpPr>
          <p:spPr>
            <a:xfrm>
              <a:off x="785101" y="2723746"/>
              <a:ext cx="3738257" cy="3375497"/>
            </a:xfrm>
            <a:prstGeom prst="rect">
              <a:avLst/>
            </a:prstGeom>
            <a:noFill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3" name="직사각형 42">
            <a:extLst>
              <a:ext uri="{FF2B5EF4-FFF2-40B4-BE49-F238E27FC236}">
                <a16:creationId xmlns:a16="http://schemas.microsoft.com/office/drawing/2014/main" id="{40267EFB-FE80-3EFD-8C34-A866B1ACC1EE}"/>
              </a:ext>
            </a:extLst>
          </p:cNvPr>
          <p:cNvSpPr/>
          <p:nvPr/>
        </p:nvSpPr>
        <p:spPr>
          <a:xfrm>
            <a:off x="2986384" y="2889115"/>
            <a:ext cx="622570" cy="30155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endParaRPr lang="ko-KR" altLang="en-US" sz="1400" dirty="0"/>
          </a:p>
        </p:txBody>
      </p:sp>
      <p:sp>
        <p:nvSpPr>
          <p:cNvPr id="44" name="직사각형 43">
            <a:extLst>
              <a:ext uri="{FF2B5EF4-FFF2-40B4-BE49-F238E27FC236}">
                <a16:creationId xmlns:a16="http://schemas.microsoft.com/office/drawing/2014/main" id="{9ECB5474-932B-A4AF-1F2D-7A4068A4E3C7}"/>
              </a:ext>
            </a:extLst>
          </p:cNvPr>
          <p:cNvSpPr/>
          <p:nvPr/>
        </p:nvSpPr>
        <p:spPr>
          <a:xfrm>
            <a:off x="3333337" y="3488988"/>
            <a:ext cx="622570" cy="30155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endParaRPr lang="ko-KR" altLang="en-US" sz="1400" dirty="0"/>
          </a:p>
        </p:txBody>
      </p:sp>
      <p:sp>
        <p:nvSpPr>
          <p:cNvPr id="45" name="직사각형 44">
            <a:extLst>
              <a:ext uri="{FF2B5EF4-FFF2-40B4-BE49-F238E27FC236}">
                <a16:creationId xmlns:a16="http://schemas.microsoft.com/office/drawing/2014/main" id="{B12B4EE4-E02C-BE7D-E841-6A49F12BABA7}"/>
              </a:ext>
            </a:extLst>
          </p:cNvPr>
          <p:cNvSpPr/>
          <p:nvPr/>
        </p:nvSpPr>
        <p:spPr>
          <a:xfrm>
            <a:off x="1845007" y="4918950"/>
            <a:ext cx="2474065" cy="32425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endParaRPr lang="ko-KR" altLang="en-US" sz="1400" dirty="0"/>
          </a:p>
        </p:txBody>
      </p:sp>
      <p:cxnSp>
        <p:nvCxnSpPr>
          <p:cNvPr id="48" name="연결선: 구부러짐 47">
            <a:extLst>
              <a:ext uri="{FF2B5EF4-FFF2-40B4-BE49-F238E27FC236}">
                <a16:creationId xmlns:a16="http://schemas.microsoft.com/office/drawing/2014/main" id="{E1C04FC7-E5C0-D9F6-45D7-93FCC804B40C}"/>
              </a:ext>
            </a:extLst>
          </p:cNvPr>
          <p:cNvCxnSpPr>
            <a:cxnSpLocks/>
            <a:stCxn id="45" idx="1"/>
          </p:cNvCxnSpPr>
          <p:nvPr/>
        </p:nvCxnSpPr>
        <p:spPr>
          <a:xfrm rot="10800000" flipH="1">
            <a:off x="1845006" y="3735424"/>
            <a:ext cx="518805" cy="1345655"/>
          </a:xfrm>
          <a:prstGeom prst="curvedConnector4">
            <a:avLst>
              <a:gd name="adj1" fmla="val -44063"/>
              <a:gd name="adj2" fmla="val 113856"/>
            </a:avLst>
          </a:prstGeom>
          <a:ln w="12700">
            <a:solidFill>
              <a:srgbClr val="7030A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85" name="직사각형 84">
            <a:extLst>
              <a:ext uri="{FF2B5EF4-FFF2-40B4-BE49-F238E27FC236}">
                <a16:creationId xmlns:a16="http://schemas.microsoft.com/office/drawing/2014/main" id="{5B136C81-0392-CD6D-E5BA-B2F223E4096E}"/>
              </a:ext>
            </a:extLst>
          </p:cNvPr>
          <p:cNvSpPr/>
          <p:nvPr/>
        </p:nvSpPr>
        <p:spPr>
          <a:xfrm>
            <a:off x="485487" y="268791"/>
            <a:ext cx="5107167" cy="40011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ko-KR" sz="2000" dirty="0"/>
              <a:t>Tetraquark candidates in the </a:t>
            </a:r>
            <a:r>
              <a:rPr lang="en-US" altLang="ko-KR" sz="2000" dirty="0">
                <a:solidFill>
                  <a:srgbClr val="0033CC"/>
                </a:solidFill>
              </a:rPr>
              <a:t>light quark</a:t>
            </a:r>
            <a:r>
              <a:rPr lang="en-US" altLang="ko-KR" sz="2000" dirty="0"/>
              <a:t> system</a:t>
            </a: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B48D1EAB-D94D-0A44-6979-68882BAE7829}"/>
              </a:ext>
            </a:extLst>
          </p:cNvPr>
          <p:cNvSpPr/>
          <p:nvPr/>
        </p:nvSpPr>
        <p:spPr>
          <a:xfrm>
            <a:off x="7635329" y="25596"/>
            <a:ext cx="1501052" cy="30777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r>
              <a:rPr lang="en-US" altLang="ko-KR" sz="1400" dirty="0"/>
              <a:t>Introduction cont.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E7289BAE-BCEF-1128-62E0-025F02A5146A}"/>
              </a:ext>
            </a:extLst>
          </p:cNvPr>
          <p:cNvSpPr/>
          <p:nvPr/>
        </p:nvSpPr>
        <p:spPr>
          <a:xfrm>
            <a:off x="2250327" y="1063555"/>
            <a:ext cx="3469529" cy="32425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2359557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" grpId="0"/>
      <p:bldP spid="6" grpId="0" animBg="1"/>
      <p:bldP spid="8" grpId="0"/>
      <p:bldP spid="11" grpId="0" animBg="1"/>
      <p:bldP spid="12" grpId="0"/>
      <p:bldP spid="42" grpId="0" animBg="1"/>
      <p:bldP spid="10" grpId="0"/>
      <p:bldP spid="13" grpId="0"/>
      <p:bldP spid="43" grpId="0" animBg="1"/>
      <p:bldP spid="44" grpId="0" animBg="1"/>
      <p:bldP spid="4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57620D38-655F-21A6-3DBE-6F107265D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808E637-0108-41FA-B3FE-6C97E3E05E51}" type="slidenum">
              <a:rPr lang="en-US" altLang="ko-KR" smtClean="0"/>
              <a:pPr>
                <a:defRPr/>
              </a:pPr>
              <a:t>8</a:t>
            </a:fld>
            <a:endParaRPr lang="en-US" altLang="ko-KR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5ED3F5D-F4D6-80D0-46A0-29B08A4D64B6}"/>
              </a:ext>
            </a:extLst>
          </p:cNvPr>
          <p:cNvSpPr txBox="1"/>
          <p:nvPr/>
        </p:nvSpPr>
        <p:spPr>
          <a:xfrm>
            <a:off x="680937" y="917115"/>
            <a:ext cx="6177063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altLang="ko-KR" dirty="0"/>
              <a:t>One problem with this picture is that the light nonet is </a:t>
            </a:r>
            <a:r>
              <a:rPr lang="en-US" altLang="ko-KR" dirty="0">
                <a:solidFill>
                  <a:srgbClr val="0033CC"/>
                </a:solidFill>
              </a:rPr>
              <a:t>too light</a:t>
            </a:r>
            <a:r>
              <a:rPr lang="en-US" altLang="ko-KR" dirty="0"/>
              <a:t> !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50F842C6-2032-97F9-E18B-E74F16420BA9}"/>
                  </a:ext>
                </a:extLst>
              </p:cNvPr>
              <p:cNvSpPr txBox="1"/>
              <p:nvPr/>
            </p:nvSpPr>
            <p:spPr>
              <a:xfrm>
                <a:off x="797668" y="1420237"/>
                <a:ext cx="6916366" cy="93551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Wingdings" panose="05000000000000000000" pitchFamily="2" charset="2"/>
                  <a:buChar char="§"/>
                </a:pPr>
                <a:r>
                  <a:rPr lang="en-US" altLang="ko-KR" dirty="0"/>
                  <a:t>If they are composed of four constituent quarks with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𝑢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sub>
                    </m:sSub>
                    <m:r>
                      <a:rPr lang="en-US" altLang="ko-KR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330</m:t>
                    </m:r>
                  </m:oMath>
                </a14:m>
                <a:r>
                  <a:rPr lang="en-US" altLang="ko-KR" dirty="0"/>
                  <a:t> MeV,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50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en-US" altLang="ko-KR" dirty="0"/>
                  <a:t> MeV. </a:t>
                </a:r>
                <a:br>
                  <a:rPr lang="en-US" altLang="ko-KR" dirty="0"/>
                </a:br>
                <a:r>
                  <a:rPr lang="en-US" altLang="ko-KR" dirty="0"/>
                  <a:t>How do they have masses less than 1 GeV?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50F842C6-2032-97F9-E18B-E74F16420BA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7668" y="1420237"/>
                <a:ext cx="6916366" cy="935513"/>
              </a:xfrm>
              <a:prstGeom prst="rect">
                <a:avLst/>
              </a:prstGeom>
              <a:blipFill>
                <a:blip r:embed="rId2"/>
                <a:stretch>
                  <a:fillRect l="-617" t="-3268" b="-9804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94986B17-EE1A-8D1E-90A3-731A94387C44}"/>
                  </a:ext>
                </a:extLst>
              </p:cNvPr>
              <p:cNvSpPr txBox="1"/>
              <p:nvPr/>
            </p:nvSpPr>
            <p:spPr>
              <a:xfrm>
                <a:off x="823609" y="2360576"/>
                <a:ext cx="691636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Wingdings" panose="05000000000000000000" pitchFamily="2" charset="2"/>
                  <a:buChar char="§"/>
                </a:pPr>
                <a:r>
                  <a:rPr lang="en-US" altLang="ko-KR" dirty="0"/>
                  <a:t>The hyperfine mass (an order of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~</m:t>
                    </m:r>
                    <m:r>
                      <a:rPr lang="en-US" altLang="ko-KR" b="0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−200</m:t>
                    </m:r>
                  </m:oMath>
                </a14:m>
                <a:r>
                  <a:rPr lang="en-US" altLang="ko-KR" dirty="0">
                    <a:solidFill>
                      <a:srgbClr val="C00000"/>
                    </a:solidFill>
                  </a:rPr>
                  <a:t> MeV</a:t>
                </a:r>
                <a:r>
                  <a:rPr lang="en-US" altLang="ko-KR" dirty="0"/>
                  <a:t>) is not enough to reduce the masses below 1 GeV.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94986B17-EE1A-8D1E-90A3-731A94387C4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3609" y="2360576"/>
                <a:ext cx="6916366" cy="646331"/>
              </a:xfrm>
              <a:prstGeom prst="rect">
                <a:avLst/>
              </a:prstGeom>
              <a:blipFill>
                <a:blip r:embed="rId3"/>
                <a:stretch>
                  <a:fillRect l="-529" t="-4717" b="-14151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>
            <a:extLst>
              <a:ext uri="{FF2B5EF4-FFF2-40B4-BE49-F238E27FC236}">
                <a16:creationId xmlns:a16="http://schemas.microsoft.com/office/drawing/2014/main" id="{DA4577FB-1BE0-CF19-DBFC-5C11F5733684}"/>
              </a:ext>
            </a:extLst>
          </p:cNvPr>
          <p:cNvSpPr txBox="1"/>
          <p:nvPr/>
        </p:nvSpPr>
        <p:spPr>
          <a:xfrm>
            <a:off x="706879" y="3258238"/>
            <a:ext cx="3203640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altLang="ko-KR" dirty="0"/>
              <a:t>Models other than tetraquarks !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0669AA9C-A733-63E6-79E7-6A50E67482B6}"/>
                  </a:ext>
                </a:extLst>
              </p:cNvPr>
              <p:cNvSpPr txBox="1"/>
              <p:nvPr/>
            </p:nvSpPr>
            <p:spPr>
              <a:xfrm>
                <a:off x="943582" y="3701534"/>
                <a:ext cx="7626486" cy="147732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285750" indent="-285750">
                  <a:buFont typeface="Wingdings" panose="05000000000000000000" pitchFamily="2" charset="2"/>
                  <a:buChar char="§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800" i="1" smtClean="0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8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sz="18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d>
                      <m:dPr>
                        <m:ctrlPr>
                          <a:rPr lang="en-US" altLang="ko-KR" sz="18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18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980</m:t>
                        </m:r>
                      </m:e>
                    </m:d>
                  </m:oMath>
                </a14:m>
                <a:r>
                  <a:rPr lang="en-US" altLang="ko-KR" dirty="0"/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d>
                      <m:dPr>
                        <m:ctrlPr>
                          <a:rPr lang="en-US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980</m:t>
                        </m:r>
                      </m:e>
                    </m:d>
                  </m:oMath>
                </a14:m>
                <a:r>
                  <a:rPr lang="ko-KR" altLang="en-US" dirty="0"/>
                  <a:t> </a:t>
                </a:r>
                <a:r>
                  <a:rPr lang="en-US" altLang="ko-KR" dirty="0"/>
                  <a:t>could be </a:t>
                </a:r>
                <a:r>
                  <a:rPr lang="en-US" altLang="ko-KR" dirty="0">
                    <a:solidFill>
                      <a:srgbClr val="FF0000"/>
                    </a:solidFill>
                  </a:rPr>
                  <a:t>meson molecules</a:t>
                </a:r>
                <a:r>
                  <a:rPr lang="en-US" altLang="ko-KR" dirty="0"/>
                  <a:t> like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𝐾</m:t>
                    </m:r>
                    <m:acc>
                      <m:accPr>
                        <m:chr m:val="̅"/>
                        <m:ctrlPr>
                          <a:rPr lang="en-US" altLang="ko-KR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ko-KR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𝐾</m:t>
                        </m:r>
                      </m:e>
                    </m:acc>
                  </m:oMath>
                </a14:m>
                <a:r>
                  <a:rPr lang="en-US" altLang="ko-KR" dirty="0"/>
                  <a:t> [</a:t>
                </a:r>
                <a:r>
                  <a:rPr lang="en-US" altLang="ko-KR" sz="1600" dirty="0"/>
                  <a:t>Weinstein and </a:t>
                </a:r>
                <a:r>
                  <a:rPr lang="en-US" altLang="ko-KR" sz="1600" dirty="0" err="1"/>
                  <a:t>Isgur</a:t>
                </a:r>
                <a:r>
                  <a:rPr lang="en-US" altLang="ko-KR" sz="1600" dirty="0"/>
                  <a:t>, </a:t>
                </a:r>
                <a:r>
                  <a:rPr lang="en-US" altLang="ko-KR" sz="1600" dirty="0">
                    <a:latin typeface="Times New Roman" panose="02020603050405020304" pitchFamily="18" charset="0"/>
                  </a:rPr>
                  <a:t>PRD </a:t>
                </a:r>
                <a:r>
                  <a:rPr lang="en-US" altLang="ko-KR" sz="1600" b="1" dirty="0">
                    <a:latin typeface="Times New Roman" panose="02020603050405020304" pitchFamily="18" charset="0"/>
                  </a:rPr>
                  <a:t>41</a:t>
                </a:r>
                <a:r>
                  <a:rPr lang="en-US" altLang="ko-KR" sz="1600" dirty="0">
                    <a:latin typeface="Times New Roman" panose="02020603050405020304" pitchFamily="18" charset="0"/>
                  </a:rPr>
                  <a:t>, 2236 (1990)</a:t>
                </a:r>
                <a:r>
                  <a:rPr lang="en-US" altLang="ko-KR" dirty="0"/>
                  <a:t>].</a:t>
                </a:r>
              </a:p>
              <a:p>
                <a:pPr marL="285750" indent="-285750">
                  <a:buFont typeface="Wingdings" panose="05000000000000000000" pitchFamily="2" charset="2"/>
                  <a:buChar char="§"/>
                </a:pPr>
                <a:r>
                  <a:rPr lang="en-US" altLang="ko-KR" dirty="0"/>
                  <a:t>Or they could be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𝑞</m:t>
                    </m:r>
                    <m:acc>
                      <m:accPr>
                        <m:chr m:val="̅"/>
                        <m:ctrlPr>
                          <a:rPr lang="en-US" altLang="ko-KR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ko-KR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𝑞</m:t>
                        </m:r>
                      </m:e>
                    </m:acc>
                  </m:oMath>
                </a14:m>
                <a:r>
                  <a:rPr lang="ko-KR" altLang="en-US" dirty="0"/>
                  <a:t> </a:t>
                </a:r>
                <a:r>
                  <a:rPr lang="en-US" altLang="ko-KR" dirty="0"/>
                  <a:t>states with hadronic intermediate states [</a:t>
                </a:r>
                <a:r>
                  <a:rPr lang="en-US" altLang="ko-KR" dirty="0" err="1"/>
                  <a:t>T</a:t>
                </a:r>
                <a:r>
                  <a:rPr lang="en-US" altLang="ko-KR" dirty="0" err="1">
                    <a:solidFill>
                      <a:srgbClr val="131413"/>
                    </a:solidFill>
                    <a:latin typeface="JrnwnkTimes-Roman"/>
                  </a:rPr>
                  <a:t>ö</a:t>
                </a:r>
                <a:r>
                  <a:rPr lang="en-US" altLang="ko-KR" dirty="0" err="1"/>
                  <a:t>rnqvist</a:t>
                </a:r>
                <a:r>
                  <a:rPr lang="en-US" altLang="ko-KR" dirty="0"/>
                  <a:t>, ZPC </a:t>
                </a:r>
                <a:r>
                  <a:rPr lang="en-US" altLang="ko-KR" b="1" dirty="0"/>
                  <a:t>68</a:t>
                </a:r>
                <a:r>
                  <a:rPr lang="en-US" altLang="ko-KR" dirty="0"/>
                  <a:t>, 647 (1995)], referred as “dynamical generation of the scalar meson”. [</a:t>
                </a:r>
                <a:r>
                  <a:rPr lang="en-US" altLang="ko-KR" dirty="0" err="1">
                    <a:latin typeface="Times New Roman" panose="02020603050405020304" pitchFamily="18" charset="0"/>
                  </a:rPr>
                  <a:t>Boglione</a:t>
                </a:r>
                <a:r>
                  <a:rPr lang="en-US" altLang="ko-KR" dirty="0">
                    <a:latin typeface="Times New Roman" panose="02020603050405020304" pitchFamily="18" charset="0"/>
                  </a:rPr>
                  <a:t> and Pennington, PRD</a:t>
                </a:r>
                <a:r>
                  <a:rPr lang="en-US" altLang="ko-KR" b="1" dirty="0">
                    <a:latin typeface="Times New Roman" panose="02020603050405020304" pitchFamily="18" charset="0"/>
                  </a:rPr>
                  <a:t>65</a:t>
                </a:r>
                <a:r>
                  <a:rPr lang="en-US" altLang="ko-KR" dirty="0">
                    <a:latin typeface="Times New Roman" panose="02020603050405020304" pitchFamily="18" charset="0"/>
                  </a:rPr>
                  <a:t>, 114010 (2002)</a:t>
                </a:r>
                <a:r>
                  <a:rPr lang="en-US" altLang="ko-KR" dirty="0"/>
                  <a:t>].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0669AA9C-A733-63E6-79E7-6A50E67482B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3582" y="3701534"/>
                <a:ext cx="7626486" cy="1477328"/>
              </a:xfrm>
              <a:prstGeom prst="rect">
                <a:avLst/>
              </a:prstGeom>
              <a:blipFill>
                <a:blip r:embed="rId4"/>
                <a:stretch>
                  <a:fillRect l="-560" t="-2058" r="-480" b="-535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직사각형 7">
            <a:extLst>
              <a:ext uri="{FF2B5EF4-FFF2-40B4-BE49-F238E27FC236}">
                <a16:creationId xmlns:a16="http://schemas.microsoft.com/office/drawing/2014/main" id="{6AFC20F1-C564-4F88-EB5F-D8856EC626A2}"/>
              </a:ext>
            </a:extLst>
          </p:cNvPr>
          <p:cNvSpPr/>
          <p:nvPr/>
        </p:nvSpPr>
        <p:spPr>
          <a:xfrm>
            <a:off x="7635329" y="25596"/>
            <a:ext cx="1501052" cy="30777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r>
              <a:rPr lang="en-US" altLang="ko-KR" sz="1400" dirty="0"/>
              <a:t>Introduction cont.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3707696-9955-C283-40FF-1D5D7478DF83}"/>
              </a:ext>
            </a:extLst>
          </p:cNvPr>
          <p:cNvSpPr txBox="1"/>
          <p:nvPr/>
        </p:nvSpPr>
        <p:spPr>
          <a:xfrm>
            <a:off x="894943" y="5273270"/>
            <a:ext cx="793777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altLang="ko-KR" dirty="0"/>
              <a:t>These models explain only a few members and probably not all the members of the nonet.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altLang="ko-KR" dirty="0"/>
              <a:t> As </a:t>
            </a:r>
            <a:r>
              <a:rPr lang="en-US" altLang="ko-KR" sz="1800" b="0" i="0" u="none" strike="noStrike" baseline="0" dirty="0" err="1">
                <a:latin typeface="Times New Roman" panose="02020603050405020304" pitchFamily="18" charset="0"/>
              </a:rPr>
              <a:t>Boglione</a:t>
            </a:r>
            <a:r>
              <a:rPr lang="en-US" altLang="ko-KR" sz="1800" b="0" i="0" u="none" strike="noStrike" baseline="0" dirty="0">
                <a:latin typeface="Times New Roman" panose="02020603050405020304" pitchFamily="18" charset="0"/>
              </a:rPr>
              <a:t> and Pennington </a:t>
            </a:r>
            <a:r>
              <a:rPr lang="en-US" altLang="ko-KR" dirty="0"/>
              <a:t>put this, </a:t>
            </a:r>
            <a:r>
              <a:rPr lang="en-US" altLang="ko-KR" sz="1800" b="0" i="0" u="none" strike="noStrike" baseline="0" dirty="0">
                <a:latin typeface="Times New Roman" panose="02020603050405020304" pitchFamily="18" charset="0"/>
              </a:rPr>
              <a:t>“it is not possible to reach one common conclusion for all the members of the scalar meson family”.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73226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57620D38-655F-21A6-3DBE-6F107265D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808E637-0108-41FA-B3FE-6C97E3E05E51}" type="slidenum">
              <a:rPr lang="en-US" altLang="ko-KR" smtClean="0"/>
              <a:pPr>
                <a:defRPr/>
              </a:pPr>
              <a:t>9</a:t>
            </a:fld>
            <a:endParaRPr lang="en-US" altLang="ko-KR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5ED3F5D-F4D6-80D0-46A0-29B08A4D64B6}"/>
              </a:ext>
            </a:extLst>
          </p:cNvPr>
          <p:cNvSpPr txBox="1"/>
          <p:nvPr/>
        </p:nvSpPr>
        <p:spPr>
          <a:xfrm>
            <a:off x="642026" y="761474"/>
            <a:ext cx="34630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altLang="ko-KR" dirty="0"/>
              <a:t>The </a:t>
            </a:r>
            <a:r>
              <a:rPr lang="en-US" altLang="ko-KR" dirty="0">
                <a:solidFill>
                  <a:srgbClr val="C00000"/>
                </a:solidFill>
              </a:rPr>
              <a:t>heavy nonet</a:t>
            </a:r>
            <a:r>
              <a:rPr lang="en-US" altLang="ko-KR" dirty="0"/>
              <a:t> composed of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F2C773B2-981D-F352-FEA8-862B4F3B319D}"/>
                  </a:ext>
                </a:extLst>
              </p:cNvPr>
              <p:cNvSpPr txBox="1"/>
              <p:nvPr/>
            </p:nvSpPr>
            <p:spPr>
              <a:xfrm>
                <a:off x="1799617" y="1123706"/>
                <a:ext cx="4250987" cy="369332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d>
                      <m:dPr>
                        <m:ctrlPr>
                          <a:rPr lang="en-US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1450</m:t>
                        </m:r>
                      </m:e>
                    </m:d>
                    <m:r>
                      <a:rPr lang="en-US" altLang="ko-KR" i="1">
                        <a:solidFill>
                          <a:srgbClr val="0033CC"/>
                        </a:solidFill>
                        <a:latin typeface="Cambria Math" panose="02040503050406030204" pitchFamily="18" charset="0"/>
                      </a:rPr>
                      <m:t>,</m:t>
                    </m:r>
                    <m:sSubSup>
                      <m:sSubSupPr>
                        <m:ctrlPr>
                          <a:rPr lang="en-US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𝐾</m:t>
                        </m:r>
                      </m:e>
                      <m:sub>
                        <m:r>
                          <a:rPr lang="en-US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  <m:sup>
                        <m:r>
                          <a:rPr lang="en-US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bSup>
                    <m:d>
                      <m:dPr>
                        <m:ctrlPr>
                          <a:rPr lang="en-US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1430</m:t>
                        </m:r>
                      </m:e>
                    </m:d>
                    <m:r>
                      <a:rPr lang="en-US" altLang="ko-KR" i="1">
                        <a:solidFill>
                          <a:srgbClr val="0033CC"/>
                        </a:solidFill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en-US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d>
                      <m:dPr>
                        <m:ctrlPr>
                          <a:rPr lang="en-US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1370</m:t>
                        </m:r>
                      </m:e>
                    </m:d>
                    <m:r>
                      <a:rPr lang="en-US" altLang="ko-KR" i="1">
                        <a:solidFill>
                          <a:srgbClr val="0033CC"/>
                        </a:solidFill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d>
                      <m:dPr>
                        <m:ctrlPr>
                          <a:rPr lang="en-US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1500</m:t>
                        </m:r>
                      </m:e>
                    </m:d>
                  </m:oMath>
                </a14:m>
                <a:r>
                  <a:rPr lang="en-US" altLang="ko-KR" dirty="0">
                    <a:solidFill>
                      <a:srgbClr val="0033CC"/>
                    </a:solidFill>
                    <a:ea typeface="Cambria Math" panose="02040503050406030204" pitchFamily="18" charset="0"/>
                  </a:rPr>
                  <a:t> 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F2C773B2-981D-F352-FEA8-862B4F3B319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9617" y="1123706"/>
                <a:ext cx="4250987" cy="369332"/>
              </a:xfrm>
              <a:prstGeom prst="rect">
                <a:avLst/>
              </a:prstGeom>
              <a:blipFill>
                <a:blip r:embed="rId2"/>
                <a:stretch>
                  <a:fillRect b="-11111"/>
                </a:stretch>
              </a:blipFill>
              <a:ln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>
            <a:extLst>
              <a:ext uri="{FF2B5EF4-FFF2-40B4-BE49-F238E27FC236}">
                <a16:creationId xmlns:a16="http://schemas.microsoft.com/office/drawing/2014/main" id="{F3668EC5-5F85-4C2E-4C8E-807184B394BB}"/>
              </a:ext>
            </a:extLst>
          </p:cNvPr>
          <p:cNvSpPr txBox="1"/>
          <p:nvPr/>
        </p:nvSpPr>
        <p:spPr>
          <a:xfrm>
            <a:off x="700391" y="1705055"/>
            <a:ext cx="706228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altLang="ko-KR" dirty="0"/>
              <a:t>The heavy nonet has the </a:t>
            </a:r>
            <a:r>
              <a:rPr lang="en-US" altLang="ko-KR" dirty="0">
                <a:solidFill>
                  <a:srgbClr val="C00000"/>
                </a:solidFill>
              </a:rPr>
              <a:t>same isospin composition</a:t>
            </a:r>
            <a:r>
              <a:rPr lang="en-US" altLang="ko-KR" dirty="0"/>
              <a:t> as the light nonet.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altLang="ko-KR" dirty="0"/>
              <a:t>The heavy nonet has the </a:t>
            </a:r>
            <a:r>
              <a:rPr lang="en-US" altLang="ko-KR" dirty="0">
                <a:solidFill>
                  <a:srgbClr val="C00000"/>
                </a:solidFill>
              </a:rPr>
              <a:t>inverted mass ordering</a:t>
            </a:r>
            <a:r>
              <a:rPr lang="en-US" altLang="ko-KR" dirty="0"/>
              <a:t> also,</a:t>
            </a:r>
            <a:r>
              <a:rPr lang="en-US" altLang="ko-KR" dirty="0">
                <a:solidFill>
                  <a:schemeClr val="tx1"/>
                </a:solidFill>
              </a:rPr>
              <a:t> </a:t>
            </a:r>
            <a:endParaRPr lang="ko-KR" altLang="en-US" dirty="0"/>
          </a:p>
        </p:txBody>
      </p:sp>
      <p:grpSp>
        <p:nvGrpSpPr>
          <p:cNvPr id="15" name="Group 4">
            <a:extLst>
              <a:ext uri="{FF2B5EF4-FFF2-40B4-BE49-F238E27FC236}">
                <a16:creationId xmlns:a16="http://schemas.microsoft.com/office/drawing/2014/main" id="{8FC735E4-0F9A-2732-ABE0-17D2B86FE937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166426" y="4854338"/>
            <a:ext cx="5510362" cy="1460119"/>
            <a:chOff x="2012" y="1930"/>
            <a:chExt cx="1736" cy="460"/>
          </a:xfrm>
        </p:grpSpPr>
        <p:sp>
          <p:nvSpPr>
            <p:cNvPr id="16" name="AutoShape 3">
              <a:extLst>
                <a:ext uri="{FF2B5EF4-FFF2-40B4-BE49-F238E27FC236}">
                  <a16:creationId xmlns:a16="http://schemas.microsoft.com/office/drawing/2014/main" id="{EF081D6D-870A-053E-226A-86CA4D5CB7E9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2012" y="1930"/>
              <a:ext cx="1736" cy="4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pic>
          <p:nvPicPr>
            <p:cNvPr id="17" name="Picture 5">
              <a:extLst>
                <a:ext uri="{FF2B5EF4-FFF2-40B4-BE49-F238E27FC236}">
                  <a16:creationId xmlns:a16="http://schemas.microsoft.com/office/drawing/2014/main" id="{F62DDFDF-3C3B-3EE5-F40A-DAF0DF745CE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12" y="1930"/>
              <a:ext cx="1739" cy="4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8" name="모서리가 둥근 직사각형 3">
            <a:extLst>
              <a:ext uri="{FF2B5EF4-FFF2-40B4-BE49-F238E27FC236}">
                <a16:creationId xmlns:a16="http://schemas.microsoft.com/office/drawing/2014/main" id="{F2BB3BA5-806F-5DEA-4562-BC6122EBD310}"/>
              </a:ext>
            </a:extLst>
          </p:cNvPr>
          <p:cNvSpPr/>
          <p:nvPr/>
        </p:nvSpPr>
        <p:spPr>
          <a:xfrm>
            <a:off x="1149649" y="5137297"/>
            <a:ext cx="434196" cy="1208234"/>
          </a:xfrm>
          <a:prstGeom prst="roundRect">
            <a:avLst/>
          </a:prstGeom>
          <a:noFill/>
          <a:ln w="25400">
            <a:solidFill>
              <a:srgbClr val="C0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endParaRPr lang="ko-KR" altLang="en-US" sz="1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BC835F4A-CD10-D2E6-5BAD-503A7285D253}"/>
                  </a:ext>
                </a:extLst>
              </p:cNvPr>
              <p:cNvSpPr txBox="1"/>
              <p:nvPr/>
            </p:nvSpPr>
            <p:spPr>
              <a:xfrm>
                <a:off x="739315" y="2794552"/>
                <a:ext cx="5573950" cy="39158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ko-KR" dirty="0">
                    <a:latin typeface="Batang" panose="02030600000101010101" pitchFamily="18" charset="-127"/>
                    <a:ea typeface="Batang" panose="02030600000101010101" pitchFamily="18" charset="-127"/>
                  </a:rPr>
                  <a:t>☞ </a:t>
                </a:r>
                <a:r>
                  <a:rPr lang="en-US" altLang="ko-KR" dirty="0"/>
                  <a:t>This heavy nonet could be</a:t>
                </a:r>
                <a:r>
                  <a:rPr lang="en-US" altLang="ko-KR" dirty="0">
                    <a:solidFill>
                      <a:srgbClr val="C00000"/>
                    </a:solidFill>
                  </a:rPr>
                  <a:t> tetraquarks </a:t>
                </a:r>
                <a:r>
                  <a:rPr lang="en-US" altLang="ko-KR" dirty="0"/>
                  <a:t>also</a:t>
                </a:r>
                <a:r>
                  <a:rPr lang="en-US" altLang="ko-KR" dirty="0">
                    <a:solidFill>
                      <a:srgbClr val="C00000"/>
                    </a:solidFill>
                  </a:rPr>
                  <a:t> </a:t>
                </a:r>
                <a:r>
                  <a:rPr lang="en-US" altLang="ko-KR" dirty="0"/>
                  <a:t>forming</a:t>
                </a:r>
                <a:r>
                  <a:rPr lang="en-US" altLang="ko-KR" dirty="0">
                    <a:solidFill>
                      <a:srgbClr val="C00000"/>
                    </a:solidFill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𝟗</m:t>
                        </m:r>
                      </m:e>
                      <m:sub>
                        <m:r>
                          <a:rPr lang="en-US" altLang="ko-KR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𝑓</m:t>
                        </m:r>
                      </m:sub>
                    </m:sSub>
                  </m:oMath>
                </a14:m>
                <a:r>
                  <a:rPr lang="en-US" altLang="ko-KR" dirty="0"/>
                  <a:t>.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BC835F4A-CD10-D2E6-5BAD-503A7285D25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9315" y="2794552"/>
                <a:ext cx="5573950" cy="391582"/>
              </a:xfrm>
              <a:prstGeom prst="rect">
                <a:avLst/>
              </a:prstGeom>
              <a:blipFill>
                <a:blip r:embed="rId4"/>
                <a:stretch>
                  <a:fillRect l="-874" t="-12308" r="-1858" b="-18462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7" name="그룹 6">
            <a:extLst>
              <a:ext uri="{FF2B5EF4-FFF2-40B4-BE49-F238E27FC236}">
                <a16:creationId xmlns:a16="http://schemas.microsoft.com/office/drawing/2014/main" id="{5D4B0C03-0188-5FAB-2A24-8561913EFC5B}"/>
              </a:ext>
            </a:extLst>
          </p:cNvPr>
          <p:cNvGrpSpPr/>
          <p:nvPr/>
        </p:nvGrpSpPr>
        <p:grpSpPr>
          <a:xfrm>
            <a:off x="6593712" y="2263095"/>
            <a:ext cx="2387676" cy="2403553"/>
            <a:chOff x="6564528" y="2457653"/>
            <a:chExt cx="2387676" cy="2403553"/>
          </a:xfrm>
        </p:grpSpPr>
        <p:cxnSp>
          <p:nvCxnSpPr>
            <p:cNvPr id="23" name="직선 연결선 22">
              <a:extLst>
                <a:ext uri="{FF2B5EF4-FFF2-40B4-BE49-F238E27FC236}">
                  <a16:creationId xmlns:a16="http://schemas.microsoft.com/office/drawing/2014/main" id="{28ED79CB-E6F7-49AE-E9D8-058E44141E2F}"/>
                </a:ext>
              </a:extLst>
            </p:cNvPr>
            <p:cNvCxnSpPr/>
            <p:nvPr/>
          </p:nvCxnSpPr>
          <p:spPr>
            <a:xfrm flipV="1">
              <a:off x="7362227" y="2675127"/>
              <a:ext cx="682525" cy="1311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타원 23">
              <a:extLst>
                <a:ext uri="{FF2B5EF4-FFF2-40B4-BE49-F238E27FC236}">
                  <a16:creationId xmlns:a16="http://schemas.microsoft.com/office/drawing/2014/main" id="{73E41369-77A2-B818-88B5-7F70F1F7590E}"/>
                </a:ext>
              </a:extLst>
            </p:cNvPr>
            <p:cNvSpPr/>
            <p:nvPr/>
          </p:nvSpPr>
          <p:spPr>
            <a:xfrm>
              <a:off x="7698419" y="4581114"/>
              <a:ext cx="131095" cy="141599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id="{8F449CC1-8237-6B1F-49E2-7C42FB6848E0}"/>
                </a:ext>
              </a:extLst>
            </p:cNvPr>
            <p:cNvCxnSpPr/>
            <p:nvPr/>
          </p:nvCxnSpPr>
          <p:spPr>
            <a:xfrm flipV="1">
              <a:off x="7377650" y="4022656"/>
              <a:ext cx="721083" cy="10767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id="{31BEBFCB-EC93-00EF-898B-369670874319}"/>
                </a:ext>
              </a:extLst>
            </p:cNvPr>
            <p:cNvCxnSpPr/>
            <p:nvPr/>
          </p:nvCxnSpPr>
          <p:spPr>
            <a:xfrm flipV="1">
              <a:off x="6984366" y="3368419"/>
              <a:ext cx="1461382" cy="2901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직선 연결선 26">
              <a:extLst>
                <a:ext uri="{FF2B5EF4-FFF2-40B4-BE49-F238E27FC236}">
                  <a16:creationId xmlns:a16="http://schemas.microsoft.com/office/drawing/2014/main" id="{B8B5FE2B-9FD6-86F1-2285-1791A63DA53B}"/>
                </a:ext>
              </a:extLst>
            </p:cNvPr>
            <p:cNvCxnSpPr/>
            <p:nvPr/>
          </p:nvCxnSpPr>
          <p:spPr>
            <a:xfrm flipV="1">
              <a:off x="7353292" y="2622406"/>
              <a:ext cx="751867" cy="1368784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직선 연결선 27">
              <a:extLst>
                <a:ext uri="{FF2B5EF4-FFF2-40B4-BE49-F238E27FC236}">
                  <a16:creationId xmlns:a16="http://schemas.microsoft.com/office/drawing/2014/main" id="{8B9FF4E8-FFD2-0153-F05B-01387A2509A8}"/>
                </a:ext>
              </a:extLst>
            </p:cNvPr>
            <p:cNvCxnSpPr/>
            <p:nvPr/>
          </p:nvCxnSpPr>
          <p:spPr>
            <a:xfrm>
              <a:off x="7299313" y="2673677"/>
              <a:ext cx="805846" cy="1389484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직선 연결선 28">
              <a:extLst>
                <a:ext uri="{FF2B5EF4-FFF2-40B4-BE49-F238E27FC236}">
                  <a16:creationId xmlns:a16="http://schemas.microsoft.com/office/drawing/2014/main" id="{35744BB9-0120-844E-F9D0-ECB4C1DCCF56}"/>
                </a:ext>
              </a:extLst>
            </p:cNvPr>
            <p:cNvCxnSpPr/>
            <p:nvPr/>
          </p:nvCxnSpPr>
          <p:spPr>
            <a:xfrm flipV="1">
              <a:off x="6942015" y="2713150"/>
              <a:ext cx="320026" cy="655269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직선 연결선 29">
              <a:extLst>
                <a:ext uri="{FF2B5EF4-FFF2-40B4-BE49-F238E27FC236}">
                  <a16:creationId xmlns:a16="http://schemas.microsoft.com/office/drawing/2014/main" id="{F0E12430-FF3D-6CE9-C63C-658AE8D71088}"/>
                </a:ext>
              </a:extLst>
            </p:cNvPr>
            <p:cNvCxnSpPr/>
            <p:nvPr/>
          </p:nvCxnSpPr>
          <p:spPr>
            <a:xfrm>
              <a:off x="8105159" y="2686928"/>
              <a:ext cx="381779" cy="68149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직선 연결선 30">
              <a:extLst>
                <a:ext uri="{FF2B5EF4-FFF2-40B4-BE49-F238E27FC236}">
                  <a16:creationId xmlns:a16="http://schemas.microsoft.com/office/drawing/2014/main" id="{9B495BE0-1BCA-7CCE-6DE2-693EF17BCDE2}"/>
                </a:ext>
              </a:extLst>
            </p:cNvPr>
            <p:cNvCxnSpPr/>
            <p:nvPr/>
          </p:nvCxnSpPr>
          <p:spPr>
            <a:xfrm flipH="1">
              <a:off x="8105159" y="3368419"/>
              <a:ext cx="366233" cy="70115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직선 연결선 31">
              <a:extLst>
                <a:ext uri="{FF2B5EF4-FFF2-40B4-BE49-F238E27FC236}">
                  <a16:creationId xmlns:a16="http://schemas.microsoft.com/office/drawing/2014/main" id="{D7F668C5-3530-2EE0-046C-83D4A5EBFDDD}"/>
                </a:ext>
              </a:extLst>
            </p:cNvPr>
            <p:cNvCxnSpPr/>
            <p:nvPr/>
          </p:nvCxnSpPr>
          <p:spPr>
            <a:xfrm flipH="1" flipV="1">
              <a:off x="6951130" y="3368419"/>
              <a:ext cx="349468" cy="657771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타원 32">
              <a:extLst>
                <a:ext uri="{FF2B5EF4-FFF2-40B4-BE49-F238E27FC236}">
                  <a16:creationId xmlns:a16="http://schemas.microsoft.com/office/drawing/2014/main" id="{36439F22-54EF-0737-41AA-88C1BD9EA26A}"/>
                </a:ext>
              </a:extLst>
            </p:cNvPr>
            <p:cNvSpPr/>
            <p:nvPr/>
          </p:nvSpPr>
          <p:spPr>
            <a:xfrm>
              <a:off x="7227339" y="2614538"/>
              <a:ext cx="131095" cy="141599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4" name="직사각형 33">
                  <a:extLst>
                    <a:ext uri="{FF2B5EF4-FFF2-40B4-BE49-F238E27FC236}">
                      <a16:creationId xmlns:a16="http://schemas.microsoft.com/office/drawing/2014/main" id="{E237651B-113B-5D3F-2DC6-0F90F773CEF0}"/>
                    </a:ext>
                  </a:extLst>
                </p:cNvPr>
                <p:cNvSpPr/>
                <p:nvPr/>
              </p:nvSpPr>
              <p:spPr>
                <a:xfrm>
                  <a:off x="7829206" y="3448842"/>
                  <a:ext cx="486569" cy="139804"/>
                </a:xfrm>
                <a:prstGeom prst="rect">
                  <a:avLst/>
                </a:prstGeom>
              </p:spPr>
              <p:txBody>
                <a:bodyPr wrap="none" lIns="0" tIns="0" rIns="0" bIns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ko-KR" sz="11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1100" i="1">
                                <a:latin typeface="Cambria Math" panose="02040503050406030204" pitchFamily="18" charset="0"/>
                              </a:rPr>
                              <m:t>𝑓</m:t>
                            </m:r>
                          </m:e>
                          <m:sub>
                            <m:r>
                              <a:rPr lang="en-US" altLang="ko-KR" sz="11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d>
                          <m:dPr>
                            <m:ctrlPr>
                              <a:rPr lang="en-US" altLang="ko-KR" sz="11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137</m:t>
                            </m:r>
                            <m:r>
                              <a:rPr lang="en-US" altLang="ko-KR" sz="11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e>
                        </m:d>
                      </m:oMath>
                    </m:oMathPara>
                  </a14:m>
                  <a:endParaRPr lang="ko-KR" altLang="en-US" sz="1100" dirty="0"/>
                </a:p>
              </p:txBody>
            </p:sp>
          </mc:Choice>
          <mc:Fallback xmlns="">
            <p:sp>
              <p:nvSpPr>
                <p:cNvPr id="34" name="직사각형 33">
                  <a:extLst>
                    <a:ext uri="{FF2B5EF4-FFF2-40B4-BE49-F238E27FC236}">
                      <a16:creationId xmlns:a16="http://schemas.microsoft.com/office/drawing/2014/main" id="{E237651B-113B-5D3F-2DC6-0F90F773CEF0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829206" y="3448842"/>
                  <a:ext cx="486569" cy="139804"/>
                </a:xfrm>
                <a:prstGeom prst="rect">
                  <a:avLst/>
                </a:prstGeom>
                <a:blipFill>
                  <a:blip r:embed="rId5"/>
                  <a:stretch>
                    <a:fillRect l="-13750" r="-11250" b="-65217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5" name="타원 34">
              <a:extLst>
                <a:ext uri="{FF2B5EF4-FFF2-40B4-BE49-F238E27FC236}">
                  <a16:creationId xmlns:a16="http://schemas.microsoft.com/office/drawing/2014/main" id="{7B7FB835-74A8-7969-6BEF-A6BF97272C8E}"/>
                </a:ext>
              </a:extLst>
            </p:cNvPr>
            <p:cNvSpPr/>
            <p:nvPr/>
          </p:nvSpPr>
          <p:spPr>
            <a:xfrm>
              <a:off x="8029330" y="2598805"/>
              <a:ext cx="131095" cy="141599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6" name="타원 35">
              <a:extLst>
                <a:ext uri="{FF2B5EF4-FFF2-40B4-BE49-F238E27FC236}">
                  <a16:creationId xmlns:a16="http://schemas.microsoft.com/office/drawing/2014/main" id="{A4B95E5E-452F-AD6D-A4D1-EFF698AD8A5A}"/>
                </a:ext>
              </a:extLst>
            </p:cNvPr>
            <p:cNvSpPr/>
            <p:nvPr/>
          </p:nvSpPr>
          <p:spPr>
            <a:xfrm>
              <a:off x="8414902" y="3297619"/>
              <a:ext cx="131095" cy="141599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7" name="타원 36">
              <a:extLst>
                <a:ext uri="{FF2B5EF4-FFF2-40B4-BE49-F238E27FC236}">
                  <a16:creationId xmlns:a16="http://schemas.microsoft.com/office/drawing/2014/main" id="{2E67037E-2269-ABC1-5F88-C02A8C8752AE}"/>
                </a:ext>
              </a:extLst>
            </p:cNvPr>
            <p:cNvSpPr/>
            <p:nvPr/>
          </p:nvSpPr>
          <p:spPr>
            <a:xfrm>
              <a:off x="7628334" y="3283197"/>
              <a:ext cx="131095" cy="141599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8" name="타원 37">
              <a:extLst>
                <a:ext uri="{FF2B5EF4-FFF2-40B4-BE49-F238E27FC236}">
                  <a16:creationId xmlns:a16="http://schemas.microsoft.com/office/drawing/2014/main" id="{CACF5137-0CAC-3B6D-CC80-73BDD9BB4AF1}"/>
                </a:ext>
              </a:extLst>
            </p:cNvPr>
            <p:cNvSpPr/>
            <p:nvPr/>
          </p:nvSpPr>
          <p:spPr>
            <a:xfrm>
              <a:off x="7582065" y="3243865"/>
              <a:ext cx="223632" cy="228131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타원 38">
              <a:extLst>
                <a:ext uri="{FF2B5EF4-FFF2-40B4-BE49-F238E27FC236}">
                  <a16:creationId xmlns:a16="http://schemas.microsoft.com/office/drawing/2014/main" id="{9EE4939B-9168-68EF-D094-8108A1C83244}"/>
                </a:ext>
              </a:extLst>
            </p:cNvPr>
            <p:cNvSpPr/>
            <p:nvPr/>
          </p:nvSpPr>
          <p:spPr>
            <a:xfrm>
              <a:off x="6864901" y="3297619"/>
              <a:ext cx="131095" cy="141599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타원 39">
              <a:extLst>
                <a:ext uri="{FF2B5EF4-FFF2-40B4-BE49-F238E27FC236}">
                  <a16:creationId xmlns:a16="http://schemas.microsoft.com/office/drawing/2014/main" id="{3B58F6A0-8E5B-A178-5834-606D3F955347}"/>
                </a:ext>
              </a:extLst>
            </p:cNvPr>
            <p:cNvSpPr/>
            <p:nvPr/>
          </p:nvSpPr>
          <p:spPr>
            <a:xfrm>
              <a:off x="8039612" y="3951856"/>
              <a:ext cx="131095" cy="141599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타원 40">
              <a:extLst>
                <a:ext uri="{FF2B5EF4-FFF2-40B4-BE49-F238E27FC236}">
                  <a16:creationId xmlns:a16="http://schemas.microsoft.com/office/drawing/2014/main" id="{4A69A28A-A7EC-B598-4316-383F789A8C32}"/>
                </a:ext>
              </a:extLst>
            </p:cNvPr>
            <p:cNvSpPr/>
            <p:nvPr/>
          </p:nvSpPr>
          <p:spPr>
            <a:xfrm>
              <a:off x="7242762" y="3959723"/>
              <a:ext cx="131095" cy="141599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2" name="직사각형 41">
                  <a:extLst>
                    <a:ext uri="{FF2B5EF4-FFF2-40B4-BE49-F238E27FC236}">
                      <a16:creationId xmlns:a16="http://schemas.microsoft.com/office/drawing/2014/main" id="{BE3A063C-7FF7-FDA3-54EA-1A4F9B7136AB}"/>
                    </a:ext>
                  </a:extLst>
                </p:cNvPr>
                <p:cNvSpPr/>
                <p:nvPr/>
              </p:nvSpPr>
              <p:spPr>
                <a:xfrm>
                  <a:off x="7536852" y="4721402"/>
                  <a:ext cx="486569" cy="139804"/>
                </a:xfrm>
                <a:prstGeom prst="rect">
                  <a:avLst/>
                </a:prstGeom>
              </p:spPr>
              <p:txBody>
                <a:bodyPr wrap="none" lIns="0" tIns="0" rIns="0" bIns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ko-KR" sz="11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1100" i="1">
                                <a:latin typeface="Cambria Math" panose="02040503050406030204" pitchFamily="18" charset="0"/>
                              </a:rPr>
                              <m:t>𝑓</m:t>
                            </m:r>
                          </m:e>
                          <m:sub>
                            <m:r>
                              <a:rPr lang="en-US" altLang="ko-KR" sz="11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d>
                          <m:dPr>
                            <m:ctrlPr>
                              <a:rPr lang="en-US" altLang="ko-KR" sz="11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150</m:t>
                            </m:r>
                            <m:r>
                              <a:rPr lang="en-US" altLang="ko-KR" sz="11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e>
                        </m:d>
                      </m:oMath>
                    </m:oMathPara>
                  </a14:m>
                  <a:endParaRPr lang="ko-KR" altLang="en-US" sz="1100" dirty="0"/>
                </a:p>
              </p:txBody>
            </p:sp>
          </mc:Choice>
          <mc:Fallback xmlns="">
            <p:sp>
              <p:nvSpPr>
                <p:cNvPr id="42" name="직사각형 41">
                  <a:extLst>
                    <a:ext uri="{FF2B5EF4-FFF2-40B4-BE49-F238E27FC236}">
                      <a16:creationId xmlns:a16="http://schemas.microsoft.com/office/drawing/2014/main" id="{BE3A063C-7FF7-FDA3-54EA-1A4F9B7136AB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536852" y="4721402"/>
                  <a:ext cx="486569" cy="139804"/>
                </a:xfrm>
                <a:prstGeom prst="rect">
                  <a:avLst/>
                </a:prstGeom>
                <a:blipFill>
                  <a:blip r:embed="rId6"/>
                  <a:stretch>
                    <a:fillRect l="-13750" r="-11250" b="-65217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3" name="직사각형 42">
                  <a:extLst>
                    <a:ext uri="{FF2B5EF4-FFF2-40B4-BE49-F238E27FC236}">
                      <a16:creationId xmlns:a16="http://schemas.microsoft.com/office/drawing/2014/main" id="{7ABB1067-5F75-03E6-0912-7F0B45801EE1}"/>
                    </a:ext>
                  </a:extLst>
                </p:cNvPr>
                <p:cNvSpPr/>
                <p:nvPr/>
              </p:nvSpPr>
              <p:spPr>
                <a:xfrm>
                  <a:off x="7806072" y="3149912"/>
                  <a:ext cx="508527" cy="143405"/>
                </a:xfrm>
                <a:prstGeom prst="rect">
                  <a:avLst/>
                </a:prstGeom>
              </p:spPr>
              <p:txBody>
                <a:bodyPr wrap="none" lIns="0" tIns="0" rIns="0" bIns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n-US" altLang="ko-KR" sz="1100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  <m:sup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p>
                        </m:sSubSup>
                        <m:d>
                          <m:dPr>
                            <m:ctrlPr>
                              <a:rPr lang="en-US" altLang="ko-KR" sz="11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145</m:t>
                            </m:r>
                            <m:r>
                              <a:rPr lang="en-US" altLang="ko-KR" sz="11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e>
                        </m:d>
                      </m:oMath>
                    </m:oMathPara>
                  </a14:m>
                  <a:endParaRPr lang="ko-KR" altLang="en-US" sz="1100" dirty="0"/>
                </a:p>
              </p:txBody>
            </p:sp>
          </mc:Choice>
          <mc:Fallback xmlns="">
            <p:sp>
              <p:nvSpPr>
                <p:cNvPr id="43" name="직사각형 42">
                  <a:extLst>
                    <a:ext uri="{FF2B5EF4-FFF2-40B4-BE49-F238E27FC236}">
                      <a16:creationId xmlns:a16="http://schemas.microsoft.com/office/drawing/2014/main" id="{7ABB1067-5F75-03E6-0912-7F0B45801EE1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806072" y="3149912"/>
                  <a:ext cx="508527" cy="143405"/>
                </a:xfrm>
                <a:prstGeom prst="rect">
                  <a:avLst/>
                </a:prstGeom>
                <a:blipFill>
                  <a:blip r:embed="rId7"/>
                  <a:stretch>
                    <a:fillRect l="-7143" t="-4348" r="-10714" b="-47826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4" name="직사각형 43">
                  <a:extLst>
                    <a:ext uri="{FF2B5EF4-FFF2-40B4-BE49-F238E27FC236}">
                      <a16:creationId xmlns:a16="http://schemas.microsoft.com/office/drawing/2014/main" id="{EDF320F3-8A2D-0990-0FAF-D90BE5FA8714}"/>
                    </a:ext>
                  </a:extLst>
                </p:cNvPr>
                <p:cNvSpPr/>
                <p:nvPr/>
              </p:nvSpPr>
              <p:spPr>
                <a:xfrm>
                  <a:off x="8430699" y="3118446"/>
                  <a:ext cx="521505" cy="139804"/>
                </a:xfrm>
                <a:prstGeom prst="rect">
                  <a:avLst/>
                </a:prstGeom>
              </p:spPr>
              <p:txBody>
                <a:bodyPr wrap="none" lIns="0" tIns="0" rIns="0" bIns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n-US" altLang="ko-KR" sz="1100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  <m:sup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+</m:t>
                            </m:r>
                          </m:sup>
                        </m:sSubSup>
                        <m:d>
                          <m:dPr>
                            <m:ctrlPr>
                              <a:rPr lang="en-US" altLang="ko-KR" sz="11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145</m:t>
                            </m:r>
                            <m:r>
                              <a:rPr lang="en-US" altLang="ko-KR" sz="11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e>
                        </m:d>
                      </m:oMath>
                    </m:oMathPara>
                  </a14:m>
                  <a:endParaRPr lang="ko-KR" altLang="en-US" sz="1100" dirty="0"/>
                </a:p>
              </p:txBody>
            </p:sp>
          </mc:Choice>
          <mc:Fallback xmlns="">
            <p:sp>
              <p:nvSpPr>
                <p:cNvPr id="44" name="직사각형 43">
                  <a:extLst>
                    <a:ext uri="{FF2B5EF4-FFF2-40B4-BE49-F238E27FC236}">
                      <a16:creationId xmlns:a16="http://schemas.microsoft.com/office/drawing/2014/main" id="{EDF320F3-8A2D-0990-0FAF-D90BE5FA8714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430699" y="3118446"/>
                  <a:ext cx="521505" cy="139804"/>
                </a:xfrm>
                <a:prstGeom prst="rect">
                  <a:avLst/>
                </a:prstGeom>
                <a:blipFill>
                  <a:blip r:embed="rId8"/>
                  <a:stretch>
                    <a:fillRect l="-7059" r="-12941" b="-47826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5" name="직사각형 44">
                  <a:extLst>
                    <a:ext uri="{FF2B5EF4-FFF2-40B4-BE49-F238E27FC236}">
                      <a16:creationId xmlns:a16="http://schemas.microsoft.com/office/drawing/2014/main" id="{30E28AA1-8087-7434-390E-CDA4F6EDCC09}"/>
                    </a:ext>
                  </a:extLst>
                </p:cNvPr>
                <p:cNvSpPr/>
                <p:nvPr/>
              </p:nvSpPr>
              <p:spPr>
                <a:xfrm>
                  <a:off x="6564528" y="3142045"/>
                  <a:ext cx="521505" cy="139804"/>
                </a:xfrm>
                <a:prstGeom prst="rect">
                  <a:avLst/>
                </a:prstGeom>
              </p:spPr>
              <p:txBody>
                <a:bodyPr wrap="none" lIns="0" tIns="0" rIns="0" bIns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n-US" altLang="ko-KR" sz="1100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  <m:sup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−</m:t>
                            </m:r>
                          </m:sup>
                        </m:sSubSup>
                        <m:d>
                          <m:dPr>
                            <m:ctrlPr>
                              <a:rPr lang="en-US" altLang="ko-KR" sz="11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145</m:t>
                            </m:r>
                            <m:r>
                              <a:rPr lang="en-US" altLang="ko-KR" sz="11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e>
                        </m:d>
                      </m:oMath>
                    </m:oMathPara>
                  </a14:m>
                  <a:endParaRPr lang="ko-KR" altLang="en-US" sz="1100" dirty="0"/>
                </a:p>
              </p:txBody>
            </p:sp>
          </mc:Choice>
          <mc:Fallback xmlns="">
            <p:sp>
              <p:nvSpPr>
                <p:cNvPr id="45" name="직사각형 44">
                  <a:extLst>
                    <a:ext uri="{FF2B5EF4-FFF2-40B4-BE49-F238E27FC236}">
                      <a16:creationId xmlns:a16="http://schemas.microsoft.com/office/drawing/2014/main" id="{30E28AA1-8087-7434-390E-CDA4F6EDCC09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564528" y="3142045"/>
                  <a:ext cx="521505" cy="139804"/>
                </a:xfrm>
                <a:prstGeom prst="rect">
                  <a:avLst/>
                </a:prstGeom>
                <a:blipFill>
                  <a:blip r:embed="rId9"/>
                  <a:stretch>
                    <a:fillRect l="-7059" r="-12941" b="-54545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6" name="직사각형 45">
                  <a:extLst>
                    <a:ext uri="{FF2B5EF4-FFF2-40B4-BE49-F238E27FC236}">
                      <a16:creationId xmlns:a16="http://schemas.microsoft.com/office/drawing/2014/main" id="{C7EE5245-94FD-946B-358C-D1B912843DDA}"/>
                    </a:ext>
                  </a:extLst>
                </p:cNvPr>
                <p:cNvSpPr/>
                <p:nvPr/>
              </p:nvSpPr>
              <p:spPr>
                <a:xfrm>
                  <a:off x="7944878" y="2457653"/>
                  <a:ext cx="580477" cy="139804"/>
                </a:xfrm>
                <a:prstGeom prst="rect">
                  <a:avLst/>
                </a:prstGeom>
              </p:spPr>
              <p:txBody>
                <a:bodyPr wrap="none" lIns="0" tIns="0" rIns="0" bIns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n-US" altLang="ko-KR" sz="1100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𝐾</m:t>
                            </m:r>
                          </m:e>
                          <m:sub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  <m:sup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∗+</m:t>
                            </m:r>
                          </m:sup>
                        </m:sSubSup>
                        <m:d>
                          <m:dPr>
                            <m:ctrlPr>
                              <a:rPr lang="en-US" altLang="ko-KR" sz="11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143</m:t>
                            </m:r>
                            <m:r>
                              <a:rPr lang="en-US" altLang="ko-KR" sz="11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e>
                        </m:d>
                      </m:oMath>
                    </m:oMathPara>
                  </a14:m>
                  <a:endParaRPr lang="ko-KR" altLang="en-US" sz="1100" dirty="0"/>
                </a:p>
              </p:txBody>
            </p:sp>
          </mc:Choice>
          <mc:Fallback xmlns="">
            <p:sp>
              <p:nvSpPr>
                <p:cNvPr id="46" name="직사각형 45">
                  <a:extLst>
                    <a:ext uri="{FF2B5EF4-FFF2-40B4-BE49-F238E27FC236}">
                      <a16:creationId xmlns:a16="http://schemas.microsoft.com/office/drawing/2014/main" id="{C7EE5245-94FD-946B-358C-D1B912843DDA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944878" y="2457653"/>
                  <a:ext cx="580477" cy="139804"/>
                </a:xfrm>
                <a:prstGeom prst="rect">
                  <a:avLst/>
                </a:prstGeom>
                <a:blipFill>
                  <a:blip r:embed="rId10"/>
                  <a:stretch>
                    <a:fillRect l="-8421" r="-13684" b="-47826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7" name="직사각형 46">
                  <a:extLst>
                    <a:ext uri="{FF2B5EF4-FFF2-40B4-BE49-F238E27FC236}">
                      <a16:creationId xmlns:a16="http://schemas.microsoft.com/office/drawing/2014/main" id="{E4341D5E-975D-A192-0EF3-B637B61C0214}"/>
                    </a:ext>
                  </a:extLst>
                </p:cNvPr>
                <p:cNvSpPr/>
                <p:nvPr/>
              </p:nvSpPr>
              <p:spPr>
                <a:xfrm>
                  <a:off x="6988658" y="2457653"/>
                  <a:ext cx="567499" cy="143405"/>
                </a:xfrm>
                <a:prstGeom prst="rect">
                  <a:avLst/>
                </a:prstGeom>
              </p:spPr>
              <p:txBody>
                <a:bodyPr wrap="none" lIns="0" tIns="0" rIns="0" bIns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n-US" altLang="ko-KR" sz="1100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𝐾</m:t>
                            </m:r>
                          </m:e>
                          <m:sub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  <m:sup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∗0</m:t>
                            </m:r>
                          </m:sup>
                        </m:sSubSup>
                        <m:d>
                          <m:dPr>
                            <m:ctrlPr>
                              <a:rPr lang="en-US" altLang="ko-KR" sz="11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143</m:t>
                            </m:r>
                            <m:r>
                              <a:rPr lang="en-US" altLang="ko-KR" sz="11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e>
                        </m:d>
                      </m:oMath>
                    </m:oMathPara>
                  </a14:m>
                  <a:endParaRPr lang="ko-KR" altLang="en-US" sz="1100" dirty="0"/>
                </a:p>
              </p:txBody>
            </p:sp>
          </mc:Choice>
          <mc:Fallback xmlns="">
            <p:sp>
              <p:nvSpPr>
                <p:cNvPr id="47" name="직사각형 46">
                  <a:extLst>
                    <a:ext uri="{FF2B5EF4-FFF2-40B4-BE49-F238E27FC236}">
                      <a16:creationId xmlns:a16="http://schemas.microsoft.com/office/drawing/2014/main" id="{E4341D5E-975D-A192-0EF3-B637B61C0214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988658" y="2457653"/>
                  <a:ext cx="567499" cy="143405"/>
                </a:xfrm>
                <a:prstGeom prst="rect">
                  <a:avLst/>
                </a:prstGeom>
                <a:blipFill>
                  <a:blip r:embed="rId11"/>
                  <a:stretch>
                    <a:fillRect l="-8602" t="-4167" r="-12903" b="-41667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8" name="직사각형 47">
                  <a:extLst>
                    <a:ext uri="{FF2B5EF4-FFF2-40B4-BE49-F238E27FC236}">
                      <a16:creationId xmlns:a16="http://schemas.microsoft.com/office/drawing/2014/main" id="{130D6F92-64A5-627F-7756-C4A764DAB809}"/>
                    </a:ext>
                  </a:extLst>
                </p:cNvPr>
                <p:cNvSpPr/>
                <p:nvPr/>
              </p:nvSpPr>
              <p:spPr>
                <a:xfrm>
                  <a:off x="8145375" y="4046702"/>
                  <a:ext cx="567499" cy="143405"/>
                </a:xfrm>
                <a:prstGeom prst="rect">
                  <a:avLst/>
                </a:prstGeom>
              </p:spPr>
              <p:txBody>
                <a:bodyPr wrap="none" lIns="0" tIns="0" rIns="0" bIns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n-US" altLang="ko-KR" sz="1100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̅"/>
                                <m:ctrlPr>
                                  <a:rPr lang="en-US" altLang="ko-KR" sz="1100" i="1" smtClean="0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altLang="ko-KR" sz="1100" b="0" i="1" smtClean="0">
                                    <a:latin typeface="Cambria Math" panose="02040503050406030204" pitchFamily="18" charset="0"/>
                                  </a:rPr>
                                  <m:t>𝐾</m:t>
                                </m:r>
                              </m:e>
                            </m:acc>
                          </m:e>
                          <m:sub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  <m:sup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∗0</m:t>
                            </m:r>
                          </m:sup>
                        </m:sSubSup>
                        <m:d>
                          <m:dPr>
                            <m:ctrlPr>
                              <a:rPr lang="en-US" altLang="ko-KR" sz="11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143</m:t>
                            </m:r>
                            <m:r>
                              <a:rPr lang="en-US" altLang="ko-KR" sz="11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e>
                        </m:d>
                      </m:oMath>
                    </m:oMathPara>
                  </a14:m>
                  <a:endParaRPr lang="ko-KR" altLang="en-US" sz="1100" dirty="0"/>
                </a:p>
              </p:txBody>
            </p:sp>
          </mc:Choice>
          <mc:Fallback xmlns="">
            <p:sp>
              <p:nvSpPr>
                <p:cNvPr id="48" name="직사각형 47">
                  <a:extLst>
                    <a:ext uri="{FF2B5EF4-FFF2-40B4-BE49-F238E27FC236}">
                      <a16:creationId xmlns:a16="http://schemas.microsoft.com/office/drawing/2014/main" id="{130D6F92-64A5-627F-7756-C4A764DAB809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145375" y="4046702"/>
                  <a:ext cx="567499" cy="143405"/>
                </a:xfrm>
                <a:prstGeom prst="rect">
                  <a:avLst/>
                </a:prstGeom>
                <a:blipFill>
                  <a:blip r:embed="rId12"/>
                  <a:stretch>
                    <a:fillRect l="-8602" t="-4348" r="-12903" b="-47826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9" name="직사각형 48">
                  <a:extLst>
                    <a:ext uri="{FF2B5EF4-FFF2-40B4-BE49-F238E27FC236}">
                      <a16:creationId xmlns:a16="http://schemas.microsoft.com/office/drawing/2014/main" id="{DA0121CA-AAB1-4EDC-7471-5E5CE95AE530}"/>
                    </a:ext>
                  </a:extLst>
                </p:cNvPr>
                <p:cNvSpPr/>
                <p:nvPr/>
              </p:nvSpPr>
              <p:spPr>
                <a:xfrm>
                  <a:off x="6896120" y="4109634"/>
                  <a:ext cx="580477" cy="140175"/>
                </a:xfrm>
                <a:prstGeom prst="rect">
                  <a:avLst/>
                </a:prstGeom>
              </p:spPr>
              <p:txBody>
                <a:bodyPr wrap="none" lIns="0" tIns="0" rIns="0" bIns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n-US" altLang="ko-KR" sz="1100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̅"/>
                                <m:ctrlPr>
                                  <a:rPr lang="en-US" altLang="ko-KR" sz="1100" i="1" smtClean="0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altLang="ko-KR" sz="1100" b="0" i="1" smtClean="0">
                                    <a:latin typeface="Cambria Math" panose="02040503050406030204" pitchFamily="18" charset="0"/>
                                  </a:rPr>
                                  <m:t>𝐾</m:t>
                                </m:r>
                              </m:e>
                            </m:acc>
                          </m:e>
                          <m:sub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  <m:sup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∗−</m:t>
                            </m:r>
                          </m:sup>
                        </m:sSubSup>
                        <m:d>
                          <m:dPr>
                            <m:ctrlPr>
                              <a:rPr lang="en-US" altLang="ko-KR" sz="11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143</m:t>
                            </m:r>
                            <m:r>
                              <a:rPr lang="en-US" altLang="ko-KR" sz="11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e>
                        </m:d>
                      </m:oMath>
                    </m:oMathPara>
                  </a14:m>
                  <a:endParaRPr lang="ko-KR" altLang="en-US" sz="1100" dirty="0"/>
                </a:p>
              </p:txBody>
            </p:sp>
          </mc:Choice>
          <mc:Fallback xmlns="">
            <p:sp>
              <p:nvSpPr>
                <p:cNvPr id="49" name="직사각형 48">
                  <a:extLst>
                    <a:ext uri="{FF2B5EF4-FFF2-40B4-BE49-F238E27FC236}">
                      <a16:creationId xmlns:a16="http://schemas.microsoft.com/office/drawing/2014/main" id="{DA0121CA-AAB1-4EDC-7471-5E5CE95AE530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896120" y="4109634"/>
                  <a:ext cx="580477" cy="140175"/>
                </a:xfrm>
                <a:prstGeom prst="rect">
                  <a:avLst/>
                </a:prstGeom>
                <a:blipFill>
                  <a:blip r:embed="rId13"/>
                  <a:stretch>
                    <a:fillRect l="-8421" r="-13684" b="-47826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74BE6651-4327-697D-BEDF-09823241B9A9}"/>
                  </a:ext>
                </a:extLst>
              </p:cNvPr>
              <p:cNvSpPr txBox="1"/>
              <p:nvPr/>
            </p:nvSpPr>
            <p:spPr>
              <a:xfrm>
                <a:off x="1391055" y="2320209"/>
                <a:ext cx="4572000" cy="369332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sz="1800" i="1" smtClean="0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sSub>
                          <m:sSubPr>
                            <m:ctrlPr>
                              <a:rPr lang="en-US" altLang="ko-KR" sz="1800" i="1">
                                <a:solidFill>
                                  <a:srgbClr val="0033CC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1800" i="1">
                                <a:solidFill>
                                  <a:srgbClr val="0033CC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ko-KR" sz="1800" i="1">
                                <a:solidFill>
                                  <a:srgbClr val="0033CC"/>
                                </a:solidFill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d>
                          <m:dPr>
                            <m:ctrlPr>
                              <a:rPr lang="en-US" altLang="ko-KR" sz="1800" i="1">
                                <a:solidFill>
                                  <a:srgbClr val="0033CC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sz="1800" i="1">
                                <a:solidFill>
                                  <a:srgbClr val="0033CC"/>
                                </a:solidFill>
                                <a:latin typeface="Cambria Math" panose="02040503050406030204" pitchFamily="18" charset="0"/>
                              </a:rPr>
                              <m:t>1450</m:t>
                            </m:r>
                          </m:e>
                        </m:d>
                        <m:r>
                          <a:rPr lang="en-US" altLang="ko-KR" sz="1800" i="1" smtClean="0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≳</m:t>
                        </m:r>
                        <m:r>
                          <a:rPr lang="en-US" altLang="ko-KR" sz="18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𝐾</m:t>
                        </m:r>
                      </m:e>
                      <m:sub>
                        <m:r>
                          <a:rPr lang="en-US" altLang="ko-KR" sz="18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  <m:sup>
                        <m:r>
                          <a:rPr lang="en-US" altLang="ko-KR" sz="18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bSup>
                    <m:r>
                      <a:rPr lang="en-US" altLang="ko-KR" sz="1800" i="1">
                        <a:solidFill>
                          <a:srgbClr val="0033CC"/>
                        </a:solidFill>
                        <a:latin typeface="Cambria Math" panose="02040503050406030204" pitchFamily="18" charset="0"/>
                      </a:rPr>
                      <m:t>(1430)</m:t>
                    </m:r>
                    <m:r>
                      <a:rPr lang="en-US" altLang="ko-KR" sz="1800" i="1" smtClean="0">
                        <a:solidFill>
                          <a:srgbClr val="0033CC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≳</m:t>
                    </m:r>
                    <m:sSub>
                      <m:sSubPr>
                        <m:ctrlPr>
                          <a:rPr lang="en-US" altLang="ko-KR" sz="18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8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ko-KR" sz="18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d>
                      <m:dPr>
                        <m:ctrlPr>
                          <a:rPr lang="en-US" altLang="ko-KR" sz="18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1800" b="0" i="1" smtClean="0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137</m:t>
                        </m:r>
                        <m:r>
                          <a:rPr lang="en-US" altLang="ko-KR" sz="18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e>
                    </m:d>
                  </m:oMath>
                </a14:m>
                <a:r>
                  <a:rPr lang="en-US" altLang="ko-KR" dirty="0"/>
                  <a:t> (marginal)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74BE6651-4327-697D-BEDF-09823241B9A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91055" y="2320209"/>
                <a:ext cx="4572000" cy="369332"/>
              </a:xfrm>
              <a:prstGeom prst="rect">
                <a:avLst/>
              </a:prstGeom>
              <a:blipFill>
                <a:blip r:embed="rId24"/>
                <a:stretch>
                  <a:fillRect t="-8065" r="-1064" b="-24194"/>
                </a:stretch>
              </a:blipFill>
              <a:ln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직사각형 1">
            <a:extLst>
              <a:ext uri="{FF2B5EF4-FFF2-40B4-BE49-F238E27FC236}">
                <a16:creationId xmlns:a16="http://schemas.microsoft.com/office/drawing/2014/main" id="{FA559C06-93FE-E979-FB38-D7CC841C73D5}"/>
              </a:ext>
            </a:extLst>
          </p:cNvPr>
          <p:cNvSpPr/>
          <p:nvPr/>
        </p:nvSpPr>
        <p:spPr>
          <a:xfrm>
            <a:off x="709231" y="307703"/>
            <a:ext cx="6004016" cy="40011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ko-KR" sz="2000" dirty="0">
                <a:solidFill>
                  <a:srgbClr val="0033CC"/>
                </a:solidFill>
              </a:rPr>
              <a:t>Another</a:t>
            </a:r>
            <a:r>
              <a:rPr lang="en-US" altLang="ko-KR" sz="2000" dirty="0"/>
              <a:t> tetraquark candidates in the light quark system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73E0F7E4-9643-79C6-89E0-EC8253104FBC}"/>
                  </a:ext>
                </a:extLst>
              </p:cNvPr>
              <p:cNvSpPr txBox="1"/>
              <p:nvPr/>
            </p:nvSpPr>
            <p:spPr>
              <a:xfrm>
                <a:off x="749023" y="3604257"/>
                <a:ext cx="5729598" cy="64633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285750" indent="-285750">
                  <a:buFont typeface="Wingdings" panose="05000000000000000000" pitchFamily="2" charset="2"/>
                  <a:buChar char="§"/>
                </a:pPr>
                <a:r>
                  <a:rPr lang="fr-FR" altLang="ko-KR" sz="1800" b="0" i="0" u="none" strike="noStrike" baseline="0" dirty="0"/>
                  <a:t>Maiani et.al [EPJC50, 609(2007)] consider this heavy nonet</a:t>
                </a:r>
                <a:r>
                  <a:rPr lang="fr-FR" altLang="ko-KR" dirty="0"/>
                  <a:t> with</a:t>
                </a:r>
                <a:r>
                  <a:rPr lang="fr-FR" altLang="ko-KR" sz="1800" b="0" i="0" u="none" strike="noStrike" baseline="0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fr-FR" altLang="ko-KR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</a:rPr>
                      <m:t>(1700)</m:t>
                    </m:r>
                  </m:oMath>
                </a14:m>
                <a:r>
                  <a:rPr lang="fr-FR" altLang="ko-KR" sz="1800" b="0" i="0" u="none" strike="noStrike" baseline="0" dirty="0"/>
                  <a:t> as </a:t>
                </a:r>
                <a:r>
                  <a:rPr lang="fr-FR" altLang="ko-KR" sz="1800" b="0" i="0" u="none" strike="noStrike" baseline="0" dirty="0">
                    <a:solidFill>
                      <a:srgbClr val="0033CC"/>
                    </a:solidFill>
                  </a:rPr>
                  <a:t>tetraquarks </a:t>
                </a:r>
                <a:r>
                  <a:rPr lang="en-US" altLang="ko-KR" sz="1800" b="0" i="0" u="none" strike="noStrike" baseline="0" dirty="0">
                    <a:solidFill>
                      <a:srgbClr val="0033CC"/>
                    </a:solidFill>
                  </a:rPr>
                  <a:t>mixed with glueball</a:t>
                </a:r>
                <a:r>
                  <a:rPr lang="en-US" altLang="ko-KR" sz="1800" b="0" i="0" u="none" strike="noStrike" baseline="0" dirty="0"/>
                  <a:t>.</a:t>
                </a: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73E0F7E4-9643-79C6-89E0-EC8253104FB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9023" y="3604257"/>
                <a:ext cx="5729598" cy="646331"/>
              </a:xfrm>
              <a:prstGeom prst="rect">
                <a:avLst/>
              </a:prstGeom>
              <a:blipFill>
                <a:blip r:embed="rId25"/>
                <a:stretch>
                  <a:fillRect l="-745" t="-4717" r="-851" b="-14151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직사각형 5">
            <a:extLst>
              <a:ext uri="{FF2B5EF4-FFF2-40B4-BE49-F238E27FC236}">
                <a16:creationId xmlns:a16="http://schemas.microsoft.com/office/drawing/2014/main" id="{981D7995-CBD8-DF74-ADFB-348EB94550BF}"/>
              </a:ext>
            </a:extLst>
          </p:cNvPr>
          <p:cNvSpPr/>
          <p:nvPr/>
        </p:nvSpPr>
        <p:spPr>
          <a:xfrm>
            <a:off x="7635329" y="25596"/>
            <a:ext cx="1501052" cy="30777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r>
              <a:rPr lang="en-US" altLang="ko-KR" sz="1400" dirty="0"/>
              <a:t>Introduction cont.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D979C6A2-615B-275E-D41A-C5B66023051C}"/>
              </a:ext>
            </a:extLst>
          </p:cNvPr>
          <p:cNvSpPr/>
          <p:nvPr/>
        </p:nvSpPr>
        <p:spPr>
          <a:xfrm>
            <a:off x="6536989" y="2169271"/>
            <a:ext cx="2548643" cy="2597285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1055895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8" grpId="0" animBg="1"/>
      <p:bldP spid="21" grpId="0"/>
      <p:bldP spid="51" grpId="0" animBg="1"/>
      <p:bldP spid="4" grpId="0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A0D33C81-F403-3B61-8AEC-ED3DFDF006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C7ACD-A43A-4791-9360-251F151CC5DF}" type="slidenum">
              <a:rPr lang="ko-KR" altLang="en-US" smtClean="0"/>
              <a:t>10</a:t>
            </a:fld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6A0D7A2-B751-2747-5F98-9195F632B7F7}"/>
              </a:ext>
            </a:extLst>
          </p:cNvPr>
          <p:cNvSpPr txBox="1"/>
          <p:nvPr/>
        </p:nvSpPr>
        <p:spPr>
          <a:xfrm>
            <a:off x="911161" y="1147336"/>
            <a:ext cx="3155002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altLang="ko-KR" dirty="0"/>
              <a:t>Models other than tetraquarks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07A938DE-2EBF-67F3-BFC1-AD04567508EC}"/>
                  </a:ext>
                </a:extLst>
              </p:cNvPr>
              <p:cNvSpPr txBox="1"/>
              <p:nvPr/>
            </p:nvSpPr>
            <p:spPr>
              <a:xfrm>
                <a:off x="904668" y="1690700"/>
                <a:ext cx="7830769" cy="175432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285750" indent="-285750">
                  <a:buFont typeface="Wingdings" panose="05000000000000000000" pitchFamily="2" charset="2"/>
                  <a:buChar char="§"/>
                </a:pPr>
                <a:r>
                  <a:rPr lang="en-US" altLang="ko-KR" dirty="0"/>
                  <a:t>PRD </a:t>
                </a:r>
                <a:r>
                  <a:rPr lang="en-US" altLang="ko-KR" b="1" dirty="0"/>
                  <a:t>75</a:t>
                </a:r>
                <a:r>
                  <a:rPr lang="en-US" altLang="ko-KR" dirty="0"/>
                  <a:t>, 054007 (2007) treats t</a:t>
                </a:r>
                <a:r>
                  <a:rPr lang="en-US" altLang="ko-KR" b="0" dirty="0"/>
                  <a:t>he heavy nonet </a:t>
                </a:r>
                <a:r>
                  <a:rPr lang="en-US" altLang="ko-KR" dirty="0"/>
                  <a:t>as</a:t>
                </a:r>
                <a:r>
                  <a:rPr lang="en-US" altLang="ko-KR" b="0" dirty="0"/>
                  <a:t> the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solidFill>
                          <a:srgbClr val="0033CC"/>
                        </a:solidFill>
                        <a:latin typeface="Cambria Math" panose="02040503050406030204" pitchFamily="18" charset="0"/>
                      </a:rPr>
                      <m:t>𝑞</m:t>
                    </m:r>
                    <m:acc>
                      <m:accPr>
                        <m:chr m:val="̅"/>
                        <m:ctrlPr>
                          <a:rPr lang="en-US" altLang="ko-KR" b="0" i="1" smtClean="0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ko-KR" b="0" i="1" smtClean="0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𝑞</m:t>
                        </m:r>
                      </m:e>
                    </m:acc>
                  </m:oMath>
                </a14:m>
                <a:r>
                  <a:rPr lang="ko-KR" altLang="en-US" dirty="0"/>
                  <a:t> </a:t>
                </a:r>
                <a:r>
                  <a:rPr lang="en-US" altLang="ko-KR" dirty="0"/>
                  <a:t>states</a:t>
                </a:r>
                <a:r>
                  <a:rPr lang="ko-KR" altLang="en-US" dirty="0"/>
                  <a:t> </a:t>
                </a:r>
                <a:r>
                  <a:rPr lang="en-US" altLang="ko-KR" dirty="0"/>
                  <a:t>with </a:t>
                </a:r>
                <a14:m>
                  <m:oMath xmlns:m="http://schemas.openxmlformats.org/officeDocument/2006/math">
                    <m:r>
                      <a:rPr lang="en-US" altLang="ko-KR" i="1" smtClean="0">
                        <a:solidFill>
                          <a:srgbClr val="0033CC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ℓ</m:t>
                    </m:r>
                    <m:r>
                      <a:rPr lang="en-US" altLang="ko-KR" b="0" i="1" smtClean="0">
                        <a:solidFill>
                          <a:srgbClr val="0033CC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</m:t>
                    </m:r>
                  </m:oMath>
                </a14:m>
                <a:r>
                  <a:rPr lang="en-US" altLang="ko-KR" dirty="0"/>
                  <a:t> but we doubt this because the heavy nonet is </a:t>
                </a:r>
                <a:r>
                  <a:rPr lang="en-US" altLang="ko-KR" dirty="0">
                    <a:solidFill>
                      <a:srgbClr val="0033CC"/>
                    </a:solidFill>
                  </a:rPr>
                  <a:t>too heavy</a:t>
                </a:r>
                <a:r>
                  <a:rPr lang="en-US" altLang="ko-KR" dirty="0"/>
                  <a:t> to be the </a:t>
                </a:r>
                <a14:m>
                  <m:oMath xmlns:m="http://schemas.openxmlformats.org/officeDocument/2006/math">
                    <m:r>
                      <a:rPr lang="en-US" altLang="ko-KR" i="1">
                        <a:latin typeface="Cambria Math" panose="02040503050406030204" pitchFamily="18" charset="0"/>
                      </a:rPr>
                      <m:t>𝑞</m:t>
                    </m:r>
                    <m:acc>
                      <m:accPr>
                        <m:chr m:val="̅"/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𝑞</m:t>
                        </m:r>
                      </m:e>
                    </m:acc>
                  </m:oMath>
                </a14:m>
                <a:r>
                  <a:rPr lang="en-US" altLang="ko-KR" dirty="0"/>
                  <a:t> states.</a:t>
                </a:r>
                <a:br>
                  <a:rPr lang="en-US" altLang="ko-KR" dirty="0"/>
                </a:br>
                <a:endParaRPr lang="en-US" altLang="ko-KR" dirty="0"/>
              </a:p>
              <a:p>
                <a:pPr marL="285750" indent="-285750">
                  <a:buFont typeface="Wingdings" panose="05000000000000000000" pitchFamily="2" charset="2"/>
                  <a:buChar char="§"/>
                </a:pPr>
                <a:r>
                  <a:rPr lang="en-US" altLang="ko-KR" dirty="0"/>
                  <a:t>PRD</a:t>
                </a:r>
                <a:r>
                  <a:rPr lang="en-US" altLang="ko-KR" b="1" dirty="0"/>
                  <a:t>78</a:t>
                </a:r>
                <a:r>
                  <a:rPr lang="en-US" altLang="ko-KR" dirty="0"/>
                  <a:t>, 114018(2008) considers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d>
                      <m:dPr>
                        <m:ctrlPr>
                          <a:rPr lang="en-US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1370</m:t>
                        </m:r>
                      </m:e>
                    </m:d>
                  </m:oMath>
                </a14:m>
                <a:r>
                  <a:rPr lang="en-US" altLang="ko-KR" dirty="0">
                    <a:solidFill>
                      <a:srgbClr val="222222"/>
                    </a:solidFill>
                  </a:rPr>
                  <a:t> as</a:t>
                </a:r>
                <a:r>
                  <a:rPr lang="en-US" altLang="ko-KR" b="0" i="0" dirty="0">
                    <a:solidFill>
                      <a:srgbClr val="222222"/>
                    </a:solidFill>
                    <a:effectLst/>
                  </a:rPr>
                  <a:t> the </a:t>
                </a:r>
                <a14:m>
                  <m:oMath xmlns:m="http://schemas.openxmlformats.org/officeDocument/2006/math">
                    <m:r>
                      <a:rPr lang="ko-KR" altLang="en-US" b="0" i="1" smtClean="0">
                        <a:solidFill>
                          <a:srgbClr val="222222"/>
                        </a:solidFill>
                        <a:effectLst/>
                        <a:latin typeface="Cambria Math" panose="02040503050406030204" pitchFamily="18" charset="0"/>
                      </a:rPr>
                      <m:t>𝜌𝜌</m:t>
                    </m:r>
                  </m:oMath>
                </a14:m>
                <a:r>
                  <a:rPr lang="en-US" altLang="ko-KR" b="0" i="0" dirty="0">
                    <a:solidFill>
                      <a:srgbClr val="222222"/>
                    </a:solidFill>
                    <a:effectLst/>
                    <a:latin typeface="Helvetica Neue"/>
                  </a:rPr>
                  <a:t> </a:t>
                </a:r>
                <a:r>
                  <a:rPr lang="en-US" altLang="ko-KR" dirty="0">
                    <a:solidFill>
                      <a:srgbClr val="222222"/>
                    </a:solidFill>
                  </a:rPr>
                  <a:t>molecular state</a:t>
                </a:r>
                <a:r>
                  <a:rPr lang="en-US" altLang="ko-KR" dirty="0"/>
                  <a:t>.</a:t>
                </a:r>
              </a:p>
              <a:p>
                <a:pPr marL="285750" indent="-285750">
                  <a:buFont typeface="Wingdings" panose="05000000000000000000" pitchFamily="2" charset="2"/>
                  <a:buChar char="§"/>
                </a:pPr>
                <a:r>
                  <a:rPr lang="en-US" altLang="ko-KR" dirty="0"/>
                  <a:t>PRD5 </a:t>
                </a:r>
                <a:r>
                  <a:rPr lang="en-US" altLang="ko-KR" b="1" dirty="0"/>
                  <a:t>65</a:t>
                </a:r>
                <a:r>
                  <a:rPr lang="en-US" altLang="ko-KR" dirty="0"/>
                  <a:t>, 114010 (2002) claims that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800" i="1" smtClean="0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8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sz="18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d>
                      <m:dPr>
                        <m:ctrlPr>
                          <a:rPr lang="en-US" altLang="ko-KR" sz="18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1800" b="0" i="1" smtClean="0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1450</m:t>
                        </m:r>
                      </m:e>
                    </m:d>
                  </m:oMath>
                </a14:m>
                <a:r>
                  <a:rPr lang="en-US" altLang="ko-KR" dirty="0"/>
                  <a:t>,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𝐾</m:t>
                        </m:r>
                      </m:e>
                      <m:sub>
                        <m:r>
                          <a:rPr lang="en-US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  <m:sup>
                        <m:r>
                          <a:rPr lang="en-US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bSup>
                    <m:d>
                      <m:dPr>
                        <m:ctrlPr>
                          <a:rPr lang="en-US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1430</m:t>
                        </m:r>
                      </m:e>
                    </m:d>
                  </m:oMath>
                </a14:m>
                <a:r>
                  <a:rPr lang="en-US" altLang="ko-KR" dirty="0"/>
                  <a:t> are the states  “dynamical generated” from </a:t>
                </a:r>
                <a14:m>
                  <m:oMath xmlns:m="http://schemas.openxmlformats.org/officeDocument/2006/math">
                    <m:r>
                      <a:rPr lang="en-US" altLang="ko-KR" i="1">
                        <a:latin typeface="Cambria Math" panose="02040503050406030204" pitchFamily="18" charset="0"/>
                      </a:rPr>
                      <m:t>𝑞</m:t>
                    </m:r>
                    <m:acc>
                      <m:accPr>
                        <m:chr m:val="̅"/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𝑞</m:t>
                        </m:r>
                      </m:e>
                    </m:acc>
                  </m:oMath>
                </a14:m>
                <a:r>
                  <a:rPr lang="en-US" altLang="ko-KR" dirty="0"/>
                  <a:t>.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07A938DE-2EBF-67F3-BFC1-AD04567508E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4668" y="1690700"/>
                <a:ext cx="7830769" cy="1754326"/>
              </a:xfrm>
              <a:prstGeom prst="rect">
                <a:avLst/>
              </a:prstGeom>
              <a:blipFill>
                <a:blip r:embed="rId2"/>
                <a:stretch>
                  <a:fillRect l="-467" t="-1736" b="-4514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직사각형 3">
            <a:extLst>
              <a:ext uri="{FF2B5EF4-FFF2-40B4-BE49-F238E27FC236}">
                <a16:creationId xmlns:a16="http://schemas.microsoft.com/office/drawing/2014/main" id="{81B07945-EF02-3A09-5ACA-76C08E62651F}"/>
              </a:ext>
            </a:extLst>
          </p:cNvPr>
          <p:cNvSpPr/>
          <p:nvPr/>
        </p:nvSpPr>
        <p:spPr>
          <a:xfrm>
            <a:off x="7635329" y="25596"/>
            <a:ext cx="1501052" cy="30777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r>
              <a:rPr lang="en-US" altLang="ko-KR" sz="1400" dirty="0"/>
              <a:t>Introduction cont.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4EB7D7-6E9A-CB03-FD4A-AA302140FAD4}"/>
              </a:ext>
            </a:extLst>
          </p:cNvPr>
          <p:cNvSpPr txBox="1"/>
          <p:nvPr/>
        </p:nvSpPr>
        <p:spPr>
          <a:xfrm>
            <a:off x="933851" y="3764999"/>
            <a:ext cx="760703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altLang="ko-KR" dirty="0"/>
              <a:t>Again, these models seem to explain only a few members and probably not all the members of the nonet.</a:t>
            </a:r>
          </a:p>
        </p:txBody>
      </p:sp>
    </p:spTree>
    <p:extLst>
      <p:ext uri="{BB962C8B-B14F-4D97-AF65-F5344CB8AC3E}">
        <p14:creationId xmlns:p14="http://schemas.microsoft.com/office/powerpoint/2010/main" val="7247624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B65F2782-3ABF-FC0B-09C2-415797E55D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C7ACD-A43A-4791-9360-251F151CC5DF}" type="slidenum">
              <a:rPr lang="ko-KR" altLang="en-US" smtClean="0"/>
              <a:t>11</a:t>
            </a:fld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4DC0EA1-9972-7637-5D83-7273155AFA75}"/>
              </a:ext>
            </a:extLst>
          </p:cNvPr>
          <p:cNvSpPr txBox="1"/>
          <p:nvPr/>
        </p:nvSpPr>
        <p:spPr>
          <a:xfrm>
            <a:off x="813881" y="4610385"/>
            <a:ext cx="759081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altLang="ko-KR" dirty="0"/>
              <a:t>We believe that this mixing model has successful features that cannot be reproduced in models other than tetraquarks.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CCC5218-4276-598D-FF59-3E09EAB48FCB}"/>
              </a:ext>
            </a:extLst>
          </p:cNvPr>
          <p:cNvSpPr txBox="1"/>
          <p:nvPr/>
        </p:nvSpPr>
        <p:spPr>
          <a:xfrm>
            <a:off x="787940" y="2154839"/>
            <a:ext cx="729574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altLang="ko-KR" dirty="0"/>
              <a:t>Recently, we proposed a </a:t>
            </a:r>
            <a:r>
              <a:rPr lang="en-US" altLang="ko-KR" dirty="0">
                <a:solidFill>
                  <a:srgbClr val="0033CC"/>
                </a:solidFill>
              </a:rPr>
              <a:t>tetraquark mixing model</a:t>
            </a:r>
            <a:r>
              <a:rPr lang="en-US" altLang="ko-KR" dirty="0"/>
              <a:t> that combine the two nonets </a:t>
            </a:r>
            <a:r>
              <a:rPr lang="en-US" altLang="ko-KR" dirty="0">
                <a:solidFill>
                  <a:srgbClr val="0033CC"/>
                </a:solidFill>
              </a:rPr>
              <a:t>into one framework</a:t>
            </a:r>
            <a:r>
              <a:rPr lang="en-US" altLang="ko-KR" dirty="0"/>
              <a:t>.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711599AB-E662-09E2-64AF-33136C73B3E9}"/>
                  </a:ext>
                </a:extLst>
              </p:cNvPr>
              <p:cNvSpPr txBox="1"/>
              <p:nvPr/>
            </p:nvSpPr>
            <p:spPr>
              <a:xfrm>
                <a:off x="1682886" y="2903866"/>
                <a:ext cx="5525310" cy="646331"/>
              </a:xfrm>
              <a:prstGeom prst="rect">
                <a:avLst/>
              </a:prstGeom>
              <a:noFill/>
              <a:ln>
                <a:solidFill>
                  <a:schemeClr val="dk1"/>
                </a:solidFill>
              </a:ln>
            </p:spPr>
            <p:txBody>
              <a:bodyPr wrap="square">
                <a:spAutoFit/>
              </a:bodyPr>
              <a:lstStyle/>
              <a:p>
                <a:pPr/>
                <a:r>
                  <a:rPr lang="en-US" altLang="ko-KR" dirty="0"/>
                  <a:t> Light nonet: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altLang="ko-KR" sz="1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sz="1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d>
                      <m:dPr>
                        <m:ctrlPr>
                          <a:rPr lang="en-US" altLang="ko-KR" sz="1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1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980</m:t>
                        </m:r>
                      </m:e>
                    </m:d>
                    <m:r>
                      <a:rPr lang="en-US" altLang="ko-KR" sz="18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,</m:t>
                    </m:r>
                    <m:sSubSup>
                      <m:sSubSupPr>
                        <m:ctrlPr>
                          <a:rPr lang="en-US" altLang="ko-KR" sz="1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sz="1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𝐾</m:t>
                        </m:r>
                      </m:e>
                      <m:sub>
                        <m:r>
                          <a:rPr lang="en-US" altLang="ko-KR" sz="1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  <m:sup>
                        <m:r>
                          <a:rPr lang="en-US" altLang="ko-KR" sz="1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bSup>
                    <m:d>
                      <m:dPr>
                        <m:ctrlPr>
                          <a:rPr lang="en-US" altLang="ko-KR" sz="1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1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7</m:t>
                        </m:r>
                        <m:r>
                          <a:rPr lang="en-US" altLang="ko-KR" sz="1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00</m:t>
                        </m:r>
                      </m:e>
                    </m:d>
                    <m:r>
                      <a:rPr lang="en-US" altLang="ko-KR" sz="18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altLang="ko-KR" sz="1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ko-KR" sz="1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d>
                      <m:dPr>
                        <m:ctrlPr>
                          <a:rPr lang="en-US" altLang="ko-KR" sz="1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1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500</m:t>
                        </m:r>
                      </m:e>
                    </m:d>
                    <m:r>
                      <a:rPr lang="en-US" altLang="ko-KR" sz="18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en-US" altLang="ko-KR" sz="1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ko-KR" sz="1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d>
                      <m:dPr>
                        <m:ctrlPr>
                          <a:rPr lang="en-US" altLang="ko-KR" sz="1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1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980</m:t>
                        </m:r>
                      </m:e>
                    </m:d>
                  </m:oMath>
                </a14:m>
                <a:br>
                  <a:rPr lang="en-US" altLang="ko-KR" sz="1800" i="1" dirty="0">
                    <a:solidFill>
                      <a:schemeClr val="tx1"/>
                    </a:solidFill>
                    <a:latin typeface="Cambria Math" panose="02040503050406030204" pitchFamily="18" charset="0"/>
                  </a:rPr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 altLang="ko-KR" dirty="0"/>
                        <m:t>Heavy</m:t>
                      </m:r>
                      <m:r>
                        <m:rPr>
                          <m:nor/>
                        </m:rPr>
                        <a:rPr lang="en-US" altLang="ko-KR" dirty="0"/>
                        <m:t> </m:t>
                      </m:r>
                      <m:r>
                        <m:rPr>
                          <m:nor/>
                        </m:rPr>
                        <a:rPr lang="en-US" altLang="ko-KR" dirty="0"/>
                        <m:t>nonet</m:t>
                      </m:r>
                      <m:r>
                        <m:rPr>
                          <m:nor/>
                        </m:rPr>
                        <a:rPr lang="en-US" altLang="ko-KR" dirty="0"/>
                        <m:t>:</m:t>
                      </m:r>
                      <m:sSub>
                        <m:sSubPr>
                          <m:ctrlPr>
                            <a:rPr lang="en-US" altLang="ko-KR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i="1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altLang="ko-KR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altLang="ko-KR" i="1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d>
                        <m:dPr>
                          <m:ctrlPr>
                            <a:rPr lang="en-US" altLang="ko-KR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ko-KR" i="1">
                              <a:latin typeface="Cambria Math" panose="02040503050406030204" pitchFamily="18" charset="0"/>
                            </a:rPr>
                            <m:t>1450</m:t>
                          </m:r>
                        </m:e>
                      </m:d>
                      <m:r>
                        <a:rPr lang="en-US" altLang="ko-KR" i="1">
                          <a:latin typeface="Cambria Math" panose="02040503050406030204" pitchFamily="18" charset="0"/>
                        </a:rPr>
                        <m:t>,</m:t>
                      </m:r>
                      <m:sSubSup>
                        <m:sSubSupPr>
                          <m:ctrlPr>
                            <a:rPr lang="en-US" altLang="ko-KR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altLang="ko-KR" i="1">
                              <a:latin typeface="Cambria Math" panose="02040503050406030204" pitchFamily="18" charset="0"/>
                            </a:rPr>
                            <m:t>𝐾</m:t>
                          </m:r>
                        </m:e>
                        <m:sub>
                          <m:r>
                            <a:rPr lang="en-US" altLang="ko-KR" i="1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en-US" altLang="ko-KR" i="1">
                              <a:latin typeface="Cambria Math" panose="02040503050406030204" pitchFamily="18" charset="0"/>
                            </a:rPr>
                            <m:t>∗</m:t>
                          </m:r>
                        </m:sup>
                      </m:sSubSup>
                      <m:d>
                        <m:dPr>
                          <m:ctrlPr>
                            <a:rPr lang="en-US" altLang="ko-KR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ko-KR" i="1">
                              <a:latin typeface="Cambria Math" panose="02040503050406030204" pitchFamily="18" charset="0"/>
                            </a:rPr>
                            <m:t>1430</m:t>
                          </m:r>
                        </m:e>
                      </m:d>
                      <m:r>
                        <a:rPr lang="en-US" altLang="ko-KR" i="1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en-US" altLang="ko-KR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i="1"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  <m:sub>
                          <m:r>
                            <a:rPr lang="en-US" altLang="ko-KR" i="1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d>
                        <m:dPr>
                          <m:ctrlPr>
                            <a:rPr lang="en-US" altLang="ko-KR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ko-KR" i="1">
                              <a:latin typeface="Cambria Math" panose="02040503050406030204" pitchFamily="18" charset="0"/>
                            </a:rPr>
                            <m:t>1370</m:t>
                          </m:r>
                        </m:e>
                      </m:d>
                      <m:r>
                        <a:rPr lang="en-US" altLang="ko-KR" i="1">
                          <a:latin typeface="Cambria Math" panose="02040503050406030204" pitchFamily="18" charset="0"/>
                        </a:rPr>
                        <m:t>,</m:t>
                      </m:r>
                      <m:sSub>
                        <m:sSubPr>
                          <m:ctrlPr>
                            <a:rPr lang="en-US" altLang="ko-KR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i="1"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  <m:sub>
                          <m:r>
                            <a:rPr lang="en-US" altLang="ko-KR" i="1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d>
                        <m:dPr>
                          <m:ctrlPr>
                            <a:rPr lang="en-US" altLang="ko-KR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ko-KR" i="1">
                              <a:latin typeface="Cambria Math" panose="02040503050406030204" pitchFamily="18" charset="0"/>
                            </a:rPr>
                            <m:t>1500</m:t>
                          </m:r>
                        </m:e>
                      </m:d>
                    </m:oMath>
                  </m:oMathPara>
                </a14:m>
                <a:endParaRPr lang="ko-KR" altLang="en-US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711599AB-E662-09E2-64AF-33136C73B3E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82886" y="2903866"/>
                <a:ext cx="5525310" cy="646331"/>
              </a:xfrm>
              <a:prstGeom prst="rect">
                <a:avLst/>
              </a:prstGeom>
              <a:blipFill>
                <a:blip r:embed="rId2"/>
                <a:stretch>
                  <a:fillRect t="-3704" b="-6481"/>
                </a:stretch>
              </a:blipFill>
              <a:ln>
                <a:solidFill>
                  <a:schemeClr val="dk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직사각형 12">
            <a:extLst>
              <a:ext uri="{FF2B5EF4-FFF2-40B4-BE49-F238E27FC236}">
                <a16:creationId xmlns:a16="http://schemas.microsoft.com/office/drawing/2014/main" id="{BF1BE5E9-D326-579F-D277-6E5906491D50}"/>
              </a:ext>
            </a:extLst>
          </p:cNvPr>
          <p:cNvSpPr/>
          <p:nvPr/>
        </p:nvSpPr>
        <p:spPr>
          <a:xfrm>
            <a:off x="7635329" y="25596"/>
            <a:ext cx="1501052" cy="30777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r>
              <a:rPr lang="en-US" altLang="ko-KR" sz="1400" dirty="0"/>
              <a:t>Introduction cont.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4ED82CB-1059-25F7-DDBA-6A1BE408A9B5}"/>
              </a:ext>
            </a:extLst>
          </p:cNvPr>
          <p:cNvSpPr txBox="1"/>
          <p:nvPr/>
        </p:nvSpPr>
        <p:spPr>
          <a:xfrm>
            <a:off x="807396" y="3815959"/>
            <a:ext cx="755839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altLang="ko-KR" dirty="0"/>
              <a:t>In this model, the two nonets are generated from the </a:t>
            </a:r>
            <a:r>
              <a:rPr lang="en-US" altLang="ko-KR" dirty="0">
                <a:solidFill>
                  <a:srgbClr val="0033CC"/>
                </a:solidFill>
              </a:rPr>
              <a:t>mixing of two types of tetraquarks</a:t>
            </a:r>
            <a:r>
              <a:rPr lang="en-US" altLang="ko-KR" dirty="0"/>
              <a:t>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844CEB1-F991-4712-8AE1-7F23D6FBD91D}"/>
              </a:ext>
            </a:extLst>
          </p:cNvPr>
          <p:cNvSpPr txBox="1"/>
          <p:nvPr/>
        </p:nvSpPr>
        <p:spPr>
          <a:xfrm>
            <a:off x="885217" y="919901"/>
            <a:ext cx="7490297" cy="92333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altLang="ko-KR" dirty="0"/>
              <a:t>M</a:t>
            </a:r>
            <a:r>
              <a:rPr lang="en-US" altLang="ko-KR" b="0" dirty="0"/>
              <a:t>ultiquarks </a:t>
            </a:r>
            <a:r>
              <a:rPr lang="en-US" altLang="ko-KR" dirty="0"/>
              <a:t>have</a:t>
            </a:r>
            <a:r>
              <a:rPr lang="en-US" altLang="ko-KR" b="0" dirty="0"/>
              <a:t> not been</a:t>
            </a:r>
            <a:r>
              <a:rPr lang="en-US" altLang="ko-KR" dirty="0"/>
              <a:t> confirmed</a:t>
            </a:r>
            <a:r>
              <a:rPr lang="en-US" altLang="ko-KR" b="0" dirty="0"/>
              <a:t> </a:t>
            </a:r>
            <a:r>
              <a:rPr lang="en-US" altLang="ko-KR" dirty="0"/>
              <a:t>because they can be described as other models with different structures. </a:t>
            </a:r>
            <a:r>
              <a:rPr lang="en-US" altLang="ko-KR" b="0" dirty="0"/>
              <a:t>Therefore, a certain framework is required </a:t>
            </a:r>
            <a:r>
              <a:rPr lang="en-US" altLang="ko-KR" dirty="0"/>
              <a:t>to identify</a:t>
            </a:r>
            <a:r>
              <a:rPr lang="en-US" altLang="ko-KR" b="0" dirty="0"/>
              <a:t> multiquarks exclusively.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49025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8" grpId="0" animBg="1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FF6CE385-9A58-A381-637B-BF6680D3BF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C7ACD-A43A-4791-9360-251F151CC5DF}" type="slidenum">
              <a:rPr lang="ko-KR" altLang="en-US" smtClean="0"/>
              <a:t>12</a:t>
            </a:fld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8548F2F1-669F-73C2-AAF9-7A3269E673BA}"/>
              </a:ext>
            </a:extLst>
          </p:cNvPr>
          <p:cNvSpPr/>
          <p:nvPr/>
        </p:nvSpPr>
        <p:spPr>
          <a:xfrm>
            <a:off x="2758818" y="2872850"/>
            <a:ext cx="3398792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altLang="ko-KR" sz="2400" b="1" dirty="0"/>
              <a:t>Tetraquark mixing model </a:t>
            </a:r>
          </a:p>
        </p:txBody>
      </p:sp>
    </p:spTree>
    <p:extLst>
      <p:ext uri="{BB962C8B-B14F-4D97-AF65-F5344CB8AC3E}">
        <p14:creationId xmlns:p14="http://schemas.microsoft.com/office/powerpoint/2010/main" val="4346758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C7ACD-A43A-4791-9360-251F151CC5DF}" type="slidenum">
              <a:rPr lang="ko-KR" altLang="en-US" smtClean="0"/>
              <a:t>13</a:t>
            </a:fld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직사각형 29"/>
              <p:cNvSpPr/>
              <p:nvPr/>
            </p:nvSpPr>
            <p:spPr>
              <a:xfrm>
                <a:off x="1072173" y="2016113"/>
                <a:ext cx="2914759" cy="523220"/>
              </a:xfrm>
              <a:prstGeom prst="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ko-KR" sz="1400" u="sng" dirty="0"/>
                  <a:t>Light nonet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sz="1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sz="1400" i="1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altLang="ko-KR" sz="1400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altLang="ko-KR" sz="1400" i="1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d>
                        <m:dPr>
                          <m:ctrlPr>
                            <a:rPr lang="en-US" altLang="ko-KR" sz="1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ko-KR" sz="1400" i="1">
                              <a:latin typeface="Cambria Math" panose="02040503050406030204" pitchFamily="18" charset="0"/>
                            </a:rPr>
                            <m:t>980</m:t>
                          </m:r>
                        </m:e>
                      </m:d>
                      <m:r>
                        <a:rPr lang="en-US" altLang="ko-KR" sz="1400" b="0" i="1" smtClean="0">
                          <a:latin typeface="Cambria Math" panose="02040503050406030204" pitchFamily="18" charset="0"/>
                        </a:rPr>
                        <m:t>,</m:t>
                      </m:r>
                      <m:sSubSup>
                        <m:sSubSupPr>
                          <m:ctrlPr>
                            <a:rPr lang="en-US" altLang="ko-KR" sz="1400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altLang="ko-KR" sz="1400" i="1">
                              <a:latin typeface="Cambria Math" panose="02040503050406030204" pitchFamily="18" charset="0"/>
                            </a:rPr>
                            <m:t>𝐾</m:t>
                          </m:r>
                        </m:e>
                        <m:sub>
                          <m:r>
                            <a:rPr lang="en-US" altLang="ko-KR" sz="1400" i="1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en-US" altLang="ko-KR" sz="1400" i="1">
                              <a:latin typeface="Cambria Math" panose="02040503050406030204" pitchFamily="18" charset="0"/>
                            </a:rPr>
                            <m:t>∗</m:t>
                          </m:r>
                        </m:sup>
                      </m:sSubSup>
                      <m:d>
                        <m:dPr>
                          <m:ctrlPr>
                            <a:rPr lang="en-US" altLang="ko-KR" sz="1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ko-KR" sz="1400" i="1">
                              <a:latin typeface="Cambria Math" panose="02040503050406030204" pitchFamily="18" charset="0"/>
                            </a:rPr>
                            <m:t>800</m:t>
                          </m:r>
                        </m:e>
                      </m:d>
                      <m:r>
                        <a:rPr lang="en-US" altLang="ko-KR" sz="1400" b="0" i="1" smtClean="0">
                          <a:latin typeface="Cambria Math" panose="02040503050406030204" pitchFamily="18" charset="0"/>
                        </a:rPr>
                        <m:t>,</m:t>
                      </m:r>
                      <m:sSub>
                        <m:sSubPr>
                          <m:ctrlPr>
                            <a:rPr lang="en-US" altLang="ko-KR" sz="14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sz="1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  <m:sub>
                          <m:r>
                            <a:rPr lang="en-US" altLang="ko-KR" sz="1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d>
                        <m:dPr>
                          <m:ctrlPr>
                            <a:rPr lang="en-US" altLang="ko-KR" sz="1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ko-KR" sz="1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500</m:t>
                          </m:r>
                        </m:e>
                      </m:d>
                      <m:r>
                        <a:rPr lang="en-US" altLang="ko-KR" sz="14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en-US" altLang="ko-KR" sz="1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sz="1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  <m:sub>
                          <m:r>
                            <a:rPr lang="en-US" altLang="ko-KR" sz="1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d>
                        <m:dPr>
                          <m:ctrlPr>
                            <a:rPr lang="en-US" altLang="ko-KR" sz="1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ko-KR" sz="1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980</m:t>
                          </m:r>
                        </m:e>
                      </m:d>
                    </m:oMath>
                  </m:oMathPara>
                </a14:m>
                <a:endParaRPr lang="ko-KR" altLang="en-US" sz="1400" dirty="0"/>
              </a:p>
            </p:txBody>
          </p:sp>
        </mc:Choice>
        <mc:Fallback xmlns="">
          <p:sp>
            <p:nvSpPr>
              <p:cNvPr id="30" name="직사각형 2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2173" y="2016113"/>
                <a:ext cx="2914759" cy="523220"/>
              </a:xfrm>
              <a:prstGeom prst="rect">
                <a:avLst/>
              </a:prstGeom>
              <a:blipFill>
                <a:blip r:embed="rId3"/>
                <a:stretch>
                  <a:fillRect t="-2326" b="-3488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직사각형 30"/>
              <p:cNvSpPr/>
              <p:nvPr/>
            </p:nvSpPr>
            <p:spPr>
              <a:xfrm>
                <a:off x="4486067" y="2016113"/>
                <a:ext cx="3255538" cy="523220"/>
              </a:xfrm>
              <a:prstGeom prst="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ko-KR" sz="1400" u="sng" dirty="0"/>
                  <a:t>Heavy nonet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sz="1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sz="1400" i="1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altLang="ko-KR" sz="1400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altLang="ko-KR" sz="1400" i="1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d>
                        <m:dPr>
                          <m:ctrlPr>
                            <a:rPr lang="en-US" altLang="ko-KR" sz="1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ko-KR" sz="1400" i="1">
                              <a:latin typeface="Cambria Math" panose="02040503050406030204" pitchFamily="18" charset="0"/>
                            </a:rPr>
                            <m:t>1450</m:t>
                          </m:r>
                        </m:e>
                      </m:d>
                      <m:r>
                        <a:rPr lang="en-US" altLang="ko-KR" sz="1400" b="0" i="1" smtClean="0">
                          <a:latin typeface="Cambria Math" panose="02040503050406030204" pitchFamily="18" charset="0"/>
                        </a:rPr>
                        <m:t>,</m:t>
                      </m:r>
                      <m:sSubSup>
                        <m:sSubSupPr>
                          <m:ctrlPr>
                            <a:rPr lang="en-US" altLang="ko-KR" sz="1400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altLang="ko-KR" sz="1400" i="1">
                              <a:latin typeface="Cambria Math" panose="02040503050406030204" pitchFamily="18" charset="0"/>
                            </a:rPr>
                            <m:t>𝐾</m:t>
                          </m:r>
                        </m:e>
                        <m:sub>
                          <m:r>
                            <a:rPr lang="en-US" altLang="ko-KR" sz="1400" i="1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en-US" altLang="ko-KR" sz="1400" i="1">
                              <a:latin typeface="Cambria Math" panose="02040503050406030204" pitchFamily="18" charset="0"/>
                            </a:rPr>
                            <m:t>∗</m:t>
                          </m:r>
                        </m:sup>
                      </m:sSubSup>
                      <m:d>
                        <m:dPr>
                          <m:ctrlPr>
                            <a:rPr lang="en-US" altLang="ko-KR" sz="1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ko-KR" sz="1400" i="1">
                              <a:latin typeface="Cambria Math" panose="02040503050406030204" pitchFamily="18" charset="0"/>
                            </a:rPr>
                            <m:t>1430</m:t>
                          </m:r>
                        </m:e>
                      </m:d>
                      <m:r>
                        <a:rPr lang="en-US" altLang="ko-KR" sz="1400" b="0" i="1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en-US" altLang="ko-KR" sz="14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sz="1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  <m:sub>
                          <m:r>
                            <a:rPr lang="en-US" altLang="ko-KR" sz="1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d>
                        <m:dPr>
                          <m:ctrlPr>
                            <a:rPr lang="en-US" altLang="ko-KR" sz="1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ko-KR" sz="1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1370</m:t>
                          </m:r>
                        </m:e>
                      </m:d>
                      <m:r>
                        <a:rPr lang="en-US" altLang="ko-KR" sz="14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,</m:t>
                      </m:r>
                      <m:sSub>
                        <m:sSubPr>
                          <m:ctrlPr>
                            <a:rPr lang="en-US" altLang="ko-KR" sz="1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sz="1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e>
                        <m:sub>
                          <m:r>
                            <a:rPr lang="en-US" altLang="ko-KR" sz="1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d>
                        <m:dPr>
                          <m:ctrlPr>
                            <a:rPr lang="en-US" altLang="ko-KR" sz="1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ko-KR" sz="14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1500</m:t>
                          </m:r>
                        </m:e>
                      </m:d>
                    </m:oMath>
                  </m:oMathPara>
                </a14:m>
                <a:endParaRPr lang="ko-KR" altLang="en-US" sz="1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1" name="직사각형 3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86067" y="2016113"/>
                <a:ext cx="3255538" cy="523220"/>
              </a:xfrm>
              <a:prstGeom prst="rect">
                <a:avLst/>
              </a:prstGeom>
              <a:blipFill>
                <a:blip r:embed="rId4"/>
                <a:stretch>
                  <a:fillRect t="-2326" b="-348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직사각형 31"/>
          <p:cNvSpPr/>
          <p:nvPr/>
        </p:nvSpPr>
        <p:spPr>
          <a:xfrm>
            <a:off x="880644" y="1986165"/>
            <a:ext cx="3241147" cy="2694299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endParaRPr lang="ko-KR" altLang="en-US" sz="1400" dirty="0"/>
          </a:p>
        </p:txBody>
      </p:sp>
      <p:sp>
        <p:nvSpPr>
          <p:cNvPr id="33" name="직사각형 32"/>
          <p:cNvSpPr/>
          <p:nvPr/>
        </p:nvSpPr>
        <p:spPr>
          <a:xfrm>
            <a:off x="4456411" y="1986165"/>
            <a:ext cx="3364151" cy="2694299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endParaRPr lang="ko-KR" altLang="en-US" sz="1400" dirty="0"/>
          </a:p>
        </p:txBody>
      </p:sp>
      <p:grpSp>
        <p:nvGrpSpPr>
          <p:cNvPr id="27" name="그룹 26"/>
          <p:cNvGrpSpPr/>
          <p:nvPr/>
        </p:nvGrpSpPr>
        <p:grpSpPr>
          <a:xfrm>
            <a:off x="1046898" y="2720301"/>
            <a:ext cx="2845023" cy="1815760"/>
            <a:chOff x="5201112" y="4162965"/>
            <a:chExt cx="3465676" cy="2169976"/>
          </a:xfrm>
        </p:grpSpPr>
        <p:cxnSp>
          <p:nvCxnSpPr>
            <p:cNvPr id="28" name="직선 연결선 27"/>
            <p:cNvCxnSpPr/>
            <p:nvPr/>
          </p:nvCxnSpPr>
          <p:spPr>
            <a:xfrm flipV="1">
              <a:off x="6186411" y="4426286"/>
              <a:ext cx="843039" cy="15876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타원 28"/>
            <p:cNvSpPr/>
            <p:nvPr/>
          </p:nvSpPr>
          <p:spPr>
            <a:xfrm>
              <a:off x="8343900" y="5191124"/>
              <a:ext cx="161925" cy="171451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34" name="직선 연결선 33"/>
            <p:cNvCxnSpPr/>
            <p:nvPr/>
          </p:nvCxnSpPr>
          <p:spPr>
            <a:xfrm flipV="1">
              <a:off x="6205461" y="6057900"/>
              <a:ext cx="890664" cy="13037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직선 연결선 34"/>
            <p:cNvCxnSpPr/>
            <p:nvPr/>
          </p:nvCxnSpPr>
          <p:spPr>
            <a:xfrm flipV="1">
              <a:off x="5719686" y="5265738"/>
              <a:ext cx="1805064" cy="3513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직선 연결선 35"/>
            <p:cNvCxnSpPr/>
            <p:nvPr/>
          </p:nvCxnSpPr>
          <p:spPr>
            <a:xfrm flipV="1">
              <a:off x="6175375" y="4362451"/>
              <a:ext cx="928688" cy="1657349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직선 연결선 36"/>
            <p:cNvCxnSpPr/>
            <p:nvPr/>
          </p:nvCxnSpPr>
          <p:spPr>
            <a:xfrm>
              <a:off x="6108701" y="4424531"/>
              <a:ext cx="995362" cy="1682413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직선 연결선 37"/>
            <p:cNvCxnSpPr/>
            <p:nvPr/>
          </p:nvCxnSpPr>
          <p:spPr>
            <a:xfrm flipV="1">
              <a:off x="5667375" y="4472326"/>
              <a:ext cx="395288" cy="79341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직선 연결선 38"/>
            <p:cNvCxnSpPr/>
            <p:nvPr/>
          </p:nvCxnSpPr>
          <p:spPr>
            <a:xfrm>
              <a:off x="7104063" y="4440575"/>
              <a:ext cx="471564" cy="825163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직선 연결선 39"/>
            <p:cNvCxnSpPr/>
            <p:nvPr/>
          </p:nvCxnSpPr>
          <p:spPr>
            <a:xfrm flipH="1">
              <a:off x="7104063" y="5265738"/>
              <a:ext cx="452362" cy="848975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직선 연결선 40"/>
            <p:cNvCxnSpPr/>
            <p:nvPr/>
          </p:nvCxnSpPr>
          <p:spPr>
            <a:xfrm flipH="1" flipV="1">
              <a:off x="5678634" y="5265738"/>
              <a:ext cx="431654" cy="79644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타원 41"/>
            <p:cNvSpPr/>
            <p:nvPr/>
          </p:nvSpPr>
          <p:spPr>
            <a:xfrm>
              <a:off x="6019800" y="4352924"/>
              <a:ext cx="161925" cy="171451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3" name="직사각형 42"/>
                <p:cNvSpPr/>
                <p:nvPr/>
              </p:nvSpPr>
              <p:spPr>
                <a:xfrm>
                  <a:off x="6763212" y="5363115"/>
                  <a:ext cx="522451" cy="169277"/>
                </a:xfrm>
                <a:prstGeom prst="rect">
                  <a:avLst/>
                </a:prstGeom>
              </p:spPr>
              <p:txBody>
                <a:bodyPr wrap="none" lIns="0" tIns="0" rIns="0" bIns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ko-KR" sz="11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1100" i="1">
                                <a:latin typeface="Cambria Math" panose="02040503050406030204" pitchFamily="18" charset="0"/>
                              </a:rPr>
                              <m:t>𝑓</m:t>
                            </m:r>
                          </m:e>
                          <m:sub>
                            <m:r>
                              <a:rPr lang="en-US" altLang="ko-KR" sz="11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d>
                          <m:dPr>
                            <m:ctrlPr>
                              <a:rPr lang="en-US" altLang="ko-KR" sz="11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50</m:t>
                            </m:r>
                            <m:r>
                              <a:rPr lang="en-US" altLang="ko-KR" sz="11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e>
                        </m:d>
                      </m:oMath>
                    </m:oMathPara>
                  </a14:m>
                  <a:endParaRPr lang="ko-KR" altLang="en-US" sz="1100" dirty="0"/>
                </a:p>
              </p:txBody>
            </p:sp>
          </mc:Choice>
          <mc:Fallback xmlns="">
            <p:sp>
              <p:nvSpPr>
                <p:cNvPr id="55" name="직사각형 54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763212" y="5363115"/>
                  <a:ext cx="522451" cy="169277"/>
                </a:xfrm>
                <a:prstGeom prst="rect">
                  <a:avLst/>
                </a:prstGeom>
                <a:blipFill rotWithShape="0">
                  <a:blip r:embed="rId6"/>
                  <a:stretch>
                    <a:fillRect l="-8140" b="-35714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4" name="타원 43"/>
            <p:cNvSpPr/>
            <p:nvPr/>
          </p:nvSpPr>
          <p:spPr>
            <a:xfrm>
              <a:off x="7010400" y="4333874"/>
              <a:ext cx="161925" cy="171451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5" name="타원 44"/>
            <p:cNvSpPr/>
            <p:nvPr/>
          </p:nvSpPr>
          <p:spPr>
            <a:xfrm>
              <a:off x="7486650" y="5180012"/>
              <a:ext cx="161925" cy="171451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6" name="타원 45"/>
            <p:cNvSpPr/>
            <p:nvPr/>
          </p:nvSpPr>
          <p:spPr>
            <a:xfrm>
              <a:off x="6515100" y="5162549"/>
              <a:ext cx="161925" cy="171451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7" name="타원 46"/>
            <p:cNvSpPr/>
            <p:nvPr/>
          </p:nvSpPr>
          <p:spPr>
            <a:xfrm>
              <a:off x="6457950" y="5114925"/>
              <a:ext cx="276225" cy="276225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8" name="타원 47"/>
            <p:cNvSpPr/>
            <p:nvPr/>
          </p:nvSpPr>
          <p:spPr>
            <a:xfrm>
              <a:off x="5572125" y="5180012"/>
              <a:ext cx="161925" cy="171451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9" name="타원 48"/>
            <p:cNvSpPr/>
            <p:nvPr/>
          </p:nvSpPr>
          <p:spPr>
            <a:xfrm>
              <a:off x="7023100" y="5972174"/>
              <a:ext cx="161925" cy="171451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0" name="타원 49"/>
            <p:cNvSpPr/>
            <p:nvPr/>
          </p:nvSpPr>
          <p:spPr>
            <a:xfrm>
              <a:off x="6038850" y="5981699"/>
              <a:ext cx="161925" cy="171451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1" name="직사각형 50"/>
                <p:cNvSpPr/>
                <p:nvPr/>
              </p:nvSpPr>
              <p:spPr>
                <a:xfrm>
                  <a:off x="8144337" y="5360988"/>
                  <a:ext cx="522451" cy="169277"/>
                </a:xfrm>
                <a:prstGeom prst="rect">
                  <a:avLst/>
                </a:prstGeom>
              </p:spPr>
              <p:txBody>
                <a:bodyPr wrap="none" lIns="0" tIns="0" rIns="0" bIns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ko-KR" sz="11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1100" i="1">
                                <a:latin typeface="Cambria Math" panose="02040503050406030204" pitchFamily="18" charset="0"/>
                              </a:rPr>
                              <m:t>𝑓</m:t>
                            </m:r>
                          </m:e>
                          <m:sub>
                            <m:r>
                              <a:rPr lang="en-US" altLang="ko-KR" sz="11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d>
                          <m:dPr>
                            <m:ctrlPr>
                              <a:rPr lang="en-US" altLang="ko-KR" sz="11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sz="1100" i="1">
                                <a:latin typeface="Cambria Math" panose="02040503050406030204" pitchFamily="18" charset="0"/>
                              </a:rPr>
                              <m:t>980</m:t>
                            </m:r>
                          </m:e>
                        </m:d>
                      </m:oMath>
                    </m:oMathPara>
                  </a14:m>
                  <a:endParaRPr lang="ko-KR" altLang="en-US" sz="1100" dirty="0"/>
                </a:p>
              </p:txBody>
            </p:sp>
          </mc:Choice>
          <mc:Fallback xmlns="">
            <p:sp>
              <p:nvSpPr>
                <p:cNvPr id="70" name="직사각형 69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144337" y="5360988"/>
                  <a:ext cx="522451" cy="169277"/>
                </a:xfrm>
                <a:prstGeom prst="rect">
                  <a:avLst/>
                </a:prstGeom>
                <a:blipFill rotWithShape="0">
                  <a:blip r:embed="rId7"/>
                  <a:stretch>
                    <a:fillRect l="-8235" b="-40741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2" name="직사각형 51"/>
                <p:cNvSpPr/>
                <p:nvPr/>
              </p:nvSpPr>
              <p:spPr>
                <a:xfrm>
                  <a:off x="6734637" y="5001165"/>
                  <a:ext cx="549574" cy="173637"/>
                </a:xfrm>
                <a:prstGeom prst="rect">
                  <a:avLst/>
                </a:prstGeom>
              </p:spPr>
              <p:txBody>
                <a:bodyPr wrap="none" lIns="0" tIns="0" rIns="0" bIns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n-US" altLang="ko-KR" sz="1100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  <m:sup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p>
                        </m:sSubSup>
                        <m:d>
                          <m:dPr>
                            <m:ctrlPr>
                              <a:rPr lang="en-US" altLang="ko-KR" sz="11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98</m:t>
                            </m:r>
                            <m:r>
                              <a:rPr lang="en-US" altLang="ko-KR" sz="11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e>
                        </m:d>
                      </m:oMath>
                    </m:oMathPara>
                  </a14:m>
                  <a:endParaRPr lang="ko-KR" altLang="en-US" sz="1100" dirty="0"/>
                </a:p>
              </p:txBody>
            </p:sp>
          </mc:Choice>
          <mc:Fallback xmlns="">
            <p:sp>
              <p:nvSpPr>
                <p:cNvPr id="71" name="직사각형 70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734637" y="5001165"/>
                  <a:ext cx="549574" cy="173637"/>
                </a:xfrm>
                <a:prstGeom prst="rect">
                  <a:avLst/>
                </a:prstGeom>
                <a:blipFill rotWithShape="0">
                  <a:blip r:embed="rId8"/>
                  <a:stretch>
                    <a:fillRect l="-2222" t="-3571" b="-25000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3" name="직사각형 52"/>
                <p:cNvSpPr/>
                <p:nvPr/>
              </p:nvSpPr>
              <p:spPr>
                <a:xfrm>
                  <a:off x="7506162" y="4963065"/>
                  <a:ext cx="565603" cy="169277"/>
                </a:xfrm>
                <a:prstGeom prst="rect">
                  <a:avLst/>
                </a:prstGeom>
              </p:spPr>
              <p:txBody>
                <a:bodyPr wrap="none" lIns="0" tIns="0" rIns="0" bIns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n-US" altLang="ko-KR" sz="1100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  <m:sup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+</m:t>
                            </m:r>
                          </m:sup>
                        </m:sSubSup>
                        <m:d>
                          <m:dPr>
                            <m:ctrlPr>
                              <a:rPr lang="en-US" altLang="ko-KR" sz="11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98</m:t>
                            </m:r>
                            <m:r>
                              <a:rPr lang="en-US" altLang="ko-KR" sz="11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e>
                        </m:d>
                      </m:oMath>
                    </m:oMathPara>
                  </a14:m>
                  <a:endParaRPr lang="ko-KR" altLang="en-US" sz="1100" dirty="0"/>
                </a:p>
              </p:txBody>
            </p:sp>
          </mc:Choice>
          <mc:Fallback xmlns="">
            <p:sp>
              <p:nvSpPr>
                <p:cNvPr id="72" name="직사각형 71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506162" y="4963065"/>
                  <a:ext cx="565603" cy="169277"/>
                </a:xfrm>
                <a:prstGeom prst="rect">
                  <a:avLst/>
                </a:prstGeom>
                <a:blipFill rotWithShape="0">
                  <a:blip r:embed="rId9"/>
                  <a:stretch>
                    <a:fillRect l="-2151" b="-21429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4" name="직사각형 53"/>
                <p:cNvSpPr/>
                <p:nvPr/>
              </p:nvSpPr>
              <p:spPr>
                <a:xfrm>
                  <a:off x="5201112" y="4991640"/>
                  <a:ext cx="565603" cy="169277"/>
                </a:xfrm>
                <a:prstGeom prst="rect">
                  <a:avLst/>
                </a:prstGeom>
              </p:spPr>
              <p:txBody>
                <a:bodyPr wrap="none" lIns="0" tIns="0" rIns="0" bIns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n-US" altLang="ko-KR" sz="1100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  <m:sup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−</m:t>
                            </m:r>
                          </m:sup>
                        </m:sSubSup>
                        <m:d>
                          <m:dPr>
                            <m:ctrlPr>
                              <a:rPr lang="en-US" altLang="ko-KR" sz="11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98</m:t>
                            </m:r>
                            <m:r>
                              <a:rPr lang="en-US" altLang="ko-KR" sz="11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e>
                        </m:d>
                      </m:oMath>
                    </m:oMathPara>
                  </a14:m>
                  <a:endParaRPr lang="ko-KR" altLang="en-US" sz="1100" dirty="0"/>
                </a:p>
              </p:txBody>
            </p:sp>
          </mc:Choice>
          <mc:Fallback xmlns="">
            <p:sp>
              <p:nvSpPr>
                <p:cNvPr id="73" name="직사각형 72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201112" y="4991640"/>
                  <a:ext cx="565603" cy="169277"/>
                </a:xfrm>
                <a:prstGeom prst="rect">
                  <a:avLst/>
                </a:prstGeom>
                <a:blipFill rotWithShape="0">
                  <a:blip r:embed="rId10"/>
                  <a:stretch>
                    <a:fillRect l="-2151" b="-21429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5" name="직사각형 54"/>
                <p:cNvSpPr/>
                <p:nvPr/>
              </p:nvSpPr>
              <p:spPr>
                <a:xfrm>
                  <a:off x="6906087" y="4162965"/>
                  <a:ext cx="638445" cy="169277"/>
                </a:xfrm>
                <a:prstGeom prst="rect">
                  <a:avLst/>
                </a:prstGeom>
              </p:spPr>
              <p:txBody>
                <a:bodyPr wrap="none" lIns="0" tIns="0" rIns="0" bIns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n-US" altLang="ko-KR" sz="1100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𝐾</m:t>
                            </m:r>
                          </m:e>
                          <m:sub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  <m:sup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∗+</m:t>
                            </m:r>
                          </m:sup>
                        </m:sSubSup>
                        <m:d>
                          <m:dPr>
                            <m:ctrlPr>
                              <a:rPr lang="en-US" altLang="ko-KR" sz="11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70</m:t>
                            </m:r>
                            <m:r>
                              <a:rPr lang="en-US" altLang="ko-KR" sz="11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e>
                        </m:d>
                      </m:oMath>
                    </m:oMathPara>
                  </a14:m>
                  <a:endParaRPr lang="ko-KR" altLang="en-US" sz="1100" dirty="0"/>
                </a:p>
              </p:txBody>
            </p:sp>
          </mc:Choice>
          <mc:Fallback xmlns="">
            <p:sp>
              <p:nvSpPr>
                <p:cNvPr id="55" name="직사각형 54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906087" y="4162965"/>
                  <a:ext cx="638445" cy="169277"/>
                </a:xfrm>
                <a:prstGeom prst="rect">
                  <a:avLst/>
                </a:prstGeom>
                <a:blipFill>
                  <a:blip r:embed="rId11"/>
                  <a:stretch>
                    <a:fillRect l="-8602" r="-2151" b="-41667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6" name="직사각형 55"/>
                <p:cNvSpPr/>
                <p:nvPr/>
              </p:nvSpPr>
              <p:spPr>
                <a:xfrm>
                  <a:off x="5724987" y="4162965"/>
                  <a:ext cx="622414" cy="173637"/>
                </a:xfrm>
                <a:prstGeom prst="rect">
                  <a:avLst/>
                </a:prstGeom>
              </p:spPr>
              <p:txBody>
                <a:bodyPr wrap="none" lIns="0" tIns="0" rIns="0" bIns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n-US" altLang="ko-KR" sz="1100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𝐾</m:t>
                            </m:r>
                          </m:e>
                          <m:sub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  <m:sup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∗0</m:t>
                            </m:r>
                          </m:sup>
                        </m:sSubSup>
                        <m:d>
                          <m:dPr>
                            <m:ctrlPr>
                              <a:rPr lang="en-US" altLang="ko-KR" sz="11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80</m:t>
                            </m:r>
                            <m:r>
                              <a:rPr lang="en-US" altLang="ko-KR" sz="11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e>
                        </m:d>
                      </m:oMath>
                    </m:oMathPara>
                  </a14:m>
                  <a:endParaRPr lang="ko-KR" altLang="en-US" sz="1100" dirty="0"/>
                </a:p>
              </p:txBody>
            </p:sp>
          </mc:Choice>
          <mc:Fallback xmlns="">
            <p:sp>
              <p:nvSpPr>
                <p:cNvPr id="75" name="직사각형 74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724987" y="4162965"/>
                  <a:ext cx="622414" cy="173637"/>
                </a:xfrm>
                <a:prstGeom prst="rect">
                  <a:avLst/>
                </a:prstGeom>
                <a:blipFill rotWithShape="0">
                  <a:blip r:embed="rId12"/>
                  <a:stretch>
                    <a:fillRect l="-2941" b="-20690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7" name="직사각형 56"/>
                <p:cNvSpPr/>
                <p:nvPr/>
              </p:nvSpPr>
              <p:spPr>
                <a:xfrm>
                  <a:off x="7153737" y="6087015"/>
                  <a:ext cx="622414" cy="173637"/>
                </a:xfrm>
                <a:prstGeom prst="rect">
                  <a:avLst/>
                </a:prstGeom>
              </p:spPr>
              <p:txBody>
                <a:bodyPr wrap="none" lIns="0" tIns="0" rIns="0" bIns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n-US" altLang="ko-KR" sz="1100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̅"/>
                                <m:ctrlPr>
                                  <a:rPr lang="en-US" altLang="ko-KR" sz="1100" i="1" smtClean="0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altLang="ko-KR" sz="1100" b="0" i="1" smtClean="0">
                                    <a:latin typeface="Cambria Math" panose="02040503050406030204" pitchFamily="18" charset="0"/>
                                  </a:rPr>
                                  <m:t>𝐾</m:t>
                                </m:r>
                              </m:e>
                            </m:acc>
                          </m:e>
                          <m:sub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  <m:sup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∗0</m:t>
                            </m:r>
                          </m:sup>
                        </m:sSubSup>
                        <m:d>
                          <m:dPr>
                            <m:ctrlPr>
                              <a:rPr lang="en-US" altLang="ko-KR" sz="11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80</m:t>
                            </m:r>
                            <m:r>
                              <a:rPr lang="en-US" altLang="ko-KR" sz="11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e>
                        </m:d>
                      </m:oMath>
                    </m:oMathPara>
                  </a14:m>
                  <a:endParaRPr lang="ko-KR" altLang="en-US" sz="1100" dirty="0"/>
                </a:p>
              </p:txBody>
            </p:sp>
          </mc:Choice>
          <mc:Fallback xmlns="">
            <p:sp>
              <p:nvSpPr>
                <p:cNvPr id="76" name="직사각형 75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153737" y="6087015"/>
                  <a:ext cx="622414" cy="173637"/>
                </a:xfrm>
                <a:prstGeom prst="rect">
                  <a:avLst/>
                </a:prstGeom>
                <a:blipFill rotWithShape="0">
                  <a:blip r:embed="rId13"/>
                  <a:stretch>
                    <a:fillRect l="-2941" t="-3571" b="-25000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8" name="직사각형 57"/>
                <p:cNvSpPr/>
                <p:nvPr/>
              </p:nvSpPr>
              <p:spPr>
                <a:xfrm>
                  <a:off x="5610687" y="6163215"/>
                  <a:ext cx="638445" cy="169726"/>
                </a:xfrm>
                <a:prstGeom prst="rect">
                  <a:avLst/>
                </a:prstGeom>
              </p:spPr>
              <p:txBody>
                <a:bodyPr wrap="none" lIns="0" tIns="0" rIns="0" bIns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n-US" altLang="ko-KR" sz="1100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̅"/>
                                <m:ctrlPr>
                                  <a:rPr lang="en-US" altLang="ko-KR" sz="1100" i="1" smtClean="0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altLang="ko-KR" sz="1100" b="0" i="1" smtClean="0">
                                    <a:latin typeface="Cambria Math" panose="02040503050406030204" pitchFamily="18" charset="0"/>
                                  </a:rPr>
                                  <m:t>𝐾</m:t>
                                </m:r>
                              </m:e>
                            </m:acc>
                          </m:e>
                          <m:sub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  <m:sup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∗−</m:t>
                            </m:r>
                          </m:sup>
                        </m:sSubSup>
                        <m:d>
                          <m:dPr>
                            <m:ctrlPr>
                              <a:rPr lang="en-US" altLang="ko-KR" sz="11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80</m:t>
                            </m:r>
                            <m:r>
                              <a:rPr lang="en-US" altLang="ko-KR" sz="11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e>
                        </m:d>
                      </m:oMath>
                    </m:oMathPara>
                  </a14:m>
                  <a:endParaRPr lang="ko-KR" altLang="en-US" sz="1100" dirty="0"/>
                </a:p>
              </p:txBody>
            </p:sp>
          </mc:Choice>
          <mc:Fallback xmlns="">
            <p:sp>
              <p:nvSpPr>
                <p:cNvPr id="77" name="직사각형 76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610687" y="6163215"/>
                  <a:ext cx="638445" cy="169726"/>
                </a:xfrm>
                <a:prstGeom prst="rect">
                  <a:avLst/>
                </a:prstGeom>
                <a:blipFill rotWithShape="0">
                  <a:blip r:embed="rId14"/>
                  <a:stretch>
                    <a:fillRect l="-2857" b="-21429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59" name="그룹 58"/>
          <p:cNvGrpSpPr/>
          <p:nvPr/>
        </p:nvGrpSpPr>
        <p:grpSpPr>
          <a:xfrm>
            <a:off x="4687085" y="2720301"/>
            <a:ext cx="2869407" cy="1792156"/>
            <a:chOff x="7268037" y="1334040"/>
            <a:chExt cx="3544223" cy="2169976"/>
          </a:xfrm>
        </p:grpSpPr>
        <p:cxnSp>
          <p:nvCxnSpPr>
            <p:cNvPr id="60" name="직선 연결선 59"/>
            <p:cNvCxnSpPr/>
            <p:nvPr/>
          </p:nvCxnSpPr>
          <p:spPr>
            <a:xfrm flipV="1">
              <a:off x="8253336" y="1597361"/>
              <a:ext cx="843039" cy="15876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1" name="타원 60"/>
            <p:cNvSpPr/>
            <p:nvPr/>
          </p:nvSpPr>
          <p:spPr>
            <a:xfrm>
              <a:off x="10410825" y="2362199"/>
              <a:ext cx="161925" cy="171451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62" name="직선 연결선 61"/>
            <p:cNvCxnSpPr/>
            <p:nvPr/>
          </p:nvCxnSpPr>
          <p:spPr>
            <a:xfrm flipV="1">
              <a:off x="8272386" y="3228975"/>
              <a:ext cx="890664" cy="13037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직선 연결선 62"/>
            <p:cNvCxnSpPr/>
            <p:nvPr/>
          </p:nvCxnSpPr>
          <p:spPr>
            <a:xfrm flipV="1">
              <a:off x="7786611" y="2436813"/>
              <a:ext cx="1805064" cy="3513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직선 연결선 63"/>
            <p:cNvCxnSpPr/>
            <p:nvPr/>
          </p:nvCxnSpPr>
          <p:spPr>
            <a:xfrm flipV="1">
              <a:off x="8242300" y="1533526"/>
              <a:ext cx="928688" cy="1657349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직선 연결선 64"/>
            <p:cNvCxnSpPr/>
            <p:nvPr/>
          </p:nvCxnSpPr>
          <p:spPr>
            <a:xfrm>
              <a:off x="8175626" y="1595606"/>
              <a:ext cx="995362" cy="1682413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직선 연결선 65"/>
            <p:cNvCxnSpPr/>
            <p:nvPr/>
          </p:nvCxnSpPr>
          <p:spPr>
            <a:xfrm flipV="1">
              <a:off x="7734300" y="1643401"/>
              <a:ext cx="395288" cy="79341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직선 연결선 66"/>
            <p:cNvCxnSpPr/>
            <p:nvPr/>
          </p:nvCxnSpPr>
          <p:spPr>
            <a:xfrm>
              <a:off x="9170988" y="1611650"/>
              <a:ext cx="471564" cy="825163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직선 연결선 67"/>
            <p:cNvCxnSpPr/>
            <p:nvPr/>
          </p:nvCxnSpPr>
          <p:spPr>
            <a:xfrm flipH="1">
              <a:off x="9170988" y="2436813"/>
              <a:ext cx="452362" cy="848975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직선 연결선 68"/>
            <p:cNvCxnSpPr/>
            <p:nvPr/>
          </p:nvCxnSpPr>
          <p:spPr>
            <a:xfrm flipH="1" flipV="1">
              <a:off x="7745559" y="2436813"/>
              <a:ext cx="431654" cy="79644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0" name="타원 69"/>
            <p:cNvSpPr/>
            <p:nvPr/>
          </p:nvSpPr>
          <p:spPr>
            <a:xfrm>
              <a:off x="8086725" y="1523999"/>
              <a:ext cx="161925" cy="171451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1" name="직사각형 70"/>
                <p:cNvSpPr/>
                <p:nvPr/>
              </p:nvSpPr>
              <p:spPr>
                <a:xfrm>
                  <a:off x="8830137" y="2534190"/>
                  <a:ext cx="600998" cy="169277"/>
                </a:xfrm>
                <a:prstGeom prst="rect">
                  <a:avLst/>
                </a:prstGeom>
              </p:spPr>
              <p:txBody>
                <a:bodyPr wrap="none" lIns="0" tIns="0" rIns="0" bIns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ko-KR" sz="11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1100" i="1">
                                <a:latin typeface="Cambria Math" panose="02040503050406030204" pitchFamily="18" charset="0"/>
                              </a:rPr>
                              <m:t>𝑓</m:t>
                            </m:r>
                          </m:e>
                          <m:sub>
                            <m:r>
                              <a:rPr lang="en-US" altLang="ko-KR" sz="11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d>
                          <m:dPr>
                            <m:ctrlPr>
                              <a:rPr lang="en-US" altLang="ko-KR" sz="11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137</m:t>
                            </m:r>
                            <m:r>
                              <a:rPr lang="en-US" altLang="ko-KR" sz="11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e>
                        </m:d>
                      </m:oMath>
                    </m:oMathPara>
                  </a14:m>
                  <a:endParaRPr lang="ko-KR" altLang="en-US" sz="1100" dirty="0"/>
                </a:p>
              </p:txBody>
            </p:sp>
          </mc:Choice>
          <mc:Fallback xmlns="">
            <p:sp>
              <p:nvSpPr>
                <p:cNvPr id="91" name="직사각형 90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830137" y="2534190"/>
                  <a:ext cx="600998" cy="169277"/>
                </a:xfrm>
                <a:prstGeom prst="rect">
                  <a:avLst/>
                </a:prstGeom>
                <a:blipFill rotWithShape="0">
                  <a:blip r:embed="rId15"/>
                  <a:stretch>
                    <a:fillRect l="-7143" b="-40741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72" name="타원 71"/>
            <p:cNvSpPr/>
            <p:nvPr/>
          </p:nvSpPr>
          <p:spPr>
            <a:xfrm>
              <a:off x="9077325" y="1504949"/>
              <a:ext cx="161925" cy="171451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3" name="타원 72"/>
            <p:cNvSpPr/>
            <p:nvPr/>
          </p:nvSpPr>
          <p:spPr>
            <a:xfrm>
              <a:off x="9553575" y="2351087"/>
              <a:ext cx="161925" cy="171451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4" name="타원 73"/>
            <p:cNvSpPr/>
            <p:nvPr/>
          </p:nvSpPr>
          <p:spPr>
            <a:xfrm>
              <a:off x="8582025" y="2333624"/>
              <a:ext cx="161925" cy="171451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5" name="타원 74"/>
            <p:cNvSpPr/>
            <p:nvPr/>
          </p:nvSpPr>
          <p:spPr>
            <a:xfrm>
              <a:off x="8524875" y="2286000"/>
              <a:ext cx="276225" cy="276225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6" name="타원 75"/>
            <p:cNvSpPr/>
            <p:nvPr/>
          </p:nvSpPr>
          <p:spPr>
            <a:xfrm>
              <a:off x="7639050" y="2351087"/>
              <a:ext cx="161925" cy="171451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7" name="타원 76"/>
            <p:cNvSpPr/>
            <p:nvPr/>
          </p:nvSpPr>
          <p:spPr>
            <a:xfrm>
              <a:off x="9090025" y="3143249"/>
              <a:ext cx="161925" cy="171451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8" name="타원 77"/>
            <p:cNvSpPr/>
            <p:nvPr/>
          </p:nvSpPr>
          <p:spPr>
            <a:xfrm>
              <a:off x="8105775" y="3152774"/>
              <a:ext cx="161925" cy="171451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9" name="직사각형 78"/>
                <p:cNvSpPr/>
                <p:nvPr/>
              </p:nvSpPr>
              <p:spPr>
                <a:xfrm>
                  <a:off x="10211262" y="2532063"/>
                  <a:ext cx="600998" cy="169277"/>
                </a:xfrm>
                <a:prstGeom prst="rect">
                  <a:avLst/>
                </a:prstGeom>
              </p:spPr>
              <p:txBody>
                <a:bodyPr wrap="none" lIns="0" tIns="0" rIns="0" bIns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ko-KR" sz="11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1100" i="1">
                                <a:latin typeface="Cambria Math" panose="02040503050406030204" pitchFamily="18" charset="0"/>
                              </a:rPr>
                              <m:t>𝑓</m:t>
                            </m:r>
                          </m:e>
                          <m:sub>
                            <m:r>
                              <a:rPr lang="en-US" altLang="ko-KR" sz="11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d>
                          <m:dPr>
                            <m:ctrlPr>
                              <a:rPr lang="en-US" altLang="ko-KR" sz="11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150</m:t>
                            </m:r>
                            <m:r>
                              <a:rPr lang="en-US" altLang="ko-KR" sz="11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e>
                        </m:d>
                      </m:oMath>
                    </m:oMathPara>
                  </a14:m>
                  <a:endParaRPr lang="ko-KR" altLang="en-US" sz="1100" dirty="0"/>
                </a:p>
              </p:txBody>
            </p:sp>
          </mc:Choice>
          <mc:Fallback xmlns="">
            <p:sp>
              <p:nvSpPr>
                <p:cNvPr id="99" name="직사각형 98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0211262" y="2532063"/>
                  <a:ext cx="600998" cy="169277"/>
                </a:xfrm>
                <a:prstGeom prst="rect">
                  <a:avLst/>
                </a:prstGeom>
                <a:blipFill rotWithShape="0">
                  <a:blip r:embed="rId16"/>
                  <a:stretch>
                    <a:fillRect l="-7071" b="-35714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0" name="직사각형 79"/>
                <p:cNvSpPr/>
                <p:nvPr/>
              </p:nvSpPr>
              <p:spPr>
                <a:xfrm>
                  <a:off x="8801562" y="2172240"/>
                  <a:ext cx="628121" cy="173637"/>
                </a:xfrm>
                <a:prstGeom prst="rect">
                  <a:avLst/>
                </a:prstGeom>
              </p:spPr>
              <p:txBody>
                <a:bodyPr wrap="none" lIns="0" tIns="0" rIns="0" bIns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n-US" altLang="ko-KR" sz="1100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  <m:sup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p>
                        </m:sSubSup>
                        <m:d>
                          <m:dPr>
                            <m:ctrlPr>
                              <a:rPr lang="en-US" altLang="ko-KR" sz="11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145</m:t>
                            </m:r>
                            <m:r>
                              <a:rPr lang="en-US" altLang="ko-KR" sz="11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e>
                        </m:d>
                      </m:oMath>
                    </m:oMathPara>
                  </a14:m>
                  <a:endParaRPr lang="ko-KR" altLang="en-US" sz="1100" dirty="0"/>
                </a:p>
              </p:txBody>
            </p:sp>
          </mc:Choice>
          <mc:Fallback xmlns="">
            <p:sp>
              <p:nvSpPr>
                <p:cNvPr id="100" name="직사각형 99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801562" y="2172240"/>
                  <a:ext cx="628121" cy="173637"/>
                </a:xfrm>
                <a:prstGeom prst="rect">
                  <a:avLst/>
                </a:prstGeom>
                <a:blipFill rotWithShape="0">
                  <a:blip r:embed="rId17"/>
                  <a:stretch>
                    <a:fillRect l="-1942" b="-20690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1" name="직사각형 80"/>
                <p:cNvSpPr/>
                <p:nvPr/>
              </p:nvSpPr>
              <p:spPr>
                <a:xfrm>
                  <a:off x="9573087" y="2134140"/>
                  <a:ext cx="644151" cy="169277"/>
                </a:xfrm>
                <a:prstGeom prst="rect">
                  <a:avLst/>
                </a:prstGeom>
              </p:spPr>
              <p:txBody>
                <a:bodyPr wrap="none" lIns="0" tIns="0" rIns="0" bIns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n-US" altLang="ko-KR" sz="1100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  <m:sup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+</m:t>
                            </m:r>
                          </m:sup>
                        </m:sSubSup>
                        <m:d>
                          <m:dPr>
                            <m:ctrlPr>
                              <a:rPr lang="en-US" altLang="ko-KR" sz="11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145</m:t>
                            </m:r>
                            <m:r>
                              <a:rPr lang="en-US" altLang="ko-KR" sz="11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e>
                        </m:d>
                      </m:oMath>
                    </m:oMathPara>
                  </a14:m>
                  <a:endParaRPr lang="ko-KR" altLang="en-US" sz="1100" dirty="0"/>
                </a:p>
              </p:txBody>
            </p:sp>
          </mc:Choice>
          <mc:Fallback xmlns="">
            <p:sp>
              <p:nvSpPr>
                <p:cNvPr id="101" name="직사각형 100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573087" y="2134140"/>
                  <a:ext cx="644151" cy="169277"/>
                </a:xfrm>
                <a:prstGeom prst="rect">
                  <a:avLst/>
                </a:prstGeom>
                <a:blipFill rotWithShape="0">
                  <a:blip r:embed="rId18"/>
                  <a:stretch>
                    <a:fillRect l="-1887" b="-21429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2" name="직사각형 81"/>
                <p:cNvSpPr/>
                <p:nvPr/>
              </p:nvSpPr>
              <p:spPr>
                <a:xfrm>
                  <a:off x="7268037" y="2162715"/>
                  <a:ext cx="644151" cy="169277"/>
                </a:xfrm>
                <a:prstGeom prst="rect">
                  <a:avLst/>
                </a:prstGeom>
              </p:spPr>
              <p:txBody>
                <a:bodyPr wrap="none" lIns="0" tIns="0" rIns="0" bIns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n-US" altLang="ko-KR" sz="1100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  <m:sup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−</m:t>
                            </m:r>
                          </m:sup>
                        </m:sSubSup>
                        <m:d>
                          <m:dPr>
                            <m:ctrlPr>
                              <a:rPr lang="en-US" altLang="ko-KR" sz="11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145</m:t>
                            </m:r>
                            <m:r>
                              <a:rPr lang="en-US" altLang="ko-KR" sz="11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e>
                        </m:d>
                      </m:oMath>
                    </m:oMathPara>
                  </a14:m>
                  <a:endParaRPr lang="ko-KR" altLang="en-US" sz="1100" dirty="0"/>
                </a:p>
              </p:txBody>
            </p:sp>
          </mc:Choice>
          <mc:Fallback xmlns="">
            <p:sp>
              <p:nvSpPr>
                <p:cNvPr id="102" name="직사각형 101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268037" y="2162715"/>
                  <a:ext cx="644151" cy="169277"/>
                </a:xfrm>
                <a:prstGeom prst="rect">
                  <a:avLst/>
                </a:prstGeom>
                <a:blipFill rotWithShape="0">
                  <a:blip r:embed="rId19"/>
                  <a:stretch>
                    <a:fillRect l="-1887" b="-21429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3" name="직사각형 82"/>
                <p:cNvSpPr/>
                <p:nvPr/>
              </p:nvSpPr>
              <p:spPr>
                <a:xfrm>
                  <a:off x="8973012" y="1334040"/>
                  <a:ext cx="716991" cy="169277"/>
                </a:xfrm>
                <a:prstGeom prst="rect">
                  <a:avLst/>
                </a:prstGeom>
              </p:spPr>
              <p:txBody>
                <a:bodyPr wrap="none" lIns="0" tIns="0" rIns="0" bIns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n-US" altLang="ko-KR" sz="1100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𝐾</m:t>
                            </m:r>
                          </m:e>
                          <m:sub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  <m:sup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∗+</m:t>
                            </m:r>
                          </m:sup>
                        </m:sSubSup>
                        <m:d>
                          <m:dPr>
                            <m:ctrlPr>
                              <a:rPr lang="en-US" altLang="ko-KR" sz="11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143</m:t>
                            </m:r>
                            <m:r>
                              <a:rPr lang="en-US" altLang="ko-KR" sz="11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e>
                        </m:d>
                      </m:oMath>
                    </m:oMathPara>
                  </a14:m>
                  <a:endParaRPr lang="ko-KR" altLang="en-US" sz="1100" dirty="0"/>
                </a:p>
              </p:txBody>
            </p:sp>
          </mc:Choice>
          <mc:Fallback xmlns="">
            <p:sp>
              <p:nvSpPr>
                <p:cNvPr id="103" name="직사각형 102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973012" y="1334040"/>
                  <a:ext cx="716991" cy="169277"/>
                </a:xfrm>
                <a:prstGeom prst="rect">
                  <a:avLst/>
                </a:prstGeom>
                <a:blipFill rotWithShape="0">
                  <a:blip r:embed="rId20"/>
                  <a:stretch>
                    <a:fillRect l="-2542" b="-21429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4" name="직사각형 83"/>
                <p:cNvSpPr/>
                <p:nvPr/>
              </p:nvSpPr>
              <p:spPr>
                <a:xfrm>
                  <a:off x="7791912" y="1334040"/>
                  <a:ext cx="700961" cy="173637"/>
                </a:xfrm>
                <a:prstGeom prst="rect">
                  <a:avLst/>
                </a:prstGeom>
              </p:spPr>
              <p:txBody>
                <a:bodyPr wrap="none" lIns="0" tIns="0" rIns="0" bIns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n-US" altLang="ko-KR" sz="1100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𝐾</m:t>
                            </m:r>
                          </m:e>
                          <m:sub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  <m:sup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∗0</m:t>
                            </m:r>
                          </m:sup>
                        </m:sSubSup>
                        <m:d>
                          <m:dPr>
                            <m:ctrlPr>
                              <a:rPr lang="en-US" altLang="ko-KR" sz="11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143</m:t>
                            </m:r>
                            <m:r>
                              <a:rPr lang="en-US" altLang="ko-KR" sz="11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e>
                        </m:d>
                      </m:oMath>
                    </m:oMathPara>
                  </a14:m>
                  <a:endParaRPr lang="ko-KR" altLang="en-US" sz="1100" dirty="0"/>
                </a:p>
              </p:txBody>
            </p:sp>
          </mc:Choice>
          <mc:Fallback xmlns="">
            <p:sp>
              <p:nvSpPr>
                <p:cNvPr id="104" name="직사각형 103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791912" y="1334040"/>
                  <a:ext cx="700961" cy="173637"/>
                </a:xfrm>
                <a:prstGeom prst="rect">
                  <a:avLst/>
                </a:prstGeom>
                <a:blipFill rotWithShape="0">
                  <a:blip r:embed="rId21"/>
                  <a:stretch>
                    <a:fillRect l="-2609" b="-25000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5" name="직사각형 84"/>
                <p:cNvSpPr/>
                <p:nvPr/>
              </p:nvSpPr>
              <p:spPr>
                <a:xfrm>
                  <a:off x="9220662" y="3258090"/>
                  <a:ext cx="700961" cy="173637"/>
                </a:xfrm>
                <a:prstGeom prst="rect">
                  <a:avLst/>
                </a:prstGeom>
              </p:spPr>
              <p:txBody>
                <a:bodyPr wrap="none" lIns="0" tIns="0" rIns="0" bIns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n-US" altLang="ko-KR" sz="1100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̅"/>
                                <m:ctrlPr>
                                  <a:rPr lang="en-US" altLang="ko-KR" sz="1100" i="1" smtClean="0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altLang="ko-KR" sz="1100" b="0" i="1" smtClean="0">
                                    <a:latin typeface="Cambria Math" panose="02040503050406030204" pitchFamily="18" charset="0"/>
                                  </a:rPr>
                                  <m:t>𝐾</m:t>
                                </m:r>
                              </m:e>
                            </m:acc>
                          </m:e>
                          <m:sub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  <m:sup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∗0</m:t>
                            </m:r>
                          </m:sup>
                        </m:sSubSup>
                        <m:d>
                          <m:dPr>
                            <m:ctrlPr>
                              <a:rPr lang="en-US" altLang="ko-KR" sz="11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143</m:t>
                            </m:r>
                            <m:r>
                              <a:rPr lang="en-US" altLang="ko-KR" sz="11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e>
                        </m:d>
                      </m:oMath>
                    </m:oMathPara>
                  </a14:m>
                  <a:endParaRPr lang="ko-KR" altLang="en-US" sz="1100" dirty="0"/>
                </a:p>
              </p:txBody>
            </p:sp>
          </mc:Choice>
          <mc:Fallback xmlns="">
            <p:sp>
              <p:nvSpPr>
                <p:cNvPr id="105" name="직사각형 104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220662" y="3258090"/>
                  <a:ext cx="700961" cy="173637"/>
                </a:xfrm>
                <a:prstGeom prst="rect">
                  <a:avLst/>
                </a:prstGeom>
                <a:blipFill rotWithShape="0">
                  <a:blip r:embed="rId22"/>
                  <a:stretch>
                    <a:fillRect l="-2609" b="-20690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6" name="직사각형 85"/>
                <p:cNvSpPr/>
                <p:nvPr/>
              </p:nvSpPr>
              <p:spPr>
                <a:xfrm>
                  <a:off x="7677612" y="3334290"/>
                  <a:ext cx="716991" cy="169726"/>
                </a:xfrm>
                <a:prstGeom prst="rect">
                  <a:avLst/>
                </a:prstGeom>
              </p:spPr>
              <p:txBody>
                <a:bodyPr wrap="none" lIns="0" tIns="0" rIns="0" bIns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n-US" altLang="ko-KR" sz="1100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̅"/>
                                <m:ctrlPr>
                                  <a:rPr lang="en-US" altLang="ko-KR" sz="1100" i="1" smtClean="0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altLang="ko-KR" sz="1100" b="0" i="1" smtClean="0">
                                    <a:latin typeface="Cambria Math" panose="02040503050406030204" pitchFamily="18" charset="0"/>
                                  </a:rPr>
                                  <m:t>𝐾</m:t>
                                </m:r>
                              </m:e>
                            </m:acc>
                          </m:e>
                          <m:sub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  <m:sup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∗−</m:t>
                            </m:r>
                          </m:sup>
                        </m:sSubSup>
                        <m:d>
                          <m:dPr>
                            <m:ctrlPr>
                              <a:rPr lang="en-US" altLang="ko-KR" sz="11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sz="1100" b="0" i="1" smtClean="0">
                                <a:latin typeface="Cambria Math" panose="02040503050406030204" pitchFamily="18" charset="0"/>
                              </a:rPr>
                              <m:t>143</m:t>
                            </m:r>
                            <m:r>
                              <a:rPr lang="en-US" altLang="ko-KR" sz="11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e>
                        </m:d>
                      </m:oMath>
                    </m:oMathPara>
                  </a14:m>
                  <a:endParaRPr lang="ko-KR" altLang="en-US" sz="1100" dirty="0"/>
                </a:p>
              </p:txBody>
            </p:sp>
          </mc:Choice>
          <mc:Fallback xmlns="">
            <p:sp>
              <p:nvSpPr>
                <p:cNvPr id="106" name="직사각형 105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677612" y="3334290"/>
                  <a:ext cx="716991" cy="169726"/>
                </a:xfrm>
                <a:prstGeom prst="rect">
                  <a:avLst/>
                </a:prstGeom>
                <a:blipFill rotWithShape="0">
                  <a:blip r:embed="rId23"/>
                  <a:stretch>
                    <a:fillRect l="-2542" b="-21429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직사각형 6"/>
              <p:cNvSpPr/>
              <p:nvPr/>
            </p:nvSpPr>
            <p:spPr>
              <a:xfrm>
                <a:off x="617905" y="1310501"/>
                <a:ext cx="8273176" cy="39158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285750" indent="-285750">
                  <a:buFont typeface="Wingdings" panose="05000000000000000000" pitchFamily="2" charset="2"/>
                  <a:buChar char="§"/>
                </a:pPr>
                <a:r>
                  <a:rPr lang="en-US" altLang="ko-KR" dirty="0">
                    <a:solidFill>
                      <a:prstClr val="black"/>
                    </a:solidFill>
                  </a:rPr>
                  <a:t>We want to construct a tetraquark model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9</m:t>
                        </m:r>
                      </m:e>
                      <m:sub>
                        <m:r>
                          <a:rPr lang="en-US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𝑓</m:t>
                        </m:r>
                      </m:sub>
                    </m:sSub>
                  </m:oMath>
                </a14:m>
                <a:r>
                  <a:rPr lang="en-US" altLang="ko-KR" dirty="0">
                    <a:solidFill>
                      <a:prstClr val="black"/>
                    </a:solidFill>
                  </a:rPr>
                  <a:t>) to explain the two nonets in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i="1" smtClean="0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𝐽</m:t>
                        </m:r>
                      </m:e>
                      <m:sup>
                        <m:r>
                          <a:rPr lang="en-US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𝑃</m:t>
                        </m:r>
                      </m:sup>
                    </m:sSup>
                    <m:r>
                      <a:rPr lang="en-US" altLang="ko-KR" i="1">
                        <a:solidFill>
                          <a:srgbClr val="0033CC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e>
                      <m:sup>
                        <m:r>
                          <a:rPr lang="en-US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p>
                  </m:oMath>
                </a14:m>
                <a:r>
                  <a:rPr lang="en-US" altLang="ko-KR" dirty="0"/>
                  <a:t>.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7" name="직사각형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7905" y="1310501"/>
                <a:ext cx="8273176" cy="391582"/>
              </a:xfrm>
              <a:prstGeom prst="rect">
                <a:avLst/>
              </a:prstGeom>
              <a:blipFill>
                <a:blip r:embed="rId24"/>
                <a:stretch>
                  <a:fillRect l="-442" t="-7813" r="-442" b="-20313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7" name="직사각형 86"/>
          <p:cNvSpPr/>
          <p:nvPr/>
        </p:nvSpPr>
        <p:spPr>
          <a:xfrm>
            <a:off x="704475" y="5239514"/>
            <a:ext cx="514185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altLang="ko-KR" dirty="0">
                <a:solidFill>
                  <a:prstClr val="black"/>
                </a:solidFill>
              </a:rPr>
              <a:t>To do this, </a:t>
            </a:r>
            <a:r>
              <a:rPr lang="en-US" altLang="ko-KR" dirty="0">
                <a:solidFill>
                  <a:srgbClr val="0033CC"/>
                </a:solidFill>
              </a:rPr>
              <a:t>two types of tetraquarks</a:t>
            </a:r>
            <a:r>
              <a:rPr lang="en-US" altLang="ko-KR" dirty="0"/>
              <a:t> are needed.</a:t>
            </a:r>
            <a:r>
              <a:rPr lang="en-US" altLang="ko-KR" dirty="0">
                <a:solidFill>
                  <a:prstClr val="black"/>
                </a:solidFill>
              </a:rPr>
              <a:t> 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AA003DEF-14F4-3ACA-2DED-F1E80925030D}"/>
              </a:ext>
            </a:extLst>
          </p:cNvPr>
          <p:cNvSpPr/>
          <p:nvPr/>
        </p:nvSpPr>
        <p:spPr>
          <a:xfrm>
            <a:off x="6766612" y="19456"/>
            <a:ext cx="2367660" cy="31782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altLang="ko-KR" sz="1400" dirty="0"/>
              <a:t>Tetraquark mixing model cont. </a:t>
            </a:r>
          </a:p>
        </p:txBody>
      </p:sp>
    </p:spTree>
    <p:extLst>
      <p:ext uri="{BB962C8B-B14F-4D97-AF65-F5344CB8AC3E}">
        <p14:creationId xmlns:p14="http://schemas.microsoft.com/office/powerpoint/2010/main" val="2809235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  <p:bldP spid="8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C7ACD-A43A-4791-9360-251F151CC5DF}" type="slidenum">
              <a:rPr lang="ko-KR" altLang="en-US" smtClean="0"/>
              <a:t>14</a:t>
            </a:fld>
            <a:endParaRPr lang="ko-KR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직사각형 4"/>
              <p:cNvSpPr/>
              <p:nvPr/>
            </p:nvSpPr>
            <p:spPr>
              <a:xfrm>
                <a:off x="3224961" y="1535601"/>
                <a:ext cx="134928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ko-KR" dirty="0"/>
                  <a:t>(</a:t>
                </a:r>
                <a14:m>
                  <m:oMath xmlns:m="http://schemas.openxmlformats.org/officeDocument/2006/math">
                    <m:r>
                      <a:rPr lang="en-US" altLang="ko-KR" i="1" dirty="0">
                        <a:latin typeface="Cambria Math" panose="02040503050406030204" pitchFamily="18" charset="0"/>
                      </a:rPr>
                      <m:t>𝑞</m:t>
                    </m:r>
                    <m:r>
                      <a:rPr lang="en-US" altLang="ko-KR" i="1" dirty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ko-KR" i="1" dirty="0">
                        <a:latin typeface="Cambria Math" panose="02040503050406030204" pitchFamily="18" charset="0"/>
                      </a:rPr>
                      <m:t>𝑢</m:t>
                    </m:r>
                    <m:r>
                      <a:rPr lang="en-US" altLang="ko-KR" i="1" dirty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altLang="ko-KR" i="1" dirty="0">
                        <a:latin typeface="Cambria Math" panose="02040503050406030204" pitchFamily="18" charset="0"/>
                      </a:rPr>
                      <m:t>𝑑</m:t>
                    </m:r>
                    <m:r>
                      <a:rPr lang="en-US" altLang="ko-KR" i="1" dirty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altLang="ko-KR" i="1" dirty="0">
                        <a:latin typeface="Cambria Math" panose="02040503050406030204" pitchFamily="18" charset="0"/>
                      </a:rPr>
                      <m:t>𝑠</m:t>
                    </m:r>
                    <m:r>
                      <a:rPr lang="en-US" altLang="ko-KR" i="1" dirty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5" name="직사각형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24961" y="1535601"/>
                <a:ext cx="1349280" cy="369332"/>
              </a:xfrm>
              <a:prstGeom prst="rect">
                <a:avLst/>
              </a:prstGeom>
              <a:blipFill>
                <a:blip r:embed="rId3"/>
                <a:stretch>
                  <a:fillRect l="-3620" t="-10000" r="-1357" b="-2666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타원 6"/>
          <p:cNvSpPr/>
          <p:nvPr/>
        </p:nvSpPr>
        <p:spPr>
          <a:xfrm>
            <a:off x="1850953" y="1503691"/>
            <a:ext cx="535278" cy="427086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 w="25400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직사각형 7"/>
              <p:cNvSpPr/>
              <p:nvPr/>
            </p:nvSpPr>
            <p:spPr>
              <a:xfrm>
                <a:off x="1927193" y="1532960"/>
                <a:ext cx="393782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ko-KR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𝑞𝑞</m:t>
                      </m:r>
                    </m:oMath>
                  </m:oMathPara>
                </a14:m>
                <a:endParaRPr lang="ko-KR" altLang="en-US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8" name="직사각형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27193" y="1532960"/>
                <a:ext cx="393782" cy="369332"/>
              </a:xfrm>
              <a:prstGeom prst="rect">
                <a:avLst/>
              </a:prstGeom>
              <a:blipFill>
                <a:blip r:embed="rId4"/>
                <a:stretch>
                  <a:fillRect r="-6154" b="-655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타원 8"/>
          <p:cNvSpPr/>
          <p:nvPr/>
        </p:nvSpPr>
        <p:spPr>
          <a:xfrm>
            <a:off x="2508245" y="1505966"/>
            <a:ext cx="535278" cy="427086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 w="25400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직사각형 9"/>
              <p:cNvSpPr/>
              <p:nvPr/>
            </p:nvSpPr>
            <p:spPr>
              <a:xfrm>
                <a:off x="2571867" y="1529255"/>
                <a:ext cx="399346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en-US" altLang="ko-KR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𝑞</m:t>
                          </m:r>
                        </m:e>
                      </m:acc>
                      <m:acc>
                        <m:accPr>
                          <m:chr m:val="̅"/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𝑞</m:t>
                          </m:r>
                        </m:e>
                      </m:acc>
                    </m:oMath>
                  </m:oMathPara>
                </a14:m>
                <a:endParaRPr lang="ko-KR" altLang="en-US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0" name="직사각형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71867" y="1529255"/>
                <a:ext cx="399346" cy="369332"/>
              </a:xfrm>
              <a:prstGeom prst="rect">
                <a:avLst/>
              </a:prstGeom>
              <a:blipFill>
                <a:blip r:embed="rId5"/>
                <a:stretch>
                  <a:fillRect r="-21538" b="-666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모서리가 둥근 직사각형 10"/>
          <p:cNvSpPr/>
          <p:nvPr/>
        </p:nvSpPr>
        <p:spPr>
          <a:xfrm>
            <a:off x="1762918" y="1382669"/>
            <a:ext cx="1417320" cy="676634"/>
          </a:xfrm>
          <a:prstGeom prst="roundRect">
            <a:avLst/>
          </a:prstGeom>
          <a:noFill/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endParaRPr lang="ko-KR" altLang="en-US" sz="1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직사각형 19"/>
              <p:cNvSpPr/>
              <p:nvPr/>
            </p:nvSpPr>
            <p:spPr>
              <a:xfrm>
                <a:off x="1505185" y="2319639"/>
                <a:ext cx="4996389" cy="42236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en-US" altLang="ko-KR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ko-KR" i="1">
                              <a:latin typeface="Cambria Math" panose="02040503050406030204" pitchFamily="18" charset="0"/>
                            </a:rPr>
                            <m:t>𝑞𝑞</m:t>
                          </m:r>
                          <m:r>
                            <a:rPr lang="en-US" altLang="ko-KR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∈</m:t>
                          </m:r>
                          <m:d>
                            <m:dPr>
                              <m:ctrlPr>
                                <a:rPr lang="en-US" altLang="ko-KR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altLang="ko-KR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ko-KR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𝐽</m:t>
                                  </m:r>
                                  <m:r>
                                    <a:rPr lang="en-US" altLang="ko-KR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=</m:t>
                                  </m:r>
                                  <m:r>
                                    <a:rPr lang="en-US" altLang="ko-KR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0,</m:t>
                                  </m:r>
                                  <m:sSub>
                                    <m:sSubPr>
                                      <m:ctrlPr>
                                        <a:rPr lang="en-US" altLang="ko-KR" b="0" i="1" smtClean="0">
                                          <a:solidFill>
                                            <a:srgbClr val="0033CC"/>
                                          </a:solidFill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acc>
                                        <m:accPr>
                                          <m:chr m:val="̅"/>
                                          <m:ctrlPr>
                                            <a:rPr lang="en-US" altLang="ko-KR" b="0" i="1" smtClean="0">
                                              <a:solidFill>
                                                <a:srgbClr val="0033CC"/>
                                              </a:solidFill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</m:ctrlPr>
                                        </m:accPr>
                                        <m:e>
                                          <m:r>
                                            <a:rPr lang="en-US" altLang="ko-KR" b="0" i="1" smtClean="0">
                                              <a:solidFill>
                                                <a:srgbClr val="0033CC"/>
                                              </a:solidFill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  <m:t>3</m:t>
                                          </m:r>
                                        </m:e>
                                      </m:acc>
                                    </m:e>
                                    <m:sub>
                                      <m:r>
                                        <a:rPr lang="en-US" altLang="ko-KR" b="0" i="1" smtClean="0">
                                          <a:solidFill>
                                            <a:srgbClr val="0033CC"/>
                                          </a:solidFill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𝑐</m:t>
                                      </m:r>
                                    </m:sub>
                                  </m:sSub>
                                  <m:r>
                                    <a:rPr lang="en-US" altLang="ko-KR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,</m:t>
                                  </m:r>
                                  <m:acc>
                                    <m:accPr>
                                      <m:chr m:val="̅"/>
                                      <m:ctrlPr>
                                        <a:rPr lang="en-US" altLang="ko-KR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US" altLang="ko-KR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3</m:t>
                                      </m:r>
                                    </m:e>
                                  </m:acc>
                                </m:e>
                                <m:sub>
                                  <m:r>
                                    <a:rPr lang="en-US" altLang="ko-KR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𝑓</m:t>
                                  </m:r>
                                </m:sub>
                              </m:sSub>
                            </m:e>
                          </m:d>
                        </m:e>
                      </m:d>
                      <m:r>
                        <a:rPr lang="en-US" altLang="ko-KR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⨂</m:t>
                      </m:r>
                      <m:d>
                        <m:dPr>
                          <m:begChr m:val="["/>
                          <m:endChr m:val="]"/>
                          <m:ctrlPr>
                            <a:rPr lang="en-US" altLang="ko-KR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̅"/>
                              <m:ctrlPr>
                                <a:rPr lang="en-US" altLang="ko-KR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altLang="ko-KR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𝑞</m:t>
                              </m:r>
                            </m:e>
                          </m:acc>
                          <m:acc>
                            <m:accPr>
                              <m:chr m:val="̅"/>
                              <m:ctrlPr>
                                <a:rPr lang="en-US" altLang="ko-KR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altLang="ko-KR" i="1">
                                  <a:latin typeface="Cambria Math" panose="02040503050406030204" pitchFamily="18" charset="0"/>
                                </a:rPr>
                                <m:t>𝑞</m:t>
                              </m:r>
                            </m:e>
                          </m:acc>
                          <m:r>
                            <a:rPr lang="en-US" altLang="ko-KR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∈(</m:t>
                          </m:r>
                          <m:r>
                            <a:rPr lang="en-US" altLang="ko-KR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𝐽</m:t>
                          </m:r>
                          <m:r>
                            <a:rPr lang="en-US" altLang="ko-KR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=0,</m:t>
                          </m:r>
                          <m:sSub>
                            <m:sSubPr>
                              <m:ctrlPr>
                                <a:rPr lang="en-US" altLang="ko-KR" i="1" smtClean="0">
                                  <a:solidFill>
                                    <a:srgbClr val="0033CC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ko-KR" i="1">
                                  <a:solidFill>
                                    <a:srgbClr val="0033CC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</m:t>
                              </m:r>
                            </m:e>
                            <m:sub>
                              <m:r>
                                <a:rPr lang="en-US" altLang="ko-KR" i="1">
                                  <a:solidFill>
                                    <a:srgbClr val="0033CC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𝑐</m:t>
                              </m:r>
                            </m:sub>
                          </m:sSub>
                          <m:r>
                            <a:rPr lang="en-US" altLang="ko-KR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en-US" altLang="ko-KR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ko-KR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</m:t>
                              </m:r>
                            </m:e>
                            <m:sub>
                              <m:r>
                                <a:rPr lang="en-US" altLang="ko-KR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𝑓</m:t>
                              </m:r>
                            </m:sub>
                          </m:sSub>
                          <m:r>
                            <a:rPr lang="en-US" altLang="ko-KR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)</m:t>
                          </m:r>
                        </m:e>
                      </m:d>
                    </m:oMath>
                  </m:oMathPara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20" name="직사각형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05185" y="2319639"/>
                <a:ext cx="4996389" cy="422360"/>
              </a:xfrm>
              <a:prstGeom prst="rect">
                <a:avLst/>
              </a:prstGeom>
              <a:blipFill>
                <a:blip r:embed="rId6"/>
                <a:stretch>
                  <a:fillRect b="-579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직사각형 26"/>
              <p:cNvSpPr/>
              <p:nvPr/>
            </p:nvSpPr>
            <p:spPr>
              <a:xfrm>
                <a:off x="5897228" y="2324388"/>
                <a:ext cx="2734403" cy="411331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altLang="ko-KR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⟹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ko-KR" altLang="en-US" dirty="0"/>
                  <a:t> </a:t>
                </a:r>
                <a14:m>
                  <m:oMath xmlns:m="http://schemas.openxmlformats.org/officeDocument/2006/math"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𝑞𝑞</m:t>
                    </m:r>
                    <m:acc>
                      <m:accPr>
                        <m:chr m:val="̅"/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𝑞</m:t>
                        </m:r>
                      </m:e>
                    </m:acc>
                    <m:acc>
                      <m:accPr>
                        <m:chr m:val="̅"/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𝑞</m:t>
                        </m:r>
                      </m:e>
                    </m:acc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∈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𝐽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=0,</m:t>
                            </m:r>
                            <m:r>
                              <a:rPr lang="en-US" altLang="ko-KR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𝟏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𝑐</m:t>
                            </m:r>
                          </m:sub>
                        </m:sSub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, </m:t>
                        </m:r>
                        <m:sSub>
                          <m:sSubPr>
                            <m:ctrlPr>
                              <a:rPr lang="en-US" altLang="ko-KR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b="1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𝟗</m:t>
                            </m:r>
                          </m:e>
                          <m:sub>
                            <m:r>
                              <a:rPr lang="en-US" altLang="ko-KR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𝑓</m:t>
                            </m:r>
                          </m:sub>
                        </m:sSub>
                      </m:e>
                    </m:d>
                  </m:oMath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27" name="직사각형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97228" y="2324388"/>
                <a:ext cx="2734403" cy="411331"/>
              </a:xfrm>
              <a:prstGeom prst="rect">
                <a:avLst/>
              </a:prstGeom>
              <a:blipFill>
                <a:blip r:embed="rId7"/>
                <a:stretch>
                  <a:fillRect b="-8824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직사각형 27"/>
              <p:cNvSpPr/>
              <p:nvPr/>
            </p:nvSpPr>
            <p:spPr>
              <a:xfrm>
                <a:off x="989041" y="2730284"/>
                <a:ext cx="7791620" cy="6883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altLang="ko-KR" dirty="0"/>
                  <a:t>Well-known tetraquark type, originally constructed for the light nonet (Jaffe).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altLang="ko-KR" i="1">
                        <a:latin typeface="Cambria Math" panose="02040503050406030204" pitchFamily="18" charset="0"/>
                      </a:rPr>
                      <m:t>𝑞𝑞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∈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𝐽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=0,</m:t>
                            </m:r>
                            <m:sSub>
                              <m:sSubPr>
                                <m:ctrlPr>
                                  <a:rPr lang="en-US" altLang="ko-KR" i="1">
                                    <a:solidFill>
                                      <a:srgbClr val="0033CC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acc>
                                  <m:accPr>
                                    <m:chr m:val="̅"/>
                                    <m:ctrlPr>
                                      <a:rPr lang="en-US" altLang="ko-KR" i="1">
                                        <a:solidFill>
                                          <a:srgbClr val="0033CC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US" altLang="ko-KR" i="1">
                                        <a:solidFill>
                                          <a:srgbClr val="0033CC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3</m:t>
                                    </m:r>
                                  </m:e>
                                </m:acc>
                              </m:e>
                              <m:sub>
                                <m:r>
                                  <a:rPr lang="en-US" altLang="ko-KR" i="1">
                                    <a:solidFill>
                                      <a:srgbClr val="0033CC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𝑐</m:t>
                                </m:r>
                              </m:sub>
                            </m:s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,</m:t>
                            </m:r>
                            <m:acc>
                              <m:accPr>
                                <m:chr m:val="̅"/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3</m:t>
                                </m:r>
                              </m:e>
                            </m:acc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𝑓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altLang="ko-KR" dirty="0"/>
                  <a:t>: most compact among all possible diquarks.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28" name="직사각형 2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9041" y="2730284"/>
                <a:ext cx="7791620" cy="688330"/>
              </a:xfrm>
              <a:prstGeom prst="rect">
                <a:avLst/>
              </a:prstGeom>
              <a:blipFill>
                <a:blip r:embed="rId8"/>
                <a:stretch>
                  <a:fillRect l="-469" t="-5310" b="-10619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직사각형 29"/>
              <p:cNvSpPr/>
              <p:nvPr/>
            </p:nvSpPr>
            <p:spPr>
              <a:xfrm>
                <a:off x="580949" y="2339710"/>
                <a:ext cx="851130" cy="369332"/>
              </a:xfrm>
              <a:prstGeom prst="rect">
                <a:avLst/>
              </a:prstGeom>
              <a:ln>
                <a:noFill/>
              </a:ln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d>
                      <m:dPr>
                        <m:begChr m:val=""/>
                        <m:endChr m:val="⟩"/>
                        <m:ctrlPr>
                          <a:rPr lang="en-US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|</m:t>
                        </m:r>
                        <m:r>
                          <a:rPr lang="en-US" altLang="ko-KR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𝟎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00</m:t>
                        </m:r>
                      </m:e>
                    </m:d>
                  </m:oMath>
                </a14:m>
                <a:r>
                  <a:rPr lang="ko-KR" altLang="en-US" dirty="0"/>
                  <a:t> </a:t>
                </a:r>
                <a:r>
                  <a:rPr lang="en-US" altLang="ko-KR" dirty="0"/>
                  <a:t>: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30" name="직사각형 2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0949" y="2339710"/>
                <a:ext cx="851130" cy="369332"/>
              </a:xfrm>
              <a:prstGeom prst="rect">
                <a:avLst/>
              </a:prstGeom>
              <a:blipFill>
                <a:blip r:embed="rId9"/>
                <a:stretch>
                  <a:fillRect l="-2143" t="-121667" r="-45000" b="-188333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직사각형 30"/>
              <p:cNvSpPr/>
              <p:nvPr/>
            </p:nvSpPr>
            <p:spPr>
              <a:xfrm>
                <a:off x="1486244" y="3606576"/>
                <a:ext cx="4996389" cy="42236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en-US" altLang="ko-KR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ko-KR" i="1">
                              <a:latin typeface="Cambria Math" panose="02040503050406030204" pitchFamily="18" charset="0"/>
                            </a:rPr>
                            <m:t>𝑞𝑞</m:t>
                          </m:r>
                          <m:r>
                            <a:rPr lang="en-US" altLang="ko-KR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∈</m:t>
                          </m:r>
                          <m:d>
                            <m:dPr>
                              <m:ctrlPr>
                                <a:rPr lang="en-US" altLang="ko-KR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altLang="ko-KR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ko-KR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𝐽</m:t>
                                  </m:r>
                                  <m:r>
                                    <a:rPr lang="en-US" altLang="ko-KR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=1,</m:t>
                                  </m:r>
                                  <m:sSub>
                                    <m:sSubPr>
                                      <m:ctrlPr>
                                        <a:rPr lang="en-US" altLang="ko-KR" b="0" i="1" smtClean="0">
                                          <a:solidFill>
                                            <a:srgbClr val="0033CC"/>
                                          </a:solidFill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ko-KR" b="0" i="1" smtClean="0">
                                          <a:solidFill>
                                            <a:srgbClr val="0033CC"/>
                                          </a:solidFill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6</m:t>
                                      </m:r>
                                    </m:e>
                                    <m:sub>
                                      <m:r>
                                        <a:rPr lang="en-US" altLang="ko-KR" b="0" i="1" smtClean="0">
                                          <a:solidFill>
                                            <a:srgbClr val="0033CC"/>
                                          </a:solidFill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𝑐</m:t>
                                      </m:r>
                                    </m:sub>
                                  </m:sSub>
                                  <m:r>
                                    <a:rPr lang="en-US" altLang="ko-KR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,</m:t>
                                  </m:r>
                                  <m:acc>
                                    <m:accPr>
                                      <m:chr m:val="̅"/>
                                      <m:ctrlPr>
                                        <a:rPr lang="en-US" altLang="ko-KR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US" altLang="ko-KR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3</m:t>
                                      </m:r>
                                    </m:e>
                                  </m:acc>
                                </m:e>
                                <m:sub>
                                  <m:r>
                                    <a:rPr lang="en-US" altLang="ko-KR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𝑓</m:t>
                                  </m:r>
                                </m:sub>
                              </m:sSub>
                            </m:e>
                          </m:d>
                        </m:e>
                      </m:d>
                      <m:r>
                        <a:rPr lang="en-US" altLang="ko-KR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⨂</m:t>
                      </m:r>
                      <m:d>
                        <m:dPr>
                          <m:begChr m:val="["/>
                          <m:endChr m:val="]"/>
                          <m:ctrlPr>
                            <a:rPr lang="en-US" altLang="ko-KR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̅"/>
                              <m:ctrlPr>
                                <a:rPr lang="en-US" altLang="ko-KR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altLang="ko-KR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𝑞</m:t>
                              </m:r>
                            </m:e>
                          </m:acc>
                          <m:acc>
                            <m:accPr>
                              <m:chr m:val="̅"/>
                              <m:ctrlPr>
                                <a:rPr lang="en-US" altLang="ko-KR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altLang="ko-KR" i="1">
                                  <a:latin typeface="Cambria Math" panose="02040503050406030204" pitchFamily="18" charset="0"/>
                                </a:rPr>
                                <m:t>𝑞</m:t>
                              </m:r>
                            </m:e>
                          </m:acc>
                          <m:r>
                            <a:rPr lang="en-US" altLang="ko-KR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∈(</m:t>
                          </m:r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𝐽</m:t>
                          </m:r>
                          <m:r>
                            <a:rPr lang="en-US" altLang="ko-KR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</m:t>
                          </m:r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  <m:r>
                            <a:rPr lang="en-US" altLang="ko-KR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en-US" altLang="ko-KR" i="1" smtClean="0">
                                  <a:solidFill>
                                    <a:srgbClr val="0033CC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̅"/>
                                  <m:ctrlPr>
                                    <a:rPr lang="en-US" altLang="ko-KR" i="1" smtClean="0">
                                      <a:solidFill>
                                        <a:srgbClr val="0033CC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US" altLang="ko-KR" b="0" i="1" smtClean="0">
                                      <a:solidFill>
                                        <a:srgbClr val="0033CC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6</m:t>
                                  </m:r>
                                </m:e>
                              </m:acc>
                            </m:e>
                            <m:sub>
                              <m:r>
                                <a:rPr lang="en-US" altLang="ko-KR" i="1">
                                  <a:solidFill>
                                    <a:srgbClr val="0033CC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𝑐</m:t>
                              </m:r>
                            </m:sub>
                          </m:sSub>
                          <m:r>
                            <a:rPr lang="en-US" altLang="ko-KR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en-US" altLang="ko-KR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ko-KR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</m:t>
                              </m:r>
                            </m:e>
                            <m:sub>
                              <m:r>
                                <a:rPr lang="en-US" altLang="ko-KR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𝑓</m:t>
                              </m:r>
                            </m:sub>
                          </m:sSub>
                          <m:r>
                            <a:rPr lang="en-US" altLang="ko-KR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)</m:t>
                          </m:r>
                        </m:e>
                      </m:d>
                    </m:oMath>
                  </m:oMathPara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31" name="직사각형 3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86244" y="3606576"/>
                <a:ext cx="4996389" cy="422360"/>
              </a:xfrm>
              <a:prstGeom prst="rect">
                <a:avLst/>
              </a:prstGeom>
              <a:blipFill>
                <a:blip r:embed="rId10"/>
                <a:stretch>
                  <a:fillRect b="-579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직사각형 31"/>
              <p:cNvSpPr/>
              <p:nvPr/>
            </p:nvSpPr>
            <p:spPr>
              <a:xfrm>
                <a:off x="5932298" y="3537654"/>
                <a:ext cx="2734403" cy="411331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altLang="ko-KR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⟹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ko-KR" altLang="en-US" dirty="0"/>
                  <a:t> </a:t>
                </a:r>
                <a14:m>
                  <m:oMath xmlns:m="http://schemas.openxmlformats.org/officeDocument/2006/math"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𝑞𝑞</m:t>
                    </m:r>
                    <m:acc>
                      <m:accPr>
                        <m:chr m:val="̅"/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𝑞</m:t>
                        </m:r>
                      </m:e>
                    </m:acc>
                    <m:acc>
                      <m:accPr>
                        <m:chr m:val="̅"/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𝑞</m:t>
                        </m:r>
                      </m:e>
                    </m:acc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∈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𝐽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=0,</m:t>
                            </m:r>
                            <m:r>
                              <a:rPr lang="en-US" altLang="ko-KR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𝟏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𝑐</m:t>
                            </m:r>
                          </m:sub>
                        </m:sSub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, </m:t>
                        </m:r>
                        <m:sSub>
                          <m:sSubPr>
                            <m:ctrlPr>
                              <a:rPr lang="en-US" altLang="ko-KR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b="1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𝟗</m:t>
                            </m:r>
                          </m:e>
                          <m:sub>
                            <m:r>
                              <a:rPr lang="en-US" altLang="ko-KR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𝑓</m:t>
                            </m:r>
                          </m:sub>
                        </m:sSub>
                      </m:e>
                    </m:d>
                  </m:oMath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32" name="직사각형 3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32298" y="3537654"/>
                <a:ext cx="2734403" cy="411331"/>
              </a:xfrm>
              <a:prstGeom prst="rect">
                <a:avLst/>
              </a:prstGeom>
              <a:blipFill>
                <a:blip r:embed="rId11"/>
                <a:stretch>
                  <a:fillRect b="-8824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직사각형 32"/>
              <p:cNvSpPr/>
              <p:nvPr/>
            </p:nvSpPr>
            <p:spPr>
              <a:xfrm>
                <a:off x="522881" y="3606576"/>
                <a:ext cx="851130" cy="369332"/>
              </a:xfrm>
              <a:prstGeom prst="rect">
                <a:avLst/>
              </a:prstGeom>
              <a:ln>
                <a:noFill/>
              </a:ln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d>
                      <m:dPr>
                        <m:begChr m:val=""/>
                        <m:endChr m:val="⟩"/>
                        <m:ctrlPr>
                          <a:rPr lang="en-US" altLang="ko-KR" i="1" smtClean="0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|</m:t>
                        </m:r>
                        <m:r>
                          <a:rPr lang="en-US" altLang="ko-KR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𝟎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11</m:t>
                        </m:r>
                      </m:e>
                    </m:d>
                  </m:oMath>
                </a14:m>
                <a:r>
                  <a:rPr lang="en-US" altLang="ko-KR" dirty="0"/>
                  <a:t> :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33" name="직사각형 3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2881" y="3606576"/>
                <a:ext cx="851130" cy="369332"/>
              </a:xfrm>
              <a:prstGeom prst="rect">
                <a:avLst/>
              </a:prstGeom>
              <a:blipFill>
                <a:blip r:embed="rId12"/>
                <a:stretch>
                  <a:fillRect l="-2158" t="-121667" r="-45324" b="-188333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직사각형 33"/>
              <p:cNvSpPr/>
              <p:nvPr/>
            </p:nvSpPr>
            <p:spPr>
              <a:xfrm>
                <a:off x="1081360" y="4013015"/>
                <a:ext cx="5737661" cy="6883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altLang="ko-KR" dirty="0"/>
                  <a:t>Another type proposed by us in 2017 [EPJC77, 3 (2017)].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altLang="ko-KR" i="1">
                        <a:latin typeface="Cambria Math" panose="02040503050406030204" pitchFamily="18" charset="0"/>
                      </a:rPr>
                      <m:t>𝑞𝑞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∈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𝐽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=1,</m:t>
                            </m:r>
                            <m:sSub>
                              <m:sSubPr>
                                <m:ctrlPr>
                                  <a:rPr lang="en-US" altLang="ko-KR" i="1">
                                    <a:solidFill>
                                      <a:srgbClr val="0033CC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solidFill>
                                      <a:srgbClr val="0033CC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6</m:t>
                                </m:r>
                              </m:e>
                              <m:sub>
                                <m:r>
                                  <a:rPr lang="en-US" altLang="ko-KR" i="1">
                                    <a:solidFill>
                                      <a:srgbClr val="0033CC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𝑐</m:t>
                                </m:r>
                              </m:sub>
                            </m:s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,</m:t>
                            </m:r>
                            <m:acc>
                              <m:accPr>
                                <m:chr m:val="̅"/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3</m:t>
                                </m:r>
                              </m:e>
                            </m:acc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𝑓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altLang="ko-KR" dirty="0"/>
                  <a:t>: second most compact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34" name="직사각형 3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1360" y="4013015"/>
                <a:ext cx="5737661" cy="688330"/>
              </a:xfrm>
              <a:prstGeom prst="rect">
                <a:avLst/>
              </a:prstGeom>
              <a:blipFill>
                <a:blip r:embed="rId13"/>
                <a:stretch>
                  <a:fillRect l="-637" t="-4425" r="-106" b="-10619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>
                <a:spLocks noChangeArrowheads="1"/>
              </p:cNvSpPr>
              <p:nvPr/>
            </p:nvSpPr>
            <p:spPr bwMode="auto">
              <a:xfrm>
                <a:off x="484125" y="540522"/>
                <a:ext cx="7453645" cy="70788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square">
                <a:spAutoFit/>
              </a:bodyPr>
              <a:lstStyle>
                <a:lvl1pPr marL="342900" indent="-342900" latinLnBrk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1pPr>
                <a:lvl2pPr marL="742950" indent="-285750" latinLnBrk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2pPr>
                <a:lvl3pPr marL="1143000" indent="-228600" latinLnBrk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3pPr>
                <a:lvl4pPr marL="1600200" indent="-228600" latinLnBrk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4pPr>
                <a:lvl5pPr marL="2057400" indent="-228600" latinLnBrk="1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9pPr>
              </a:lstStyle>
              <a:p>
                <a:pPr marL="268288" indent="-268288" latinLnBrk="0">
                  <a:spcBef>
                    <a:spcPct val="0"/>
                  </a:spcBef>
                  <a:buFont typeface="Wingdings" panose="05000000000000000000" pitchFamily="2" charset="2"/>
                  <a:buChar char="§"/>
                </a:pPr>
                <a:r>
                  <a:rPr lang="en-US" altLang="ko-KR" sz="2000" dirty="0">
                    <a:latin typeface="+mn-lt"/>
                  </a:rPr>
                  <a:t>We introduce </a:t>
                </a:r>
                <a:r>
                  <a:rPr lang="en-US" altLang="ko-KR" sz="2000" dirty="0">
                    <a:solidFill>
                      <a:srgbClr val="0033CC"/>
                    </a:solidFill>
                    <a:latin typeface="+mn-lt"/>
                  </a:rPr>
                  <a:t>two types of</a:t>
                </a:r>
                <a:r>
                  <a:rPr lang="en-US" altLang="ko-KR" sz="2000" dirty="0">
                    <a:solidFill>
                      <a:srgbClr val="0033CC"/>
                    </a:solidFill>
                    <a:latin typeface="Calibri" panose="020F0502020204030204"/>
                  </a:rPr>
                  <a:t> tetraquarks</a:t>
                </a:r>
                <a:r>
                  <a:rPr lang="en-US" altLang="ko-KR" sz="2000" dirty="0">
                    <a:latin typeface="Calibri" panose="020F0502020204030204"/>
                  </a:rPr>
                  <a:t> </a:t>
                </a:r>
                <a:r>
                  <a:rPr lang="en-US" altLang="ko-KR" sz="2000" dirty="0">
                    <a:solidFill>
                      <a:prstClr val="black"/>
                    </a:solidFill>
                    <a:latin typeface="Calibri" panose="020F0502020204030204"/>
                  </a:rPr>
                  <a:t>in diquark-antidiquark form, denoted as </a:t>
                </a:r>
                <a14:m>
                  <m:oMath xmlns:m="http://schemas.openxmlformats.org/officeDocument/2006/math">
                    <m:d>
                      <m:dPr>
                        <m:begChr m:val=""/>
                        <m:endChr m:val="⟩"/>
                        <m:ctrlP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|</m:t>
                        </m:r>
                        <m:r>
                          <a:rPr lang="en-US" altLang="ko-KR" sz="20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𝟎</m:t>
                        </m:r>
                        <m:r>
                          <a:rPr lang="en-US" altLang="ko-KR" sz="2000" i="1">
                            <a:latin typeface="Cambria Math" panose="02040503050406030204" pitchFamily="18" charset="0"/>
                          </a:rPr>
                          <m:t>00</m:t>
                        </m:r>
                      </m:e>
                    </m:d>
                    <m:r>
                      <a:rPr lang="en-US" altLang="ko-KR" sz="20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,</m:t>
                    </m:r>
                    <m:d>
                      <m:dPr>
                        <m:begChr m:val=""/>
                        <m:endChr m:val="⟩"/>
                        <m:ctrlP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|</m:t>
                        </m:r>
                        <m:r>
                          <a:rPr lang="en-US" altLang="ko-KR" sz="20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𝟎</m:t>
                        </m:r>
                        <m:r>
                          <a:rPr lang="en-US" altLang="ko-KR" sz="2000" i="1">
                            <a:latin typeface="Cambria Math" panose="02040503050406030204" pitchFamily="18" charset="0"/>
                          </a:rPr>
                          <m:t>11</m:t>
                        </m:r>
                      </m:e>
                    </m:d>
                  </m:oMath>
                </a14:m>
                <a:endParaRPr lang="en-US" altLang="ko-KR" sz="2000" dirty="0">
                  <a:latin typeface="+mn-lt"/>
                </a:endParaRP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484125" y="540522"/>
                <a:ext cx="7453645" cy="707886"/>
              </a:xfrm>
              <a:prstGeom prst="rect">
                <a:avLst/>
              </a:prstGeom>
              <a:blipFill>
                <a:blip r:embed="rId14"/>
                <a:stretch>
                  <a:fillRect l="-736" t="-26724" r="-1063" b="-103448"/>
                </a:stretch>
              </a:blipFill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6CF78170-CB32-46D2-E98D-517552381459}"/>
                  </a:ext>
                </a:extLst>
              </p:cNvPr>
              <p:cNvSpPr txBox="1"/>
              <p:nvPr/>
            </p:nvSpPr>
            <p:spPr>
              <a:xfrm>
                <a:off x="612844" y="5316328"/>
                <a:ext cx="7266562" cy="92333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285750" indent="-285750">
                  <a:buFont typeface="Wingdings" panose="05000000000000000000" pitchFamily="2" charset="2"/>
                  <a:buChar char="§"/>
                </a:pPr>
                <a14:m>
                  <m:oMath xmlns:m="http://schemas.openxmlformats.org/officeDocument/2006/math">
                    <m:d>
                      <m:dPr>
                        <m:begChr m:val=""/>
                        <m:endChr m:val="⟩"/>
                        <m:ctrlPr>
                          <a:rPr lang="en-US" altLang="ko-KR" sz="1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1800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|000</m:t>
                        </m:r>
                      </m:e>
                    </m:d>
                    <m:r>
                      <a:rPr lang="en-US" altLang="ko-KR" sz="1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,</m:t>
                    </m:r>
                    <m:d>
                      <m:dPr>
                        <m:begChr m:val=""/>
                        <m:endChr m:val="⟩"/>
                        <m:ctrlPr>
                          <a:rPr lang="en-US" altLang="ko-KR" sz="1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1800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|011</m:t>
                        </m:r>
                      </m:e>
                    </m:d>
                  </m:oMath>
                </a14:m>
                <a:r>
                  <a:rPr lang="ko-KR" altLang="en-US" dirty="0"/>
                  <a:t> </a:t>
                </a:r>
                <a:r>
                  <a:rPr lang="en-US" altLang="ko-KR" dirty="0"/>
                  <a:t>have the </a:t>
                </a:r>
                <a:r>
                  <a:rPr lang="en-US" altLang="ko-KR" dirty="0">
                    <a:solidFill>
                      <a:srgbClr val="0033CC"/>
                    </a:solidFill>
                  </a:rPr>
                  <a:t>same flavor</a:t>
                </a:r>
                <a:r>
                  <a:rPr lang="en-US" altLang="ko-KR" dirty="0"/>
                  <a:t> structure and both can generate “inverted mass ordering”.</a:t>
                </a:r>
                <a:endParaRPr lang="ko-KR" altLang="en-US" dirty="0"/>
              </a:p>
              <a:p>
                <a:pPr marL="285750" indent="-285750">
                  <a:buFont typeface="Wingdings" panose="05000000000000000000" pitchFamily="2" charset="2"/>
                  <a:buChar char="§"/>
                </a:pPr>
                <a14:m>
                  <m:oMath xmlns:m="http://schemas.openxmlformats.org/officeDocument/2006/math">
                    <m:d>
                      <m:dPr>
                        <m:begChr m:val=""/>
                        <m:endChr m:val="⟩"/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|000</m:t>
                        </m:r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</a:rPr>
                      <m:t>,</m:t>
                    </m:r>
                    <m:d>
                      <m:dPr>
                        <m:begChr m:val=""/>
                        <m:endChr m:val="⟩"/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|011</m:t>
                        </m:r>
                      </m:e>
                    </m:d>
                  </m:oMath>
                </a14:m>
                <a:r>
                  <a:rPr lang="en-US" altLang="ko-KR" dirty="0"/>
                  <a:t> differ by the </a:t>
                </a:r>
                <a:r>
                  <a:rPr lang="en-US" altLang="ko-KR" dirty="0">
                    <a:solidFill>
                      <a:srgbClr val="0033CC"/>
                    </a:solidFill>
                  </a:rPr>
                  <a:t>spin and color</a:t>
                </a:r>
                <a:r>
                  <a:rPr lang="en-US" altLang="ko-KR" dirty="0"/>
                  <a:t> configurations.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6CF78170-CB32-46D2-E98D-51755238145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2844" y="5316328"/>
                <a:ext cx="7266562" cy="923330"/>
              </a:xfrm>
              <a:prstGeom prst="rect">
                <a:avLst/>
              </a:prstGeom>
              <a:blipFill>
                <a:blip r:embed="rId15"/>
                <a:stretch>
                  <a:fillRect l="-587" t="-48026" b="-73026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직사각형 15">
            <a:extLst>
              <a:ext uri="{FF2B5EF4-FFF2-40B4-BE49-F238E27FC236}">
                <a16:creationId xmlns:a16="http://schemas.microsoft.com/office/drawing/2014/main" id="{2D1C1F52-67D8-D672-D176-BD33F4B1DF80}"/>
              </a:ext>
            </a:extLst>
          </p:cNvPr>
          <p:cNvSpPr/>
          <p:nvPr/>
        </p:nvSpPr>
        <p:spPr>
          <a:xfrm>
            <a:off x="6766612" y="19456"/>
            <a:ext cx="2367660" cy="31782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altLang="ko-KR" sz="1400" dirty="0"/>
              <a:t>Tetraquark mixing model cont. 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8482F43C-6B68-7B6F-33FD-7D395A88EA3D}"/>
              </a:ext>
            </a:extLst>
          </p:cNvPr>
          <p:cNvSpPr/>
          <p:nvPr/>
        </p:nvSpPr>
        <p:spPr>
          <a:xfrm>
            <a:off x="472808" y="4935119"/>
            <a:ext cx="14143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u="sng" dirty="0"/>
              <a:t>Comments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2AB3F500-18B0-6F5D-50A9-317A2E8D941B}"/>
              </a:ext>
            </a:extLst>
          </p:cNvPr>
          <p:cNvSpPr/>
          <p:nvPr/>
        </p:nvSpPr>
        <p:spPr>
          <a:xfrm>
            <a:off x="583660" y="2247089"/>
            <a:ext cx="8112868" cy="1147864"/>
          </a:xfrm>
          <a:prstGeom prst="rect">
            <a:avLst/>
          </a:prstGeom>
          <a:noFill/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endParaRPr lang="ko-KR" altLang="en-US" sz="1400" dirty="0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C982BE11-E0AF-3903-834A-A732B46252D9}"/>
              </a:ext>
            </a:extLst>
          </p:cNvPr>
          <p:cNvSpPr/>
          <p:nvPr/>
        </p:nvSpPr>
        <p:spPr>
          <a:xfrm>
            <a:off x="570690" y="3498715"/>
            <a:ext cx="8112868" cy="1147864"/>
          </a:xfrm>
          <a:prstGeom prst="rect">
            <a:avLst/>
          </a:prstGeom>
          <a:noFill/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endParaRPr lang="ko-KR" altLang="en-US" sz="1400" dirty="0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931BCC55-B0E7-AADD-E8B4-054409A6F4C9}"/>
              </a:ext>
            </a:extLst>
          </p:cNvPr>
          <p:cNvSpPr/>
          <p:nvPr/>
        </p:nvSpPr>
        <p:spPr>
          <a:xfrm>
            <a:off x="1559663" y="2315183"/>
            <a:ext cx="2107665" cy="38910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endParaRPr lang="ko-KR" altLang="en-US" sz="1400" dirty="0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B6546982-7E76-956A-6CBA-6D69FE78F808}"/>
              </a:ext>
            </a:extLst>
          </p:cNvPr>
          <p:cNvSpPr/>
          <p:nvPr/>
        </p:nvSpPr>
        <p:spPr>
          <a:xfrm>
            <a:off x="1549936" y="3579779"/>
            <a:ext cx="2088210" cy="42801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2651901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7" grpId="0"/>
      <p:bldP spid="30" grpId="0"/>
      <p:bldP spid="31" grpId="0"/>
      <p:bldP spid="32" grpId="0"/>
      <p:bldP spid="33" grpId="0"/>
      <p:bldP spid="15" grpId="0"/>
      <p:bldP spid="6" grpId="0"/>
      <p:bldP spid="13" grpId="0" animBg="1"/>
      <p:bldP spid="14" grpId="0" animBg="1"/>
      <p:bldP spid="4" grpId="0" animBg="1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C7ACD-A43A-4791-9360-251F151CC5DF}" type="slidenum">
              <a:rPr lang="ko-KR" altLang="en-US" smtClean="0"/>
              <a:t>15</a:t>
            </a:fld>
            <a:endParaRPr lang="ko-KR" altLang="en-US"/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99A2F5DC-23D0-987A-82C8-CE4600FD56E7}"/>
              </a:ext>
            </a:extLst>
          </p:cNvPr>
          <p:cNvGrpSpPr/>
          <p:nvPr/>
        </p:nvGrpSpPr>
        <p:grpSpPr>
          <a:xfrm>
            <a:off x="6805200" y="946754"/>
            <a:ext cx="2053319" cy="924166"/>
            <a:chOff x="6853840" y="907842"/>
            <a:chExt cx="2053319" cy="924166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8" name="직사각형 37"/>
                <p:cNvSpPr/>
                <p:nvPr/>
              </p:nvSpPr>
              <p:spPr>
                <a:xfrm>
                  <a:off x="6853840" y="907842"/>
                  <a:ext cx="2053319" cy="63953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ko-KR" sz="14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1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altLang="ko-KR" sz="1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𝐶𝑆</m:t>
                            </m:r>
                          </m:sub>
                        </m:sSub>
                        <m:r>
                          <a:rPr lang="en-US" altLang="ko-KR" sz="1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∝</m:t>
                        </m:r>
                        <m:r>
                          <a:rPr lang="en-US" altLang="ko-KR" sz="1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nary>
                          <m:naryPr>
                            <m:chr m:val="∑"/>
                            <m:supHide m:val="on"/>
                            <m:ctrlPr>
                              <a:rPr lang="en-US" altLang="ko-KR" sz="1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naryPr>
                          <m:sub>
                            <m:r>
                              <m:rPr>
                                <m:brk m:alnAt="7"/>
                              </m:rPr>
                              <a:rPr lang="en-US" altLang="ko-KR" sz="1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𝑖</m:t>
                            </m:r>
                            <m:r>
                              <a:rPr lang="en-US" altLang="ko-KR" sz="1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&lt;</m:t>
                            </m:r>
                            <m:r>
                              <a:rPr lang="en-US" altLang="ko-KR" sz="1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𝑗</m:t>
                            </m:r>
                          </m:sub>
                          <m:sup/>
                          <m:e>
                            <m:sSub>
                              <m:sSubPr>
                                <m:ctrlPr>
                                  <a:rPr lang="en-US" altLang="ko-KR" sz="14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ko-KR" altLang="en-US" sz="14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𝜆</m:t>
                                </m:r>
                              </m:e>
                              <m:sub>
                                <m:r>
                                  <a:rPr lang="en-US" altLang="ko-KR" sz="14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𝑖</m:t>
                                </m:r>
                              </m:sub>
                            </m:sSub>
                            <m:r>
                              <a:rPr lang="en-US" altLang="ko-KR" sz="14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∙</m:t>
                            </m:r>
                            <m:sSub>
                              <m:sSubPr>
                                <m:ctrlPr>
                                  <a:rPr lang="en-US" altLang="ko-KR" sz="14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ko-KR" altLang="en-US" sz="14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𝜆</m:t>
                                </m:r>
                              </m:e>
                              <m:sub>
                                <m:r>
                                  <a:rPr lang="en-US" altLang="ko-KR" sz="14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𝑗</m:t>
                                </m:r>
                              </m:sub>
                            </m:sSub>
                            <m:f>
                              <m:fPr>
                                <m:ctrlPr>
                                  <a:rPr lang="en-US" altLang="ko-KR" sz="14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sSub>
                                  <m:sSubPr>
                                    <m:ctrlPr>
                                      <a:rPr lang="en-US" altLang="ko-KR" sz="1400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ko-KR" sz="1400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𝐽</m:t>
                                    </m:r>
                                  </m:e>
                                  <m:sub>
                                    <m:r>
                                      <a:rPr lang="en-US" altLang="ko-KR" sz="1400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𝑖</m:t>
                                    </m:r>
                                  </m:sub>
                                </m:sSub>
                                <m:r>
                                  <a:rPr lang="en-US" altLang="ko-KR" sz="14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∙</m:t>
                                </m:r>
                                <m:sSub>
                                  <m:sSubPr>
                                    <m:ctrlPr>
                                      <a:rPr lang="en-US" altLang="ko-KR" sz="1400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ko-KR" sz="1400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𝐽</m:t>
                                    </m:r>
                                  </m:e>
                                  <m:sub>
                                    <m:r>
                                      <a:rPr lang="en-US" altLang="ko-KR" sz="1400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𝑗</m:t>
                                    </m:r>
                                  </m:sub>
                                </m:sSub>
                              </m:num>
                              <m:den>
                                <m:sSub>
                                  <m:sSubPr>
                                    <m:ctrlPr>
                                      <a:rPr lang="en-US" altLang="ko-KR" sz="1400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ko-KR" sz="1400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𝑚</m:t>
                                    </m:r>
                                  </m:e>
                                  <m:sub>
                                    <m:r>
                                      <a:rPr lang="en-US" altLang="ko-KR" sz="1400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𝑖</m:t>
                                    </m:r>
                                  </m:sub>
                                </m:sSub>
                                <m:r>
                                  <a:rPr lang="en-US" altLang="ko-KR" sz="1400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 </m:t>
                                </m:r>
                                <m:sSub>
                                  <m:sSubPr>
                                    <m:ctrlPr>
                                      <a:rPr lang="en-US" altLang="ko-KR" sz="1400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ko-KR" sz="1400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𝑚</m:t>
                                    </m:r>
                                  </m:e>
                                  <m:sub>
                                    <m:r>
                                      <a:rPr lang="en-US" altLang="ko-KR" sz="1400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𝑗</m:t>
                                    </m:r>
                                  </m:sub>
                                </m:sSub>
                              </m:den>
                            </m:f>
                          </m:e>
                        </m:nary>
                      </m:oMath>
                    </m:oMathPara>
                  </a14:m>
                  <a:endParaRPr lang="ko-KR" altLang="en-US" sz="1400" dirty="0"/>
                </a:p>
              </p:txBody>
            </p:sp>
          </mc:Choice>
          <mc:Fallback xmlns="">
            <p:sp>
              <p:nvSpPr>
                <p:cNvPr id="38" name="직사각형 37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853840" y="907842"/>
                  <a:ext cx="2053319" cy="639534"/>
                </a:xfrm>
                <a:prstGeom prst="rect">
                  <a:avLst/>
                </a:prstGeom>
                <a:blipFill>
                  <a:blip r:embed="rId3"/>
                  <a:stretch>
                    <a:fillRect t="-111429" r="-12463" b="-156190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9" name="직사각형 38"/>
            <p:cNvSpPr/>
            <p:nvPr/>
          </p:nvSpPr>
          <p:spPr>
            <a:xfrm>
              <a:off x="6988688" y="1524231"/>
              <a:ext cx="1803483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1400" dirty="0"/>
                <a:t>Color-spin interaction</a:t>
              </a:r>
              <a:endParaRPr lang="ko-KR" altLang="en-US" sz="1400" dirty="0"/>
            </a:p>
          </p:txBody>
        </p:sp>
        <p:sp>
          <p:nvSpPr>
            <p:cNvPr id="14" name="모서리가 둥근 직사각형 13"/>
            <p:cNvSpPr/>
            <p:nvPr/>
          </p:nvSpPr>
          <p:spPr>
            <a:xfrm>
              <a:off x="6853840" y="907842"/>
              <a:ext cx="2053319" cy="924166"/>
            </a:xfrm>
            <a:prstGeom prst="roundRect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 anchor="ctr">
              <a:spAutoFit/>
            </a:bodyPr>
            <a:lstStyle/>
            <a:p>
              <a:pPr algn="ctr"/>
              <a:endParaRPr lang="ko-KR" altLang="en-US" sz="1400" dirty="0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직사각형 39">
                <a:extLst>
                  <a:ext uri="{FF2B5EF4-FFF2-40B4-BE49-F238E27FC236}">
                    <a16:creationId xmlns:a16="http://schemas.microsoft.com/office/drawing/2014/main" id="{750279EF-1D7B-19AF-850B-8666521AC945}"/>
                  </a:ext>
                </a:extLst>
              </p:cNvPr>
              <p:cNvSpPr/>
              <p:nvPr/>
            </p:nvSpPr>
            <p:spPr>
              <a:xfrm>
                <a:off x="872550" y="1986985"/>
                <a:ext cx="2621936" cy="369332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r>
                  <a:rPr lang="en-US" altLang="ko-KR" dirty="0"/>
                  <a:t>ex) For the </a:t>
                </a:r>
                <a14:m>
                  <m:oMath xmlns:m="http://schemas.openxmlformats.org/officeDocument/2006/math">
                    <m:r>
                      <a:rPr lang="en-US" altLang="ko-KR" i="1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𝐼</m:t>
                    </m:r>
                    <m:r>
                      <a:rPr lang="en-US" altLang="ko-KR" i="1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=1</m:t>
                    </m:r>
                  </m:oMath>
                </a14:m>
                <a:r>
                  <a:rPr lang="en-US" altLang="ko-KR" dirty="0">
                    <a:solidFill>
                      <a:srgbClr val="FF0000"/>
                    </a:solidFill>
                  </a:rPr>
                  <a:t> </a:t>
                </a:r>
                <a:r>
                  <a:rPr lang="en-US" altLang="ko-KR" dirty="0"/>
                  <a:t>channel,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40" name="직사각형 39">
                <a:extLst>
                  <a:ext uri="{FF2B5EF4-FFF2-40B4-BE49-F238E27FC236}">
                    <a16:creationId xmlns:a16="http://schemas.microsoft.com/office/drawing/2014/main" id="{750279EF-1D7B-19AF-850B-8666521AC94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2550" y="1986985"/>
                <a:ext cx="2621936" cy="369332"/>
              </a:xfrm>
              <a:prstGeom prst="rect">
                <a:avLst/>
              </a:prstGeom>
              <a:blipFill>
                <a:blip r:embed="rId4"/>
                <a:stretch>
                  <a:fillRect l="-1860" t="-9836" r="-1395" b="-2459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" name="직사각형 42">
            <a:extLst>
              <a:ext uri="{FF2B5EF4-FFF2-40B4-BE49-F238E27FC236}">
                <a16:creationId xmlns:a16="http://schemas.microsoft.com/office/drawing/2014/main" id="{3BC7EAED-E6E7-9561-FF55-7432CA8BCDDC}"/>
              </a:ext>
            </a:extLst>
          </p:cNvPr>
          <p:cNvSpPr/>
          <p:nvPr/>
        </p:nvSpPr>
        <p:spPr>
          <a:xfrm>
            <a:off x="6766612" y="19456"/>
            <a:ext cx="2367660" cy="31782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altLang="ko-KR" sz="1400" dirty="0"/>
              <a:t>Tetraquark mixing model cont.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4" name="직사각형 43">
                <a:extLst>
                  <a:ext uri="{FF2B5EF4-FFF2-40B4-BE49-F238E27FC236}">
                    <a16:creationId xmlns:a16="http://schemas.microsoft.com/office/drawing/2014/main" id="{92BCB805-AE80-6FF0-18AF-4DAF75B80C7F}"/>
                  </a:ext>
                </a:extLst>
              </p:cNvPr>
              <p:cNvSpPr/>
              <p:nvPr/>
            </p:nvSpPr>
            <p:spPr>
              <a:xfrm>
                <a:off x="529519" y="385629"/>
                <a:ext cx="7281792" cy="4001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273050" indent="-273050" latinLnBrk="0">
                  <a:spcBef>
                    <a:spcPct val="0"/>
                  </a:spcBef>
                  <a:buFont typeface="Wingdings" panose="05000000000000000000" pitchFamily="2" charset="2"/>
                  <a:buChar char="§"/>
                </a:pPr>
                <a:r>
                  <a:rPr lang="en-US" altLang="ko-KR" sz="2000" dirty="0"/>
                  <a:t>A crucial observation to make is that </a:t>
                </a:r>
                <a14:m>
                  <m:oMath xmlns:m="http://schemas.openxmlformats.org/officeDocument/2006/math">
                    <m:d>
                      <m:dPr>
                        <m:begChr m:val=""/>
                        <m:endChr m:val="⟩"/>
                        <m:ctrlPr>
                          <a:rPr lang="en-US" altLang="ko-KR" sz="20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2000" i="1">
                            <a:latin typeface="Cambria Math" panose="02040503050406030204" pitchFamily="18" charset="0"/>
                          </a:rPr>
                          <m:t>|000</m:t>
                        </m:r>
                      </m:e>
                    </m:d>
                    <m:r>
                      <a:rPr lang="en-US" altLang="ko-KR" sz="20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,</m:t>
                    </m:r>
                    <m:d>
                      <m:dPr>
                        <m:begChr m:val=""/>
                        <m:endChr m:val="⟩"/>
                        <m:ctrlPr>
                          <a:rPr lang="en-US" altLang="ko-KR" sz="20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2000" i="1">
                            <a:latin typeface="Cambria Math" panose="02040503050406030204" pitchFamily="18" charset="0"/>
                          </a:rPr>
                          <m:t>|011</m:t>
                        </m:r>
                      </m:e>
                    </m:d>
                  </m:oMath>
                </a14:m>
                <a:r>
                  <a:rPr lang="en-US" altLang="ko-KR" sz="2000" dirty="0">
                    <a:ea typeface="Batang" panose="02030600000101010101" pitchFamily="18" charset="-127"/>
                  </a:rPr>
                  <a:t> </a:t>
                </a:r>
                <a:r>
                  <a:rPr lang="en-US" altLang="ko-KR" sz="2000" dirty="0">
                    <a:solidFill>
                      <a:srgbClr val="C00000"/>
                    </a:solidFill>
                    <a:ea typeface="Batang" panose="02030600000101010101" pitchFamily="18" charset="-127"/>
                  </a:rPr>
                  <a:t>mix </a:t>
                </a:r>
                <a:r>
                  <a:rPr lang="en-US" altLang="ko-KR" sz="2000" dirty="0">
                    <a:ea typeface="Batang" panose="02030600000101010101" pitchFamily="18" charset="-127"/>
                  </a:rPr>
                  <a:t>through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000" i="1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US" altLang="ko-KR" sz="2000" i="1">
                            <a:latin typeface="Cambria Math" panose="02040503050406030204" pitchFamily="18" charset="0"/>
                          </a:rPr>
                          <m:t>𝐶𝑆</m:t>
                        </m:r>
                      </m:sub>
                    </m:sSub>
                  </m:oMath>
                </a14:m>
                <a:r>
                  <a:rPr lang="en-US" altLang="ko-KR" sz="2000" dirty="0">
                    <a:ea typeface="Batang" panose="02030600000101010101" pitchFamily="18" charset="-127"/>
                  </a:rPr>
                  <a:t>,  </a:t>
                </a:r>
              </a:p>
            </p:txBody>
          </p:sp>
        </mc:Choice>
        <mc:Fallback xmlns="">
          <p:sp>
            <p:nvSpPr>
              <p:cNvPr id="44" name="직사각형 43">
                <a:extLst>
                  <a:ext uri="{FF2B5EF4-FFF2-40B4-BE49-F238E27FC236}">
                    <a16:creationId xmlns:a16="http://schemas.microsoft.com/office/drawing/2014/main" id="{92BCB805-AE80-6FF0-18AF-4DAF75B80C7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9519" y="385629"/>
                <a:ext cx="7281792" cy="400110"/>
              </a:xfrm>
              <a:prstGeom prst="rect">
                <a:avLst/>
              </a:prstGeom>
              <a:blipFill>
                <a:blip r:embed="rId5"/>
                <a:stretch>
                  <a:fillRect l="-754" t="-122727" r="-3266" b="-18181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03641C2D-D362-D714-D00B-30EE2ECB5B1C}"/>
                  </a:ext>
                </a:extLst>
              </p:cNvPr>
              <p:cNvSpPr txBox="1"/>
              <p:nvPr/>
            </p:nvSpPr>
            <p:spPr>
              <a:xfrm>
                <a:off x="695528" y="4086014"/>
                <a:ext cx="6308387" cy="70788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273050" indent="-273050" latinLnBrk="0">
                  <a:spcBef>
                    <a:spcPct val="0"/>
                  </a:spcBef>
                  <a:buFont typeface="Wingdings" panose="05000000000000000000" pitchFamily="2" charset="2"/>
                  <a:buChar char="§"/>
                </a:pPr>
                <a:r>
                  <a:rPr lang="en-US" altLang="ko-KR" sz="2000" dirty="0"/>
                  <a:t>This means that </a:t>
                </a:r>
                <a14:m>
                  <m:oMath xmlns:m="http://schemas.openxmlformats.org/officeDocument/2006/math">
                    <m:d>
                      <m:dPr>
                        <m:begChr m:val=""/>
                        <m:endChr m:val="⟩"/>
                        <m:ctrlPr>
                          <a:rPr lang="en-US" altLang="ko-KR" sz="20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2000" i="1">
                            <a:latin typeface="Cambria Math" panose="02040503050406030204" pitchFamily="18" charset="0"/>
                          </a:rPr>
                          <m:t>|000</m:t>
                        </m:r>
                      </m:e>
                    </m:d>
                    <m:r>
                      <a:rPr lang="en-US" altLang="ko-KR" sz="2000" i="1">
                        <a:latin typeface="Cambria Math" panose="02040503050406030204" pitchFamily="18" charset="0"/>
                      </a:rPr>
                      <m:t>,</m:t>
                    </m:r>
                    <m:d>
                      <m:dPr>
                        <m:begChr m:val=""/>
                        <m:endChr m:val="⟩"/>
                        <m:ctrlPr>
                          <a:rPr lang="en-US" altLang="ko-KR" sz="20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2000" i="1">
                            <a:latin typeface="Cambria Math" panose="02040503050406030204" pitchFamily="18" charset="0"/>
                          </a:rPr>
                          <m:t>|011</m:t>
                        </m:r>
                      </m:e>
                    </m:d>
                  </m:oMath>
                </a14:m>
                <a:r>
                  <a:rPr lang="en-US" altLang="ko-KR" sz="2000" dirty="0">
                    <a:solidFill>
                      <a:srgbClr val="0033CC"/>
                    </a:solidFill>
                  </a:rPr>
                  <a:t> </a:t>
                </a:r>
                <a:r>
                  <a:rPr lang="en-US" altLang="ko-KR" sz="2000" dirty="0"/>
                  <a:t>are</a:t>
                </a:r>
                <a:r>
                  <a:rPr lang="en-US" altLang="ko-KR" sz="2000" dirty="0">
                    <a:solidFill>
                      <a:srgbClr val="0033CC"/>
                    </a:solidFill>
                  </a:rPr>
                  <a:t> </a:t>
                </a:r>
                <a:r>
                  <a:rPr lang="en-US" altLang="ko-KR" sz="2000" dirty="0">
                    <a:solidFill>
                      <a:srgbClr val="C00000"/>
                    </a:solidFill>
                  </a:rPr>
                  <a:t>not eigenstates</a:t>
                </a:r>
                <a:r>
                  <a:rPr lang="en-US" altLang="ko-KR" sz="2000" dirty="0"/>
                  <a:t> of </a:t>
                </a:r>
                <a:r>
                  <a:rPr lang="en-US" altLang="ko-KR" sz="2000" dirty="0">
                    <a:solidFill>
                      <a:srgbClr val="0033CC"/>
                    </a:solidFill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000" i="1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US" altLang="ko-KR" sz="2000" i="1">
                            <a:latin typeface="Cambria Math" panose="02040503050406030204" pitchFamily="18" charset="0"/>
                          </a:rPr>
                          <m:t>𝐶𝑆</m:t>
                        </m:r>
                      </m:sub>
                    </m:sSub>
                  </m:oMath>
                </a14:m>
                <a:r>
                  <a:rPr lang="en-US" altLang="ko-KR" sz="2000" dirty="0"/>
                  <a:t>, </a:t>
                </a:r>
                <a:r>
                  <a:rPr lang="en-US" altLang="ko-KR" sz="2000" dirty="0">
                    <a:latin typeface="Batang" panose="02030600000101010101" pitchFamily="18" charset="-127"/>
                    <a:ea typeface="Batang" panose="02030600000101010101" pitchFamily="18" charset="-127"/>
                  </a:rPr>
                  <a:t>☞ </a:t>
                </a:r>
                <a14:m>
                  <m:oMath xmlns:m="http://schemas.openxmlformats.org/officeDocument/2006/math">
                    <m:d>
                      <m:dPr>
                        <m:begChr m:val=""/>
                        <m:endChr m:val="⟩"/>
                        <m:ctrlPr>
                          <a:rPr lang="en-US" altLang="ko-KR" sz="20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2000" i="1">
                            <a:latin typeface="Cambria Math" panose="02040503050406030204" pitchFamily="18" charset="0"/>
                          </a:rPr>
                          <m:t>|000</m:t>
                        </m:r>
                      </m:e>
                    </m:d>
                    <m:r>
                      <a:rPr lang="en-US" altLang="ko-KR" sz="2000" i="1">
                        <a:latin typeface="Cambria Math" panose="02040503050406030204" pitchFamily="18" charset="0"/>
                      </a:rPr>
                      <m:t>,</m:t>
                    </m:r>
                    <m:d>
                      <m:dPr>
                        <m:begChr m:val=""/>
                        <m:endChr m:val="⟩"/>
                        <m:ctrlPr>
                          <a:rPr lang="en-US" altLang="ko-KR" sz="20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2000" i="1">
                            <a:latin typeface="Cambria Math" panose="02040503050406030204" pitchFamily="18" charset="0"/>
                          </a:rPr>
                          <m:t>|011</m:t>
                        </m:r>
                      </m:e>
                    </m:d>
                  </m:oMath>
                </a14:m>
                <a:r>
                  <a:rPr lang="en-US" altLang="ko-KR" sz="2000" dirty="0"/>
                  <a:t> cannot represent physical states.</a:t>
                </a: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03641C2D-D362-D714-D00B-30EE2ECB5B1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28" y="4086014"/>
                <a:ext cx="6308387" cy="707886"/>
              </a:xfrm>
              <a:prstGeom prst="rect">
                <a:avLst/>
              </a:prstGeom>
              <a:blipFill>
                <a:blip r:embed="rId6"/>
                <a:stretch>
                  <a:fillRect l="-870" t="-69828" r="-1353" b="-10431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7A5D1D1C-23CE-4835-045A-67887C5279C7}"/>
                  </a:ext>
                </a:extLst>
              </p:cNvPr>
              <p:cNvSpPr txBox="1"/>
              <p:nvPr/>
            </p:nvSpPr>
            <p:spPr>
              <a:xfrm>
                <a:off x="1113819" y="1340267"/>
                <a:ext cx="4897875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atinLnBrk="0">
                  <a:spcBef>
                    <a:spcPct val="0"/>
                  </a:spcBef>
                </a:pPr>
                <a:r>
                  <a:rPr lang="en-US" altLang="ko-KR" sz="1800" dirty="0">
                    <a:latin typeface="HY견명조" panose="02030600000101010101" pitchFamily="18" charset="-127"/>
                    <a:ea typeface="HY견명조" panose="02030600000101010101" pitchFamily="18" charset="-127"/>
                  </a:rPr>
                  <a:t>⇒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800" i="1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US" altLang="ko-KR" sz="1800" i="1">
                            <a:latin typeface="Cambria Math" panose="02040503050406030204" pitchFamily="18" charset="0"/>
                          </a:rPr>
                          <m:t>𝐶𝑆</m:t>
                        </m:r>
                      </m:sub>
                    </m:sSub>
                  </m:oMath>
                </a14:m>
                <a:r>
                  <a:rPr lang="en-US" altLang="ko-KR" sz="1800" dirty="0"/>
                  <a:t> forms a </a:t>
                </a:r>
                <a:r>
                  <a:rPr lang="en-US" altLang="ko-KR" sz="1800" dirty="0">
                    <a:solidFill>
                      <a:srgbClr val="0033CC"/>
                    </a:solidFill>
                  </a:rPr>
                  <a:t>2x2 matrix</a:t>
                </a:r>
                <a:r>
                  <a:rPr lang="en-US" altLang="ko-KR" sz="1800" dirty="0"/>
                  <a:t> for each flavor member</a:t>
                </a:r>
                <a:endParaRPr lang="en-US" altLang="ko-KR" sz="1800" dirty="0">
                  <a:ea typeface="Batang" panose="02030600000101010101" pitchFamily="18" charset="-127"/>
                </a:endParaRP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7A5D1D1C-23CE-4835-045A-67887C5279C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3819" y="1340267"/>
                <a:ext cx="4897875" cy="369332"/>
              </a:xfrm>
              <a:prstGeom prst="rect">
                <a:avLst/>
              </a:prstGeom>
              <a:blipFill>
                <a:blip r:embed="rId16"/>
                <a:stretch>
                  <a:fillRect l="-1121" t="-15000" b="-28333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2" name="그룹 11">
            <a:extLst>
              <a:ext uri="{FF2B5EF4-FFF2-40B4-BE49-F238E27FC236}">
                <a16:creationId xmlns:a16="http://schemas.microsoft.com/office/drawing/2014/main" id="{A65EF2BD-94C7-4BE5-B652-038055D2612D}"/>
              </a:ext>
            </a:extLst>
          </p:cNvPr>
          <p:cNvGrpSpPr/>
          <p:nvPr/>
        </p:nvGrpSpPr>
        <p:grpSpPr>
          <a:xfrm>
            <a:off x="1176743" y="2332896"/>
            <a:ext cx="2452753" cy="904625"/>
            <a:chOff x="3900488" y="2760914"/>
            <a:chExt cx="2452753" cy="904625"/>
          </a:xfrm>
        </p:grpSpPr>
        <p:grpSp>
          <p:nvGrpSpPr>
            <p:cNvPr id="10" name="Group 4">
              <a:extLst>
                <a:ext uri="{FF2B5EF4-FFF2-40B4-BE49-F238E27FC236}">
                  <a16:creationId xmlns:a16="http://schemas.microsoft.com/office/drawing/2014/main" id="{EA29A41F-AD8A-6D23-6C05-DFD72665E2FA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3900488" y="2801567"/>
              <a:ext cx="2452753" cy="863972"/>
              <a:chOff x="2457" y="2011"/>
              <a:chExt cx="846" cy="298"/>
            </a:xfrm>
          </p:grpSpPr>
          <p:sp>
            <p:nvSpPr>
              <p:cNvPr id="11" name="AutoShape 3">
                <a:extLst>
                  <a:ext uri="{FF2B5EF4-FFF2-40B4-BE49-F238E27FC236}">
                    <a16:creationId xmlns:a16="http://schemas.microsoft.com/office/drawing/2014/main" id="{E31A02CC-AFD6-BA7B-218B-4CD74BAC3DDC}"/>
                  </a:ext>
                </a:extLst>
              </p:cNvPr>
              <p:cNvSpPr>
                <a:spLocks noChangeAspect="1" noChangeArrowheads="1" noTextEdit="1"/>
              </p:cNvSpPr>
              <p:nvPr/>
            </p:nvSpPr>
            <p:spPr bwMode="auto">
              <a:xfrm>
                <a:off x="2457" y="2011"/>
                <a:ext cx="846" cy="29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pic>
            <p:nvPicPr>
              <p:cNvPr id="1029" name="Picture 5">
                <a:extLst>
                  <a:ext uri="{FF2B5EF4-FFF2-40B4-BE49-F238E27FC236}">
                    <a16:creationId xmlns:a16="http://schemas.microsoft.com/office/drawing/2014/main" id="{5B031601-88D0-9511-A9FD-7DA812E9B0B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457" y="2011"/>
                <a:ext cx="849" cy="3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6" name="직사각형 25">
                  <a:extLst>
                    <a:ext uri="{FF2B5EF4-FFF2-40B4-BE49-F238E27FC236}">
                      <a16:creationId xmlns:a16="http://schemas.microsoft.com/office/drawing/2014/main" id="{AC5EFE99-FBAD-863F-412C-E0A14D0055F5}"/>
                    </a:ext>
                  </a:extLst>
                </p:cNvPr>
                <p:cNvSpPr/>
                <p:nvPr/>
              </p:nvSpPr>
              <p:spPr>
                <a:xfrm>
                  <a:off x="3903240" y="2760914"/>
                  <a:ext cx="725519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d>
                          <m:dPr>
                            <m:begChr m:val="⟨"/>
                            <m:endChr m:val="⟩"/>
                            <m:ctrlPr>
                              <a:rPr lang="en-US" altLang="ko-KR" i="1" smtClean="0">
                                <a:solidFill>
                                  <a:srgbClr val="0033CC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altLang="ko-KR" i="1">
                                    <a:solidFill>
                                      <a:srgbClr val="0033CC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solidFill>
                                      <a:srgbClr val="0033CC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𝑉</m:t>
                                </m:r>
                              </m:e>
                              <m:sub>
                                <m:r>
                                  <a:rPr lang="en-US" altLang="ko-KR" i="1">
                                    <a:solidFill>
                                      <a:srgbClr val="0033CC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𝐶𝑆</m:t>
                                </m:r>
                              </m:sub>
                            </m:sSub>
                          </m:e>
                        </m:d>
                      </m:oMath>
                    </m:oMathPara>
                  </a14:m>
                  <a:endParaRPr lang="ko-KR" altLang="en-US" dirty="0"/>
                </a:p>
              </p:txBody>
            </p:sp>
          </mc:Choice>
          <mc:Fallback xmlns="">
            <p:sp>
              <p:nvSpPr>
                <p:cNvPr id="26" name="직사각형 25">
                  <a:extLst>
                    <a:ext uri="{FF2B5EF4-FFF2-40B4-BE49-F238E27FC236}">
                      <a16:creationId xmlns:a16="http://schemas.microsoft.com/office/drawing/2014/main" id="{AC5EFE99-FBAD-863F-412C-E0A14D0055F5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903240" y="2760914"/>
                  <a:ext cx="725519" cy="369332"/>
                </a:xfrm>
                <a:prstGeom prst="rect">
                  <a:avLst/>
                </a:prstGeom>
                <a:blipFill>
                  <a:blip r:embed="rId1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0FBCA371-3729-3BC3-0C79-546265267EBF}"/>
                  </a:ext>
                </a:extLst>
              </p:cNvPr>
              <p:cNvSpPr txBox="1"/>
              <p:nvPr/>
            </p:nvSpPr>
            <p:spPr>
              <a:xfrm>
                <a:off x="1113821" y="846463"/>
                <a:ext cx="2028217" cy="369332"/>
              </a:xfrm>
              <a:prstGeom prst="rect">
                <a:avLst/>
              </a:prstGeom>
              <a:noFill/>
              <a:ln w="15875">
                <a:solidFill>
                  <a:srgbClr val="FF0000"/>
                </a:solidFill>
              </a:ln>
            </p:spPr>
            <p:txBody>
              <a:bodyPr wrap="square">
                <a:spAutoFit/>
              </a:bodyPr>
              <a:lstStyle/>
              <a:p>
                <a:pPr latinLnBrk="0">
                  <a:spcBef>
                    <a:spcPct val="0"/>
                  </a:spcBef>
                </a:pPr>
                <a14:m>
                  <m:oMath xmlns:m="http://schemas.openxmlformats.org/officeDocument/2006/math">
                    <m:d>
                      <m:dPr>
                        <m:begChr m:val="⟨"/>
                        <m:endChr m:val="⟩"/>
                        <m:ctrlPr>
                          <a:rPr lang="en-US" altLang="ko-KR" sz="1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1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011</m:t>
                        </m:r>
                      </m:e>
                      <m:e>
                        <m:sSub>
                          <m:sSubPr>
                            <m:ctrlPr>
                              <a:rPr lang="en-US" altLang="ko-KR" sz="1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1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altLang="ko-KR" sz="1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𝐶𝑆</m:t>
                            </m:r>
                          </m:sub>
                        </m:sSub>
                      </m:e>
                      <m:e>
                        <m:r>
                          <a:rPr lang="en-US" altLang="ko-KR" sz="1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000</m:t>
                        </m:r>
                      </m:e>
                    </m:d>
                    <m:r>
                      <a:rPr lang="en-US" altLang="ko-KR" sz="18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≠0</m:t>
                    </m:r>
                  </m:oMath>
                </a14:m>
                <a:r>
                  <a:rPr lang="en-US" altLang="ko-KR" sz="1800" dirty="0">
                    <a:ea typeface="Batang" panose="02030600000101010101" pitchFamily="18" charset="-127"/>
                  </a:rPr>
                  <a:t> </a:t>
                </a: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0FBCA371-3729-3BC3-0C79-546265267EB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3821" y="846463"/>
                <a:ext cx="2028217" cy="369332"/>
              </a:xfrm>
              <a:prstGeom prst="rect">
                <a:avLst/>
              </a:prstGeom>
              <a:blipFill>
                <a:blip r:embed="rId19"/>
                <a:stretch>
                  <a:fillRect/>
                </a:stretch>
              </a:blipFill>
              <a:ln w="15875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>
            <a:extLst>
              <a:ext uri="{FF2B5EF4-FFF2-40B4-BE49-F238E27FC236}">
                <a16:creationId xmlns:a16="http://schemas.microsoft.com/office/drawing/2014/main" id="{6AFFA1EC-EA8C-335C-9A0C-7FAF8597A147}"/>
              </a:ext>
            </a:extLst>
          </p:cNvPr>
          <p:cNvSpPr txBox="1"/>
          <p:nvPr/>
        </p:nvSpPr>
        <p:spPr>
          <a:xfrm>
            <a:off x="4216942" y="2529351"/>
            <a:ext cx="1454284" cy="369332"/>
          </a:xfrm>
          <a:prstGeom prst="rect">
            <a:avLst/>
          </a:prstGeom>
          <a:noFill/>
          <a:ln>
            <a:solidFill>
              <a:srgbClr val="0033CC"/>
            </a:solidFill>
          </a:ln>
        </p:spPr>
        <p:txBody>
          <a:bodyPr wrap="square">
            <a:spAutoFit/>
          </a:bodyPr>
          <a:lstStyle/>
          <a:p>
            <a:r>
              <a:rPr lang="en-US" altLang="ko-KR" dirty="0"/>
              <a:t>strong mixing</a:t>
            </a:r>
            <a:endParaRPr lang="ko-KR" altLang="en-US" dirty="0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1411C32C-D170-1D53-82AA-778D95A603EB}"/>
              </a:ext>
            </a:extLst>
          </p:cNvPr>
          <p:cNvSpPr/>
          <p:nvPr/>
        </p:nvSpPr>
        <p:spPr>
          <a:xfrm>
            <a:off x="2772383" y="2694564"/>
            <a:ext cx="846306" cy="29182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endParaRPr lang="ko-KR" altLang="en-US" sz="1400" dirty="0"/>
          </a:p>
        </p:txBody>
      </p:sp>
      <p:cxnSp>
        <p:nvCxnSpPr>
          <p:cNvPr id="17" name="직선 화살표 연결선 16">
            <a:extLst>
              <a:ext uri="{FF2B5EF4-FFF2-40B4-BE49-F238E27FC236}">
                <a16:creationId xmlns:a16="http://schemas.microsoft.com/office/drawing/2014/main" id="{FE77865C-8A4C-7C6B-55D2-7DF47EB682D0}"/>
              </a:ext>
            </a:extLst>
          </p:cNvPr>
          <p:cNvCxnSpPr>
            <a:cxnSpLocks/>
          </p:cNvCxnSpPr>
          <p:nvPr/>
        </p:nvCxnSpPr>
        <p:spPr>
          <a:xfrm flipH="1">
            <a:off x="3677057" y="2723744"/>
            <a:ext cx="496111" cy="8755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29684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" grpId="0"/>
      <p:bldP spid="13" grpId="0" animBg="1"/>
      <p:bldP spid="1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C7ACD-A43A-4791-9360-251F151CC5DF}" type="slidenum">
              <a:rPr lang="ko-KR" altLang="en-US" smtClean="0"/>
              <a:t>16</a:t>
            </a:fld>
            <a:endParaRPr lang="ko-KR" altLang="en-US"/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569918" y="1215219"/>
            <a:ext cx="787369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marL="342900" indent="-342900"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0">
              <a:spcBef>
                <a:spcPct val="0"/>
              </a:spcBef>
              <a:buFont typeface="Wingdings" panose="05000000000000000000" pitchFamily="2" charset="2"/>
              <a:buChar char="§"/>
            </a:pPr>
            <a:r>
              <a:rPr lang="en-US" altLang="ko-KR" sz="2000" dirty="0">
                <a:latin typeface="+mn-lt"/>
              </a:rPr>
              <a:t>The diagonalization process produces two sets of “physical”  states,</a:t>
            </a:r>
            <a:endParaRPr lang="en-US" altLang="ko-KR" sz="2000" dirty="0">
              <a:solidFill>
                <a:srgbClr val="0033CC"/>
              </a:solidFill>
              <a:latin typeface="+mn-lt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직사각형 3"/>
              <p:cNvSpPr/>
              <p:nvPr/>
            </p:nvSpPr>
            <p:spPr>
              <a:xfrm>
                <a:off x="960708" y="1758338"/>
                <a:ext cx="3732681" cy="646331"/>
              </a:xfrm>
              <a:prstGeom prst="rect">
                <a:avLst/>
              </a:prstGeom>
              <a:ln w="15875">
                <a:solidFill>
                  <a:srgbClr val="FF0000"/>
                </a:solidFill>
              </a:ln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en-US" altLang="ko-KR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d>
                            <m:dPr>
                              <m:begChr m:val=""/>
                              <m:endChr m:val="⟩"/>
                              <m:ctrlP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altLang="ko-KR" b="0" i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Heavy</m:t>
                              </m:r>
                              <m:r>
                                <a:rPr lang="en-US" altLang="ko-KR" b="0" i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m:rPr>
                                  <m:sty m:val="p"/>
                                </m:rPr>
                                <a:rPr lang="en-US" altLang="ko-KR" b="0" i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nonet</m:t>
                              </m:r>
                            </m:e>
                          </m:d>
                          <m:r>
                            <a:rPr lang="en-US" altLang="ko-KR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=−</m:t>
                          </m:r>
                          <m:r>
                            <a:rPr lang="ko-KR" altLang="en-US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𝛼</m:t>
                          </m:r>
                        </m:e>
                      </m:d>
                      <m:d>
                        <m:dPr>
                          <m:begChr m:val=""/>
                          <m:endChr m:val="⟩"/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000</m:t>
                          </m:r>
                        </m:e>
                      </m:d>
                      <m:r>
                        <a:rPr lang="en-US" altLang="ko-KR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ko-KR" altLang="en-US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𝛽</m:t>
                      </m:r>
                      <m:d>
                        <m:dPr>
                          <m:begChr m:val=""/>
                          <m:endChr m:val="⟩"/>
                          <m:ctrlPr>
                            <a:rPr lang="ko-KR" altLang="en-US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ko-KR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|011</m:t>
                          </m:r>
                        </m:e>
                      </m:d>
                    </m:oMath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en-US" altLang="ko-KR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d>
                            <m:dPr>
                              <m:begChr m:val=""/>
                              <m:endChr m:val="⟩"/>
                              <m:ctrlP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altLang="ko-KR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Light</m:t>
                              </m:r>
                              <m:r>
                                <a:rPr lang="en-US" altLang="ko-KR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m:rPr>
                                  <m:sty m:val="p"/>
                                </m:rPr>
                                <a:rPr lang="en-US" altLang="ko-KR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nonet</m:t>
                              </m:r>
                            </m:e>
                          </m:d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  = </m:t>
                          </m:r>
                          <m:r>
                            <a:rPr lang="en-US" altLang="ko-KR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   </m:t>
                          </m:r>
                          <m:r>
                            <a:rPr lang="ko-KR" altLang="en-US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𝛽</m:t>
                          </m:r>
                        </m:e>
                      </m:d>
                      <m:d>
                        <m:dPr>
                          <m:begChr m:val=""/>
                          <m:endChr m:val="⟩"/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000</m:t>
                          </m:r>
                        </m:e>
                      </m:d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ko-KR" altLang="en-US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𝛼</m:t>
                      </m:r>
                      <m:d>
                        <m:dPr>
                          <m:begChr m:val=""/>
                          <m:endChr m:val="⟩"/>
                          <m:ctrlPr>
                            <a:rPr lang="ko-KR" altLang="en-US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|011</m:t>
                          </m:r>
                        </m:e>
                      </m:d>
                    </m:oMath>
                  </m:oMathPara>
                </a14:m>
                <a:endParaRPr lang="ko-KR" altLang="en-US" sz="1600" dirty="0"/>
              </a:p>
            </p:txBody>
          </p:sp>
        </mc:Choice>
        <mc:Fallback xmlns="">
          <p:sp>
            <p:nvSpPr>
              <p:cNvPr id="4" name="직사각형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0708" y="1758338"/>
                <a:ext cx="3732681" cy="646331"/>
              </a:xfrm>
              <a:prstGeom prst="rect">
                <a:avLst/>
              </a:prstGeom>
              <a:blipFill>
                <a:blip r:embed="rId3"/>
                <a:stretch>
                  <a:fillRect t="-65138" r="-12520" b="-100917"/>
                </a:stretch>
              </a:blipFill>
              <a:ln w="15875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직사각형 4"/>
              <p:cNvSpPr/>
              <p:nvPr/>
            </p:nvSpPr>
            <p:spPr>
              <a:xfrm>
                <a:off x="4711861" y="1753464"/>
                <a:ext cx="3957943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ko-KR" sz="1600" dirty="0">
                    <a:latin typeface="HY견명조" panose="02030600000101010101" pitchFamily="18" charset="-127"/>
                    <a:ea typeface="HY견명조" panose="02030600000101010101" pitchFamily="18" charset="-127"/>
                  </a:rPr>
                  <a:t>⇒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600" i="1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altLang="ko-KR" sz="1600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sz="16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d>
                      <m:dPr>
                        <m:ctrlPr>
                          <a:rPr lang="en-US" altLang="ko-KR" sz="1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1600" i="1">
                            <a:latin typeface="Cambria Math" panose="02040503050406030204" pitchFamily="18" charset="0"/>
                          </a:rPr>
                          <m:t>1450</m:t>
                        </m:r>
                      </m:e>
                    </m:d>
                    <m:r>
                      <a:rPr lang="en-US" altLang="ko-KR" sz="1600" i="1">
                        <a:latin typeface="Cambria Math" panose="02040503050406030204" pitchFamily="18" charset="0"/>
                      </a:rPr>
                      <m:t>,</m:t>
                    </m:r>
                    <m:sSubSup>
                      <m:sSubSupPr>
                        <m:ctrlPr>
                          <a:rPr lang="en-US" altLang="ko-KR" sz="16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sz="1600" i="1">
                            <a:latin typeface="Cambria Math" panose="02040503050406030204" pitchFamily="18" charset="0"/>
                          </a:rPr>
                          <m:t>𝐾</m:t>
                        </m:r>
                      </m:e>
                      <m:sub>
                        <m:r>
                          <a:rPr lang="en-US" altLang="ko-KR" sz="16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  <m:sup>
                        <m:r>
                          <a:rPr lang="en-US" altLang="ko-KR" sz="1600" i="1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bSup>
                    <m:d>
                      <m:dPr>
                        <m:ctrlPr>
                          <a:rPr lang="en-US" altLang="ko-KR" sz="1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1600" i="1">
                            <a:latin typeface="Cambria Math" panose="02040503050406030204" pitchFamily="18" charset="0"/>
                          </a:rPr>
                          <m:t>1430</m:t>
                        </m:r>
                      </m:e>
                    </m:d>
                    <m:r>
                      <a:rPr lang="en-US" altLang="ko-KR" sz="1600" i="1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en-US" altLang="ko-KR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600" i="1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ko-KR" sz="16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d>
                      <m:dPr>
                        <m:ctrlPr>
                          <a:rPr lang="en-US" altLang="ko-KR" sz="1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1600" i="1">
                            <a:latin typeface="Cambria Math" panose="02040503050406030204" pitchFamily="18" charset="0"/>
                          </a:rPr>
                          <m:t>1370</m:t>
                        </m:r>
                      </m:e>
                    </m:d>
                    <m:r>
                      <a:rPr lang="en-US" altLang="ko-KR" sz="1600" i="1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altLang="ko-KR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600" i="1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ko-KR" sz="16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d>
                      <m:dPr>
                        <m:ctrlPr>
                          <a:rPr lang="en-US" altLang="ko-KR" sz="1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1600" i="1">
                            <a:latin typeface="Cambria Math" panose="02040503050406030204" pitchFamily="18" charset="0"/>
                          </a:rPr>
                          <m:t>1500</m:t>
                        </m:r>
                      </m:e>
                    </m:d>
                  </m:oMath>
                </a14:m>
                <a:endParaRPr lang="ko-KR" altLang="en-US" sz="1600" dirty="0"/>
              </a:p>
            </p:txBody>
          </p:sp>
        </mc:Choice>
        <mc:Fallback xmlns="">
          <p:sp>
            <p:nvSpPr>
              <p:cNvPr id="5" name="직사각형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11861" y="1753464"/>
                <a:ext cx="3957943" cy="338554"/>
              </a:xfrm>
              <a:prstGeom prst="rect">
                <a:avLst/>
              </a:prstGeom>
              <a:blipFill>
                <a:blip r:embed="rId4"/>
                <a:stretch>
                  <a:fillRect l="-924" t="-9091" b="-2000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직사각형 5"/>
              <p:cNvSpPr/>
              <p:nvPr/>
            </p:nvSpPr>
            <p:spPr>
              <a:xfrm>
                <a:off x="4739077" y="2077485"/>
                <a:ext cx="3502690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ko-KR" sz="1600" dirty="0">
                    <a:latin typeface="HY견명조" panose="02030600000101010101" pitchFamily="18" charset="-127"/>
                    <a:ea typeface="HY견명조" panose="02030600000101010101" pitchFamily="18" charset="-127"/>
                  </a:rPr>
                  <a:t>⇒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600" i="1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altLang="ko-KR" sz="1600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sz="16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d>
                      <m:dPr>
                        <m:ctrlPr>
                          <a:rPr lang="en-US" altLang="ko-KR" sz="1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1600" i="1">
                            <a:latin typeface="Cambria Math" panose="02040503050406030204" pitchFamily="18" charset="0"/>
                          </a:rPr>
                          <m:t>980</m:t>
                        </m:r>
                      </m:e>
                    </m:d>
                    <m:r>
                      <a:rPr lang="en-US" altLang="ko-KR" sz="1600" i="1">
                        <a:latin typeface="Cambria Math" panose="02040503050406030204" pitchFamily="18" charset="0"/>
                      </a:rPr>
                      <m:t>,</m:t>
                    </m:r>
                    <m:sSubSup>
                      <m:sSubSupPr>
                        <m:ctrlPr>
                          <a:rPr lang="en-US" altLang="ko-KR" sz="16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sz="1600" i="1">
                            <a:latin typeface="Cambria Math" panose="02040503050406030204" pitchFamily="18" charset="0"/>
                          </a:rPr>
                          <m:t>𝐾</m:t>
                        </m:r>
                      </m:e>
                      <m:sub>
                        <m:r>
                          <a:rPr lang="en-US" altLang="ko-KR" sz="16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  <m:sup>
                        <m:r>
                          <a:rPr lang="en-US" altLang="ko-KR" sz="1600" i="1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bSup>
                    <m:d>
                      <m:dPr>
                        <m:ctrlPr>
                          <a:rPr lang="en-US" altLang="ko-KR" sz="1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1600" i="1">
                            <a:latin typeface="Cambria Math" panose="02040503050406030204" pitchFamily="18" charset="0"/>
                          </a:rPr>
                          <m:t>800</m:t>
                        </m:r>
                      </m:e>
                    </m:d>
                    <m:r>
                      <a:rPr lang="en-US" altLang="ko-KR" sz="1600" i="1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altLang="ko-KR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600" i="1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ko-KR" sz="16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d>
                      <m:dPr>
                        <m:ctrlPr>
                          <a:rPr lang="en-US" altLang="ko-KR" sz="1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1600" i="1">
                            <a:latin typeface="Cambria Math" panose="02040503050406030204" pitchFamily="18" charset="0"/>
                          </a:rPr>
                          <m:t>500</m:t>
                        </m:r>
                      </m:e>
                    </m:d>
                    <m:r>
                      <a:rPr lang="en-US" altLang="ko-KR" sz="1600" i="1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en-US" altLang="ko-KR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600" i="1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ko-KR" sz="16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d>
                      <m:dPr>
                        <m:ctrlPr>
                          <a:rPr lang="en-US" altLang="ko-KR" sz="1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1600" i="1">
                            <a:latin typeface="Cambria Math" panose="02040503050406030204" pitchFamily="18" charset="0"/>
                          </a:rPr>
                          <m:t>980</m:t>
                        </m:r>
                      </m:e>
                    </m:d>
                  </m:oMath>
                </a14:m>
                <a:endParaRPr lang="ko-KR" altLang="en-US" sz="1600" dirty="0"/>
              </a:p>
            </p:txBody>
          </p:sp>
        </mc:Choice>
        <mc:Fallback xmlns="">
          <p:sp>
            <p:nvSpPr>
              <p:cNvPr id="6" name="직사각형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39077" y="2077485"/>
                <a:ext cx="3502690" cy="338554"/>
              </a:xfrm>
              <a:prstGeom prst="rect">
                <a:avLst/>
              </a:prstGeom>
              <a:blipFill>
                <a:blip r:embed="rId5"/>
                <a:stretch>
                  <a:fillRect l="-870" t="-9091" b="-2000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>
                <a:spLocks noChangeArrowheads="1"/>
              </p:cNvSpPr>
              <p:nvPr/>
            </p:nvSpPr>
            <p:spPr bwMode="auto">
              <a:xfrm>
                <a:off x="783418" y="2559008"/>
                <a:ext cx="6327501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square">
                <a:spAutoFit/>
              </a:bodyPr>
              <a:lstStyle>
                <a:lvl1pPr marL="342900" indent="-342900" latinLnBrk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1pPr>
                <a:lvl2pPr marL="742950" indent="-285750" latinLnBrk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2pPr>
                <a:lvl3pPr marL="1143000" indent="-228600" latinLnBrk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3pPr>
                <a:lvl4pPr marL="1600200" indent="-228600" latinLnBrk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4pPr>
                <a:lvl5pPr marL="2057400" indent="-228600" latinLnBrk="1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9pPr>
              </a:lstStyle>
              <a:p>
                <a:pPr marL="0" indent="0" latinLnBrk="0">
                  <a:spcBef>
                    <a:spcPct val="0"/>
                  </a:spcBef>
                  <a:buNone/>
                </a:pPr>
                <a:r>
                  <a:rPr lang="en-US" altLang="ko-KR" sz="2000" dirty="0">
                    <a:latin typeface="+mn-lt"/>
                  </a:rPr>
                  <a:t>and the mixing parameters, </a:t>
                </a:r>
                <a14:m>
                  <m:oMath xmlns:m="http://schemas.openxmlformats.org/officeDocument/2006/math">
                    <m:r>
                      <a:rPr lang="el-GR" altLang="ko-KR" sz="2000" i="1" dirty="0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HY견명조" panose="02030600000101010101" pitchFamily="18" charset="-127"/>
                      </a:rPr>
                      <m:t>𝛼</m:t>
                    </m:r>
                    <m:r>
                      <a:rPr lang="en-US" altLang="ko-KR" sz="2000" i="1" dirty="0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HY견명조" panose="02030600000101010101" pitchFamily="18" charset="-127"/>
                      </a:rPr>
                      <m:t>,</m:t>
                    </m:r>
                    <m:r>
                      <a:rPr lang="el-GR" altLang="ko-KR" sz="2000" i="1" dirty="0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HY견명조" panose="02030600000101010101" pitchFamily="18" charset="-127"/>
                      </a:rPr>
                      <m:t>𝛽</m:t>
                    </m:r>
                    <m:r>
                      <a:rPr lang="en-US" altLang="ko-KR" sz="2000" i="1" dirty="0" smtClean="0">
                        <a:latin typeface="Cambria Math" panose="02040503050406030204" pitchFamily="18" charset="0"/>
                      </a:rPr>
                      <m:t>,</m:t>
                    </m:r>
                  </m:oMath>
                </a14:m>
                <a:r>
                  <a:rPr lang="en-US" altLang="ko-KR" sz="2000" dirty="0">
                    <a:latin typeface="+mn-lt"/>
                  </a:rPr>
                  <a:t> for  each flavor member, 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783418" y="2559008"/>
                <a:ext cx="6327501" cy="400110"/>
              </a:xfrm>
              <a:prstGeom prst="rect">
                <a:avLst/>
              </a:prstGeom>
              <a:blipFill>
                <a:blip r:embed="rId6"/>
                <a:stretch>
                  <a:fillRect l="-1061" t="-9231" b="-27692"/>
                </a:stretch>
              </a:blipFill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>
                <a:spLocks noChangeArrowheads="1"/>
              </p:cNvSpPr>
              <p:nvPr/>
            </p:nvSpPr>
            <p:spPr bwMode="auto">
              <a:xfrm>
                <a:off x="527376" y="633730"/>
                <a:ext cx="8276155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square">
                <a:spAutoFit/>
              </a:bodyPr>
              <a:lstStyle>
                <a:lvl1pPr marL="342900" indent="-342900" latinLnBrk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1pPr>
                <a:lvl2pPr marL="742950" indent="-285750" latinLnBrk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2pPr>
                <a:lvl3pPr marL="1143000" indent="-228600" latinLnBrk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3pPr>
                <a:lvl4pPr marL="1600200" indent="-228600" latinLnBrk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4pPr>
                <a:lvl5pPr marL="2057400" indent="-228600" latinLnBrk="1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9pPr>
              </a:lstStyle>
              <a:p>
                <a:pPr latinLnBrk="0">
                  <a:spcBef>
                    <a:spcPct val="0"/>
                  </a:spcBef>
                  <a:buFont typeface="Wingdings" panose="05000000000000000000" pitchFamily="2" charset="2"/>
                  <a:buChar char="§"/>
                </a:pPr>
                <a:r>
                  <a:rPr lang="en-US" altLang="ko-KR" sz="2000" dirty="0">
                    <a:solidFill>
                      <a:srgbClr val="0033CC"/>
                    </a:solidFill>
                    <a:latin typeface="+mn-lt"/>
                  </a:rPr>
                  <a:t>Physical states</a:t>
                </a:r>
                <a:r>
                  <a:rPr lang="en-US" altLang="ko-KR" sz="2000" dirty="0">
                    <a:latin typeface="+mn-lt"/>
                  </a:rPr>
                  <a:t> can be constructed by diagonalizing </a:t>
                </a:r>
                <a:r>
                  <a:rPr lang="en-US" altLang="ko-KR" sz="2000" dirty="0">
                    <a:solidFill>
                      <a:prstClr val="black"/>
                    </a:solidFill>
                    <a:latin typeface="Calibri" panose="020F0502020204030204"/>
                  </a:rPr>
                  <a:t>the </a:t>
                </a:r>
                <a:r>
                  <a:rPr lang="en-US" altLang="ko-KR" sz="2000" dirty="0">
                    <a:solidFill>
                      <a:srgbClr val="0033CC"/>
                    </a:solidFill>
                    <a:latin typeface="Calibri" panose="020F0502020204030204"/>
                  </a:rPr>
                  <a:t>2x2 </a:t>
                </a:r>
                <a:r>
                  <a:rPr lang="en-US" altLang="ko-KR" sz="2000" dirty="0">
                    <a:solidFill>
                      <a:prstClr val="black"/>
                    </a:solidFill>
                    <a:latin typeface="Calibri" panose="020F0502020204030204"/>
                  </a:rPr>
                  <a:t>matrix of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𝐶𝑆</m:t>
                        </m:r>
                      </m:sub>
                    </m:sSub>
                  </m:oMath>
                </a14:m>
                <a:r>
                  <a:rPr lang="en-US" altLang="ko-KR" sz="2000" dirty="0">
                    <a:latin typeface="+mn-lt"/>
                  </a:rPr>
                  <a:t>.</a:t>
                </a: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27376" y="633730"/>
                <a:ext cx="8276155" cy="400110"/>
              </a:xfrm>
              <a:prstGeom prst="rect">
                <a:avLst/>
              </a:prstGeom>
              <a:blipFill>
                <a:blip r:embed="rId7"/>
                <a:stretch>
                  <a:fillRect l="-663" t="-9091" b="-25758"/>
                </a:stretch>
              </a:blipFill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766154" y="5274563"/>
            <a:ext cx="6033479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indent="0" latinLnBrk="0">
              <a:spcBef>
                <a:spcPct val="0"/>
              </a:spcBef>
              <a:buNone/>
            </a:pPr>
            <a:r>
              <a:rPr lang="en-US" altLang="ko-KR" sz="1800" dirty="0">
                <a:latin typeface="+mn-lt"/>
              </a:rPr>
              <a:t>This is </a:t>
            </a:r>
            <a:r>
              <a:rPr lang="en-US" altLang="ko-KR" sz="2400" dirty="0">
                <a:solidFill>
                  <a:srgbClr val="0033CC"/>
                </a:solidFill>
                <a:latin typeface="+mn-lt"/>
              </a:rPr>
              <a:t>tetraquark mixing model</a:t>
            </a:r>
            <a:r>
              <a:rPr lang="en-US" altLang="ko-KR" sz="1800" dirty="0">
                <a:latin typeface="+mn-lt"/>
              </a:rPr>
              <a:t> for the two nonets !</a:t>
            </a:r>
            <a:endParaRPr lang="en-US" altLang="ko-KR" sz="1800" dirty="0">
              <a:solidFill>
                <a:srgbClr val="0033CC"/>
              </a:solidFill>
              <a:latin typeface="+mn-lt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9C6ED2CB-3A55-51B2-59B9-E5AFBD84F80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756312" y="4454530"/>
                <a:ext cx="7220369" cy="66858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square">
                <a:spAutoFit/>
              </a:bodyPr>
              <a:lstStyle>
                <a:lvl1pPr marL="342900" indent="-342900" latinLnBrk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1pPr>
                <a:lvl2pPr marL="742950" indent="-285750" latinLnBrk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2pPr>
                <a:lvl3pPr marL="1143000" indent="-228600" latinLnBrk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3pPr>
                <a:lvl4pPr marL="1600200" indent="-228600" latinLnBrk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4pPr>
                <a:lvl5pPr marL="2057400" indent="-228600" latinLnBrk="1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9pPr>
              </a:lstStyle>
              <a:p>
                <a:pPr latinLnBrk="0">
                  <a:spcBef>
                    <a:spcPct val="0"/>
                  </a:spcBef>
                  <a:buFont typeface="Wingdings" panose="05000000000000000000" pitchFamily="2" charset="2"/>
                  <a:buChar char="§"/>
                </a:pPr>
                <a:r>
                  <a:rPr lang="en-US" altLang="ko-KR" sz="1800" dirty="0">
                    <a:latin typeface="+mn-lt"/>
                    <a:ea typeface="HY견명조" panose="02030600000101010101" pitchFamily="18" charset="-127"/>
                  </a:rPr>
                  <a:t>It turns out that</a:t>
                </a:r>
                <a:r>
                  <a:rPr lang="en-US" altLang="ko-KR" sz="1800" dirty="0">
                    <a:solidFill>
                      <a:srgbClr val="C00000"/>
                    </a:solidFill>
                    <a:latin typeface="+mn-lt"/>
                    <a:ea typeface="HY견명조" panose="02030600000101010101" pitchFamily="18" charset="-127"/>
                  </a:rPr>
                  <a:t> </a:t>
                </a:r>
                <a:r>
                  <a:rPr lang="el-GR" altLang="ko-KR" sz="1800" dirty="0">
                    <a:solidFill>
                      <a:srgbClr val="C00000"/>
                    </a:solidFill>
                    <a:latin typeface="+mn-lt"/>
                    <a:ea typeface="HY견명조" panose="02030600000101010101" pitchFamily="18" charset="-127"/>
                  </a:rPr>
                  <a:t>α</a:t>
                </a:r>
                <a:r>
                  <a:rPr lang="en-US" altLang="ko-KR" sz="1800" dirty="0">
                    <a:solidFill>
                      <a:srgbClr val="C00000"/>
                    </a:solidFill>
                    <a:latin typeface="+mn-lt"/>
                    <a:ea typeface="HY견명조" panose="02030600000101010101" pitchFamily="18" charset="-127"/>
                  </a:rPr>
                  <a:t> </a:t>
                </a:r>
                <a:r>
                  <a:rPr lang="en-US" altLang="ko-KR" sz="1800" dirty="0">
                    <a:latin typeface="+mn-lt"/>
                    <a:ea typeface="HY견명조" panose="02030600000101010101" pitchFamily="18" charset="-127"/>
                  </a:rPr>
                  <a:t>and</a:t>
                </a:r>
                <a:r>
                  <a:rPr lang="en-US" altLang="ko-KR" sz="1800" dirty="0">
                    <a:solidFill>
                      <a:srgbClr val="C00000"/>
                    </a:solidFill>
                    <a:latin typeface="+mn-lt"/>
                    <a:ea typeface="HY견명조" panose="02030600000101010101" pitchFamily="18" charset="-127"/>
                  </a:rPr>
                  <a:t> </a:t>
                </a:r>
                <a:r>
                  <a:rPr lang="el-GR" altLang="ko-KR" sz="1800" dirty="0">
                    <a:solidFill>
                      <a:srgbClr val="C00000"/>
                    </a:solidFill>
                    <a:latin typeface="+mn-lt"/>
                    <a:ea typeface="HY견명조" panose="02030600000101010101" pitchFamily="18" charset="-127"/>
                  </a:rPr>
                  <a:t>β</a:t>
                </a:r>
                <a14:m>
                  <m:oMath xmlns:m="http://schemas.openxmlformats.org/officeDocument/2006/math">
                    <m:r>
                      <a:rPr lang="ko-KR" altLang="el-GR" sz="1800" b="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altLang="ko-KR" sz="1800" dirty="0">
                    <a:latin typeface="+mn-lt"/>
                  </a:rPr>
                  <a:t>are almost </a:t>
                </a:r>
                <a:r>
                  <a:rPr lang="en-US" altLang="ko-KR" sz="1800" dirty="0">
                    <a:solidFill>
                      <a:srgbClr val="0033CC"/>
                    </a:solidFill>
                    <a:latin typeface="+mn-lt"/>
                  </a:rPr>
                  <a:t>independent</a:t>
                </a:r>
                <a:r>
                  <a:rPr lang="en-US" altLang="ko-KR" sz="1800" dirty="0">
                    <a:latin typeface="+mn-lt"/>
                  </a:rPr>
                  <a:t> of the isospin states. </a:t>
                </a:r>
                <a:br>
                  <a:rPr lang="en-US" altLang="ko-KR" sz="1800" dirty="0">
                    <a:latin typeface="+mn-lt"/>
                  </a:rPr>
                </a:br>
                <a:r>
                  <a:rPr lang="en-US" altLang="ko-KR" sz="1800" dirty="0">
                    <a:latin typeface="HY견명조" panose="02030600000101010101" pitchFamily="18" charset="-127"/>
                    <a:ea typeface="HY견명조" panose="02030600000101010101" pitchFamily="18" charset="-127"/>
                  </a:rPr>
                  <a:t>⇒</a:t>
                </a:r>
                <a:r>
                  <a:rPr lang="en-US" altLang="ko-KR" sz="1800" dirty="0">
                    <a:latin typeface="+mn-lt"/>
                    <a:ea typeface="HY견명조" panose="02030600000101010101" pitchFamily="18" charset="-127"/>
                  </a:rPr>
                  <a:t> </a:t>
                </a:r>
                <a:r>
                  <a:rPr lang="en-US" altLang="ko-KR" sz="1800" dirty="0">
                    <a:latin typeface="+mn-lt"/>
                  </a:rPr>
                  <a:t>|</a:t>
                </a:r>
                <a14:m>
                  <m:oMath xmlns:m="http://schemas.openxmlformats.org/officeDocument/2006/math">
                    <m:d>
                      <m:dPr>
                        <m:begChr m:val=""/>
                        <m:endChr m:val="⟩"/>
                        <m:ctrlPr>
                          <a:rPr lang="en-US" altLang="ko-KR" sz="180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altLang="ko-KR" sz="1800" b="0" i="0" smtClean="0">
                            <a:latin typeface="Cambria Math" panose="02040503050406030204" pitchFamily="18" charset="0"/>
                          </a:rPr>
                          <m:t>Light</m:t>
                        </m:r>
                        <m:r>
                          <a:rPr lang="en-US" altLang="ko-KR" sz="1800" b="0" i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US" altLang="ko-KR" sz="1800" b="0" i="0" smtClean="0">
                            <a:latin typeface="Cambria Math" panose="02040503050406030204" pitchFamily="18" charset="0"/>
                          </a:rPr>
                          <m:t>nonet</m:t>
                        </m:r>
                      </m:e>
                    </m:d>
                  </m:oMath>
                </a14:m>
                <a:r>
                  <a:rPr lang="en-US" altLang="ko-KR" sz="1800" dirty="0">
                    <a:latin typeface="+mn-lt"/>
                    <a:ea typeface="HY견명조" panose="02030600000101010101" pitchFamily="18" charset="-127"/>
                  </a:rPr>
                  <a:t>,</a:t>
                </a:r>
                <a:r>
                  <a:rPr lang="en-US" altLang="ko-KR" sz="1800" dirty="0">
                    <a:latin typeface="+mn-lt"/>
                  </a:rPr>
                  <a:t> </a:t>
                </a:r>
                <a:r>
                  <a:rPr lang="en-US" altLang="ko-KR" sz="1800" dirty="0"/>
                  <a:t>|</a:t>
                </a:r>
                <a14:m>
                  <m:oMath xmlns:m="http://schemas.openxmlformats.org/officeDocument/2006/math">
                    <m:d>
                      <m:dPr>
                        <m:begChr m:val=""/>
                        <m:endChr m:val="⟩"/>
                        <m:ctrlPr>
                          <a:rPr lang="en-US" altLang="ko-KR" sz="1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altLang="ko-KR" sz="1800" b="0" i="0" smtClean="0">
                            <a:latin typeface="Cambria Math" panose="02040503050406030204" pitchFamily="18" charset="0"/>
                          </a:rPr>
                          <m:t>Heavy</m:t>
                        </m:r>
                        <m:r>
                          <a:rPr lang="en-US" altLang="ko-KR" sz="180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US" altLang="ko-KR" sz="1800">
                            <a:latin typeface="Cambria Math" panose="02040503050406030204" pitchFamily="18" charset="0"/>
                          </a:rPr>
                          <m:t>nonet</m:t>
                        </m:r>
                      </m:e>
                    </m:d>
                  </m:oMath>
                </a14:m>
                <a:r>
                  <a:rPr lang="en-US" altLang="ko-KR" sz="1800" dirty="0">
                    <a:latin typeface="+mn-lt"/>
                  </a:rPr>
                  <a:t> also form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800" i="1" smtClean="0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800" b="1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𝟗</m:t>
                        </m:r>
                      </m:e>
                      <m:sub>
                        <m:r>
                          <a:rPr lang="en-US" altLang="ko-KR" sz="18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𝑓</m:t>
                        </m:r>
                      </m:sub>
                    </m:sSub>
                  </m:oMath>
                </a14:m>
                <a:r>
                  <a:rPr lang="en-US" altLang="ko-KR" sz="1800" dirty="0">
                    <a:latin typeface="+mn-lt"/>
                  </a:rPr>
                  <a:t> just as </a:t>
                </a:r>
                <a14:m>
                  <m:oMath xmlns:m="http://schemas.openxmlformats.org/officeDocument/2006/math">
                    <m:d>
                      <m:dPr>
                        <m:begChr m:val=""/>
                        <m:endChr m:val="⟩"/>
                        <m:ctrlPr>
                          <a:rPr lang="en-US" altLang="ko-KR" sz="1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1800" i="1">
                            <a:latin typeface="Cambria Math" panose="02040503050406030204" pitchFamily="18" charset="0"/>
                          </a:rPr>
                          <m:t>|000</m:t>
                        </m:r>
                      </m:e>
                    </m:d>
                    <m:r>
                      <a:rPr lang="en-US" altLang="ko-KR" sz="1800" i="1">
                        <a:latin typeface="Cambria Math" panose="02040503050406030204" pitchFamily="18" charset="0"/>
                      </a:rPr>
                      <m:t>,  </m:t>
                    </m:r>
                    <m:d>
                      <m:dPr>
                        <m:begChr m:val=""/>
                        <m:endChr m:val="⟩"/>
                        <m:ctrlPr>
                          <a:rPr lang="en-US" altLang="ko-KR" sz="1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1800" i="1">
                            <a:latin typeface="Cambria Math" panose="02040503050406030204" pitchFamily="18" charset="0"/>
                          </a:rPr>
                          <m:t>|011</m:t>
                        </m:r>
                      </m:e>
                    </m:d>
                  </m:oMath>
                </a14:m>
                <a:r>
                  <a:rPr lang="en-US" altLang="ko-KR" sz="1800" dirty="0">
                    <a:latin typeface="+mn-lt"/>
                  </a:rPr>
                  <a:t>. </a:t>
                </a: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9C6ED2CB-3A55-51B2-59B9-E5AFBD84F80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756312" y="4454530"/>
                <a:ext cx="7220369" cy="668581"/>
              </a:xfrm>
              <a:prstGeom prst="rect">
                <a:avLst/>
              </a:prstGeom>
              <a:blipFill>
                <a:blip r:embed="rId8"/>
                <a:stretch>
                  <a:fillRect l="-506" t="-24771" r="-169" b="-100917"/>
                </a:stretch>
              </a:blipFill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9" name="Group 11">
            <a:extLst>
              <a:ext uri="{FF2B5EF4-FFF2-40B4-BE49-F238E27FC236}">
                <a16:creationId xmlns:a16="http://schemas.microsoft.com/office/drawing/2014/main" id="{EEA65B83-138B-6D6B-057D-025319A5FCD0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084580" y="3001988"/>
            <a:ext cx="4421275" cy="1346841"/>
            <a:chOff x="2102" y="1923"/>
            <a:chExt cx="1556" cy="474"/>
          </a:xfrm>
        </p:grpSpPr>
        <p:sp>
          <p:nvSpPr>
            <p:cNvPr id="12" name="AutoShape 10">
              <a:extLst>
                <a:ext uri="{FF2B5EF4-FFF2-40B4-BE49-F238E27FC236}">
                  <a16:creationId xmlns:a16="http://schemas.microsoft.com/office/drawing/2014/main" id="{A7C7AE22-96C1-4C2E-0386-CE61FE9B1F8C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2102" y="1923"/>
              <a:ext cx="1556" cy="4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5F789A4A-D3D3-B49B-BA2C-139D0C9B5F2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02" y="1923"/>
              <a:ext cx="1559" cy="4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24D84622-800A-9F0F-1CE1-F477752A03DC}"/>
              </a:ext>
            </a:extLst>
          </p:cNvPr>
          <p:cNvSpPr/>
          <p:nvPr/>
        </p:nvSpPr>
        <p:spPr>
          <a:xfrm>
            <a:off x="4061728" y="2977289"/>
            <a:ext cx="1509297" cy="1401264"/>
          </a:xfrm>
          <a:prstGeom prst="rect">
            <a:avLst/>
          </a:prstGeom>
          <a:noFill/>
          <a:ln w="15875">
            <a:solidFill>
              <a:srgbClr val="C00000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endParaRPr lang="ko-KR" altLang="en-US" sz="1400" dirty="0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2827D82-5297-D5E7-407A-BCA39637C146}"/>
              </a:ext>
            </a:extLst>
          </p:cNvPr>
          <p:cNvSpPr/>
          <p:nvPr/>
        </p:nvSpPr>
        <p:spPr>
          <a:xfrm>
            <a:off x="758740" y="5887047"/>
            <a:ext cx="730548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600" dirty="0"/>
              <a:t> EPJC77, 3 (2017); EPJC77, 435 (2017);  PRD97, 094005 (2018); PRD 99, 014005 (2019) </a:t>
            </a:r>
          </a:p>
          <a:p>
            <a:r>
              <a:rPr lang="en-US" altLang="ko-KR" sz="1600" dirty="0"/>
              <a:t> PRD100, 034021(2019); EPJC82, 1113 (2022) </a:t>
            </a:r>
            <a:endParaRPr lang="ko-KR" altLang="en-US" sz="1600" dirty="0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BFC4CB7C-EA4E-5225-F549-CF02028F7C4E}"/>
              </a:ext>
            </a:extLst>
          </p:cNvPr>
          <p:cNvSpPr/>
          <p:nvPr/>
        </p:nvSpPr>
        <p:spPr>
          <a:xfrm>
            <a:off x="6766612" y="19456"/>
            <a:ext cx="2367660" cy="31782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altLang="ko-KR" sz="1400" dirty="0"/>
              <a:t>Tetraquark mixing model cont. </a:t>
            </a:r>
          </a:p>
        </p:txBody>
      </p:sp>
    </p:spTree>
    <p:extLst>
      <p:ext uri="{BB962C8B-B14F-4D97-AF65-F5344CB8AC3E}">
        <p14:creationId xmlns:p14="http://schemas.microsoft.com/office/powerpoint/2010/main" val="3947982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/>
      <p:bldP spid="6" grpId="0"/>
      <p:bldP spid="7" grpId="0"/>
      <p:bldP spid="11" grpId="0" animBg="1"/>
      <p:bldP spid="8" grpId="0"/>
      <p:bldP spid="14" grpId="0" animBg="1"/>
      <p:bldP spid="1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C7ACD-A43A-4791-9360-251F151CC5DF}" type="slidenum">
              <a:rPr lang="ko-KR" altLang="en-US" smtClean="0"/>
              <a:t>17</a:t>
            </a:fld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647916" y="1267788"/>
            <a:ext cx="5800370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ko-KR" sz="2000" dirty="0"/>
              <a:t>One </a:t>
            </a:r>
            <a:r>
              <a:rPr lang="en-US" altLang="ko-KR" sz="2000" dirty="0">
                <a:solidFill>
                  <a:srgbClr val="0033CC"/>
                </a:solidFill>
              </a:rPr>
              <a:t>remarkable</a:t>
            </a:r>
            <a:r>
              <a:rPr lang="en-US" altLang="ko-KR" sz="2000" dirty="0"/>
              <a:t> feature of tetraquark mixing model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>
                <a:spLocks noChangeArrowheads="1"/>
              </p:cNvSpPr>
              <p:nvPr/>
            </p:nvSpPr>
            <p:spPr bwMode="auto">
              <a:xfrm>
                <a:off x="562068" y="2039426"/>
                <a:ext cx="7959364" cy="70788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square">
                <a:spAutoFit/>
              </a:bodyPr>
              <a:lstStyle>
                <a:lvl1pPr marL="342900" indent="-342900" latinLnBrk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1pPr>
                <a:lvl2pPr marL="742950" indent="-285750" latinLnBrk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2pPr>
                <a:lvl3pPr marL="1143000" indent="-228600" latinLnBrk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3pPr>
                <a:lvl4pPr marL="1600200" indent="-228600" latinLnBrk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4pPr>
                <a:lvl5pPr marL="2057400" indent="-228600" latinLnBrk="1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9pPr>
              </a:lstStyle>
              <a:p>
                <a:pPr latinLnBrk="0">
                  <a:spcBef>
                    <a:spcPct val="0"/>
                  </a:spcBef>
                  <a:buFont typeface="Wingdings" panose="05000000000000000000" pitchFamily="2" charset="2"/>
                  <a:buChar char="§"/>
                </a:pPr>
                <a:r>
                  <a:rPr lang="el-GR" altLang="ko-KR" sz="2000" dirty="0">
                    <a:solidFill>
                      <a:srgbClr val="C00000"/>
                    </a:solidFill>
                    <a:latin typeface="+mn-lt"/>
                    <a:ea typeface="HY견명조" panose="02030600000101010101" pitchFamily="18" charset="-127"/>
                  </a:rPr>
                  <a:t>α</a:t>
                </a:r>
                <a:r>
                  <a:rPr lang="en-US" altLang="ko-KR" sz="2000" dirty="0">
                    <a:solidFill>
                      <a:srgbClr val="C00000"/>
                    </a:solidFill>
                    <a:latin typeface="+mn-lt"/>
                    <a:ea typeface="HY견명조" panose="02030600000101010101" pitchFamily="18" charset="-127"/>
                  </a:rPr>
                  <a:t> &gt; </a:t>
                </a:r>
                <a:r>
                  <a:rPr lang="el-GR" altLang="ko-KR" sz="2000" dirty="0">
                    <a:solidFill>
                      <a:srgbClr val="C00000"/>
                    </a:solidFill>
                    <a:latin typeface="+mn-lt"/>
                    <a:ea typeface="HY견명조" panose="02030600000101010101" pitchFamily="18" charset="-127"/>
                  </a:rPr>
                  <a:t>β</a:t>
                </a:r>
                <a:r>
                  <a:rPr lang="en-US" altLang="ko-KR" sz="2000" dirty="0">
                    <a:solidFill>
                      <a:srgbClr val="0033CC"/>
                    </a:solidFill>
                    <a:latin typeface="+mn-lt"/>
                    <a:ea typeface="HY견명조" panose="02030600000101010101" pitchFamily="18" charset="-127"/>
                  </a:rPr>
                  <a:t> </a:t>
                </a:r>
                <a:r>
                  <a:rPr lang="en-US" altLang="ko-KR" sz="2000" dirty="0">
                    <a:latin typeface="HY견명조" panose="02030600000101010101" pitchFamily="18" charset="-127"/>
                    <a:ea typeface="HY견명조" panose="02030600000101010101" pitchFamily="18" charset="-127"/>
                  </a:rPr>
                  <a:t>⇒</a:t>
                </a:r>
                <a:r>
                  <a:rPr lang="en-US" altLang="ko-KR" sz="2000" dirty="0">
                    <a:latin typeface="+mn-lt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d>
                      <m:dPr>
                        <m:ctrlP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980</m:t>
                        </m:r>
                      </m:e>
                    </m:d>
                  </m:oMath>
                </a14:m>
                <a:r>
                  <a:rPr lang="en-US" altLang="ko-KR" sz="2000" dirty="0">
                    <a:solidFill>
                      <a:srgbClr val="0033CC"/>
                    </a:solidFill>
                    <a:latin typeface="Calibri" panose="020F0502020204030204"/>
                  </a:rPr>
                  <a:t>, </a:t>
                </a:r>
                <a14:m>
                  <m:oMath xmlns:m="http://schemas.openxmlformats.org/officeDocument/2006/math">
                    <m:r>
                      <a:rPr lang="en-US" altLang="ko-KR" sz="2000" b="0" i="0" smtClean="0">
                        <a:solidFill>
                          <a:srgbClr val="0033CC"/>
                        </a:solidFill>
                        <a:latin typeface="Cambria Math" panose="02040503050406030204" pitchFamily="18" charset="0"/>
                      </a:rPr>
                      <m:t> </m:t>
                    </m:r>
                    <m:sSubSup>
                      <m:sSubSupPr>
                        <m:ctrlPr>
                          <a:rPr lang="en-US" altLang="ko-KR" sz="2000" i="1" smtClean="0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𝐾</m:t>
                        </m:r>
                      </m:e>
                      <m:sub>
                        <m: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  <m:sup>
                        <m: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bSup>
                    <m:r>
                      <a:rPr lang="en-US" altLang="ko-KR" sz="2000" i="1">
                        <a:solidFill>
                          <a:srgbClr val="0033CC"/>
                        </a:solidFill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ko-KR" sz="2000" b="0" i="1" smtClean="0">
                        <a:solidFill>
                          <a:srgbClr val="0033CC"/>
                        </a:solidFill>
                        <a:latin typeface="Cambria Math" panose="02040503050406030204" pitchFamily="18" charset="0"/>
                      </a:rPr>
                      <m:t>7</m:t>
                    </m:r>
                    <m:r>
                      <a:rPr lang="en-US" altLang="ko-KR" sz="2000" i="1">
                        <a:solidFill>
                          <a:srgbClr val="0033CC"/>
                        </a:solidFill>
                        <a:latin typeface="Cambria Math" panose="02040503050406030204" pitchFamily="18" charset="0"/>
                      </a:rPr>
                      <m:t>00)</m:t>
                    </m:r>
                  </m:oMath>
                </a14:m>
                <a:r>
                  <a:rPr lang="en-US" altLang="ko-KR" sz="2000" dirty="0">
                    <a:solidFill>
                      <a:srgbClr val="0033CC"/>
                    </a:solidFill>
                    <a:latin typeface="Calibri" panose="020F0502020204030204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d>
                      <m:dPr>
                        <m:ctrlP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500</m:t>
                        </m:r>
                      </m:e>
                    </m:d>
                    <m:r>
                      <a:rPr lang="en-US" altLang="ko-KR" sz="2000" i="1">
                        <a:solidFill>
                          <a:srgbClr val="0033CC"/>
                        </a:solidFill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d>
                      <m:dPr>
                        <m:ctrlP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980</m:t>
                        </m:r>
                      </m:e>
                    </m:d>
                  </m:oMath>
                </a14:m>
                <a:r>
                  <a:rPr lang="en-US" altLang="ko-KR" sz="2000" dirty="0">
                    <a:solidFill>
                      <a:prstClr val="black"/>
                    </a:solidFill>
                    <a:latin typeface="Calibri" panose="020F0502020204030204"/>
                  </a:rPr>
                  <a:t>,</a:t>
                </a:r>
                <a:r>
                  <a:rPr lang="en-US" altLang="ko-KR" sz="2000" dirty="0">
                    <a:latin typeface="+mn-lt"/>
                  </a:rPr>
                  <a:t> have more probability to stay in </a:t>
                </a:r>
                <a14:m>
                  <m:oMath xmlns:m="http://schemas.openxmlformats.org/officeDocument/2006/math">
                    <m:d>
                      <m:dPr>
                        <m:begChr m:val=""/>
                        <m:endChr m:val="⟩"/>
                        <m:ctrlPr>
                          <a:rPr lang="en-US" altLang="ko-KR" sz="200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20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|011</m:t>
                        </m:r>
                      </m:e>
                    </m:d>
                  </m:oMath>
                </a14:m>
                <a:r>
                  <a:rPr lang="en-US" altLang="ko-KR" sz="2000" dirty="0">
                    <a:latin typeface="+mn-lt"/>
                  </a:rPr>
                  <a:t> rather than in </a:t>
                </a:r>
                <a14:m>
                  <m:oMath xmlns:m="http://schemas.openxmlformats.org/officeDocument/2006/math">
                    <m:d>
                      <m:dPr>
                        <m:begChr m:val=""/>
                        <m:endChr m:val="⟩"/>
                        <m:ctrlPr>
                          <a:rPr lang="en-US" altLang="ko-KR" sz="2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2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|000</m:t>
                        </m:r>
                      </m:e>
                    </m:d>
                  </m:oMath>
                </a14:m>
                <a:r>
                  <a:rPr lang="en-US" altLang="ko-KR" sz="2000" dirty="0">
                    <a:latin typeface="+mn-lt"/>
                  </a:rPr>
                  <a:t> </a:t>
                </a:r>
                <a:r>
                  <a:rPr lang="en-US" altLang="ko-KR" sz="2000" dirty="0"/>
                  <a:t>(!)</a:t>
                </a:r>
                <a:r>
                  <a:rPr lang="en-US" altLang="ko-KR" sz="2000" dirty="0">
                    <a:latin typeface="+mn-lt"/>
                  </a:rPr>
                  <a:t>. </a:t>
                </a: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62068" y="2039426"/>
                <a:ext cx="7959364" cy="707886"/>
              </a:xfrm>
              <a:prstGeom prst="rect">
                <a:avLst/>
              </a:prstGeom>
              <a:blipFill>
                <a:blip r:embed="rId3"/>
                <a:stretch>
                  <a:fillRect l="-689" t="-26724" b="-103448"/>
                </a:stretch>
              </a:blipFill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직사각형 15"/>
              <p:cNvSpPr/>
              <p:nvPr/>
            </p:nvSpPr>
            <p:spPr>
              <a:xfrm>
                <a:off x="939637" y="3172155"/>
                <a:ext cx="5665444" cy="369332"/>
              </a:xfrm>
              <a:prstGeom prst="rect">
                <a:avLst/>
              </a:prstGeom>
              <a:ln w="6350"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en-US" altLang="ko-KR" dirty="0"/>
                  <a:t>For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𝐼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=1</m:t>
                    </m:r>
                  </m:oMath>
                </a14:m>
                <a:r>
                  <a:rPr lang="en-US" altLang="ko-KR" dirty="0"/>
                  <a:t>:   </a:t>
                </a:r>
                <a14:m>
                  <m:oMath xmlns:m="http://schemas.openxmlformats.org/officeDocument/2006/math">
                    <m:d>
                      <m:dPr>
                        <m:begChr m:val=""/>
                        <m:endChr m:val="⟩"/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|</m:t>
                        </m:r>
                        <m:sSub>
                          <m:sSubPr>
                            <m:ctrlPr>
                              <a:rPr lang="en-US" altLang="ko-KR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d>
                          <m:dPr>
                            <m:ctrlP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980</m:t>
                            </m:r>
                          </m:e>
                        </m:d>
                      </m:e>
                    </m:d>
                    <m:r>
                      <a:rPr lang="en-US" altLang="ko-KR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 0.577</m:t>
                    </m:r>
                    <m:r>
                      <a:rPr lang="en-US" altLang="ko-KR" i="1">
                        <a:latin typeface="Cambria Math" panose="02040503050406030204" pitchFamily="18" charset="0"/>
                      </a:rPr>
                      <m:t>|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d>
                          <m:dPr>
                            <m:begChr m:val=""/>
                            <m:endChr m:val="⟩"/>
                            <m:ctrlPr>
                              <a:rPr lang="en-US" altLang="ko-KR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</a:rPr>
                              <m:t>000</m:t>
                            </m:r>
                          </m:e>
                        </m:d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𝐼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=1</m:t>
                        </m:r>
                      </m:sub>
                    </m:sSub>
                    <m:r>
                      <a:rPr lang="en-US" altLang="ko-KR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altLang="ko-KR" b="0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0.817</m:t>
                    </m:r>
                    <m:r>
                      <a:rPr lang="en-US" altLang="ko-KR" i="1">
                        <a:latin typeface="Cambria Math" panose="02040503050406030204" pitchFamily="18" charset="0"/>
                      </a:rPr>
                      <m:t>|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d>
                          <m:dPr>
                            <m:begChr m:val=""/>
                            <m:endChr m:val="⟩"/>
                            <m:ctrlPr>
                              <a:rPr lang="en-US" altLang="ko-KR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</a:rPr>
                              <m:t>011</m:t>
                            </m:r>
                          </m:e>
                        </m:d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𝐼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=1</m:t>
                        </m:r>
                      </m:sub>
                    </m:sSub>
                  </m:oMath>
                </a14:m>
                <a:endParaRPr lang="ko-KR" altLang="en-US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6" name="직사각형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9637" y="3172155"/>
                <a:ext cx="5665444" cy="369332"/>
              </a:xfrm>
              <a:prstGeom prst="rect">
                <a:avLst/>
              </a:prstGeom>
              <a:blipFill>
                <a:blip r:embed="rId4"/>
                <a:stretch>
                  <a:fillRect l="-860" t="-119672" r="-3118" b="-183607"/>
                </a:stretch>
              </a:blipFill>
              <a:ln w="6350">
                <a:noFill/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직사각형 16"/>
              <p:cNvSpPr/>
              <p:nvPr/>
            </p:nvSpPr>
            <p:spPr>
              <a:xfrm>
                <a:off x="894946" y="2794439"/>
                <a:ext cx="3686783" cy="349702"/>
              </a:xfrm>
              <a:prstGeom prst="rect">
                <a:avLst/>
              </a:prstGeom>
              <a:ln w="15875">
                <a:solidFill>
                  <a:srgbClr val="00B050"/>
                </a:solidFill>
              </a:ln>
            </p:spPr>
            <p:txBody>
              <a:bodyPr wrap="square" lIns="0" tIns="36000" rIns="0" bIns="3600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en-US" altLang="ko-KR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d>
                            <m:dPr>
                              <m:begChr m:val=""/>
                              <m:endChr m:val="⟩"/>
                              <m:ctrlP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altLang="ko-KR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Light</m:t>
                              </m:r>
                              <m:r>
                                <a:rPr lang="en-US" altLang="ko-KR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m:rPr>
                                  <m:sty m:val="p"/>
                                </m:rPr>
                                <a:rPr lang="en-US" altLang="ko-KR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nonet</m:t>
                              </m:r>
                            </m:e>
                          </m:d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  =</m:t>
                          </m:r>
                          <m:r>
                            <a:rPr lang="en-US" altLang="ko-KR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  </m:t>
                          </m:r>
                          <m:r>
                            <a:rPr lang="ko-KR" altLang="en-US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𝛽</m:t>
                          </m:r>
                        </m:e>
                      </m:d>
                      <m:d>
                        <m:dPr>
                          <m:begChr m:val=""/>
                          <m:endChr m:val="⟩"/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000</m:t>
                          </m:r>
                        </m:e>
                      </m:d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ko-KR" altLang="en-US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𝛼</m:t>
                      </m:r>
                      <m:d>
                        <m:dPr>
                          <m:begChr m:val=""/>
                          <m:endChr m:val="⟩"/>
                          <m:ctrlPr>
                            <a:rPr lang="ko-KR" altLang="en-US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|011</m:t>
                          </m:r>
                        </m:e>
                      </m:d>
                    </m:oMath>
                  </m:oMathPara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17" name="직사각형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4946" y="2794439"/>
                <a:ext cx="3686783" cy="349702"/>
              </a:xfrm>
              <a:prstGeom prst="rect">
                <a:avLst/>
              </a:prstGeom>
              <a:blipFill>
                <a:blip r:embed="rId5"/>
                <a:stretch>
                  <a:fillRect t="-119672" r="-11842" b="-183607"/>
                </a:stretch>
              </a:blipFill>
              <a:ln w="15875">
                <a:solidFill>
                  <a:srgbClr val="00B050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0D1FCB28-46BD-3DE6-DAF3-136150A7F8E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50802" y="5188694"/>
                <a:ext cx="6839496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square">
                <a:spAutoFit/>
              </a:bodyPr>
              <a:lstStyle>
                <a:lvl1pPr marL="342900" indent="-342900" latinLnBrk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1pPr>
                <a:lvl2pPr marL="742950" indent="-285750" latinLnBrk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2pPr>
                <a:lvl3pPr marL="1143000" indent="-228600" latinLnBrk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3pPr>
                <a:lvl4pPr marL="1600200" indent="-228600" latinLnBrk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4pPr>
                <a:lvl5pPr marL="2057400" indent="-228600" latinLnBrk="1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9pPr>
              </a:lstStyle>
              <a:p>
                <a:pPr marL="0" indent="0" latinLnBrk="0">
                  <a:spcBef>
                    <a:spcPct val="0"/>
                  </a:spcBef>
                  <a:buNone/>
                </a:pPr>
                <a:r>
                  <a:rPr lang="en-US" altLang="ko-KR" sz="1800" dirty="0">
                    <a:latin typeface="Batang" panose="02030600000101010101" pitchFamily="18" charset="-127"/>
                    <a:ea typeface="Batang" panose="02030600000101010101" pitchFamily="18" charset="-127"/>
                  </a:rPr>
                  <a:t>☞ </a:t>
                </a:r>
                <a:r>
                  <a:rPr lang="en-US" altLang="ko-KR" sz="1800" dirty="0">
                    <a:latin typeface="+mn-lt"/>
                  </a:rPr>
                  <a:t>QCD sum rules for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800" i="1" smtClean="0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8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sz="18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d>
                      <m:dPr>
                        <m:ctrlPr>
                          <a:rPr lang="en-US" altLang="ko-KR" sz="18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18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980</m:t>
                        </m:r>
                      </m:e>
                    </m:d>
                  </m:oMath>
                </a14:m>
                <a:r>
                  <a:rPr lang="en-US" altLang="ko-KR" sz="1800" dirty="0">
                    <a:latin typeface="+mn-lt"/>
                  </a:rPr>
                  <a:t> support this result (Lee et.al. PRD2019).</a:t>
                </a: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0D1FCB28-46BD-3DE6-DAF3-136150A7F8E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650802" y="5188694"/>
                <a:ext cx="6839496" cy="369332"/>
              </a:xfrm>
              <a:prstGeom prst="rect">
                <a:avLst/>
              </a:prstGeom>
              <a:blipFill>
                <a:blip r:embed="rId6"/>
                <a:stretch>
                  <a:fillRect l="-802" t="-13115" b="-26230"/>
                </a:stretch>
              </a:blipFill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35B47CB0-B19F-2528-59ED-CA3F6D41EF5E}"/>
                  </a:ext>
                </a:extLst>
              </p:cNvPr>
              <p:cNvSpPr txBox="1"/>
              <p:nvPr/>
            </p:nvSpPr>
            <p:spPr>
              <a:xfrm>
                <a:off x="510702" y="4010507"/>
                <a:ext cx="7553527" cy="70788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285750" indent="-285750">
                  <a:buFont typeface="Wingdings" panose="05000000000000000000" pitchFamily="2" charset="2"/>
                  <a:buChar char="§"/>
                </a:pPr>
                <a:r>
                  <a:rPr lang="en-US" altLang="ko-KR" sz="2000" dirty="0"/>
                  <a:t>This is </a:t>
                </a:r>
                <a:r>
                  <a:rPr lang="en-US" altLang="ko-KR" sz="2000" dirty="0">
                    <a:solidFill>
                      <a:srgbClr val="0033CC"/>
                    </a:solidFill>
                  </a:rPr>
                  <a:t>surprising</a:t>
                </a:r>
                <a:r>
                  <a:rPr lang="en-US" altLang="ko-KR" sz="2000" dirty="0"/>
                  <a:t> because usual tetraquark model for the light nonet was based solely on </a:t>
                </a:r>
                <a14:m>
                  <m:oMath xmlns:m="http://schemas.openxmlformats.org/officeDocument/2006/math">
                    <m:d>
                      <m:dPr>
                        <m:begChr m:val=""/>
                        <m:endChr m:val="⟩"/>
                        <m:ctrlPr>
                          <a:rPr lang="en-US" altLang="ko-KR" sz="2000" i="1" smtClean="0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|000</m:t>
                        </m:r>
                      </m:e>
                    </m:d>
                  </m:oMath>
                </a14:m>
                <a:r>
                  <a:rPr lang="en-US" altLang="ko-KR" sz="2000" dirty="0"/>
                  <a:t>.</a:t>
                </a:r>
                <a:endParaRPr lang="ko-KR" altLang="en-US" sz="2000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35B47CB0-B19F-2528-59ED-CA3F6D41EF5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702" y="4010507"/>
                <a:ext cx="7553527" cy="707886"/>
              </a:xfrm>
              <a:prstGeom prst="rect">
                <a:avLst/>
              </a:prstGeom>
              <a:blipFill>
                <a:blip r:embed="rId7"/>
                <a:stretch>
                  <a:fillRect l="-726" t="-26724" r="-646" b="-10344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>
            <a:extLst>
              <a:ext uri="{FF2B5EF4-FFF2-40B4-BE49-F238E27FC236}">
                <a16:creationId xmlns:a16="http://schemas.microsoft.com/office/drawing/2014/main" id="{725954E3-AFD3-D338-3303-23D44F079669}"/>
              </a:ext>
            </a:extLst>
          </p:cNvPr>
          <p:cNvSpPr txBox="1"/>
          <p:nvPr/>
        </p:nvSpPr>
        <p:spPr>
          <a:xfrm>
            <a:off x="8482524" y="43933"/>
            <a:ext cx="573931" cy="36933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>
            <a:spAutoFit/>
          </a:bodyPr>
          <a:lstStyle/>
          <a:p>
            <a:r>
              <a:rPr lang="en-US" altLang="ko-KR" sz="1800" dirty="0">
                <a:solidFill>
                  <a:srgbClr val="C00000"/>
                </a:solidFill>
              </a:rPr>
              <a:t>Skip</a:t>
            </a:r>
            <a:endParaRPr lang="ko-KR" altLang="en-US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065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1"/>
          <p:cNvGrpSpPr>
            <a:grpSpLocks noChangeAspect="1"/>
          </p:cNvGrpSpPr>
          <p:nvPr/>
        </p:nvGrpSpPr>
        <p:grpSpPr bwMode="auto">
          <a:xfrm>
            <a:off x="933254" y="3708858"/>
            <a:ext cx="4993514" cy="1634241"/>
            <a:chOff x="2165" y="1926"/>
            <a:chExt cx="1430" cy="468"/>
          </a:xfrm>
        </p:grpSpPr>
        <p:sp>
          <p:nvSpPr>
            <p:cNvPr id="7" name="AutoShape 10"/>
            <p:cNvSpPr>
              <a:spLocks noChangeAspect="1" noChangeArrowheads="1" noTextEdit="1"/>
            </p:cNvSpPr>
            <p:nvPr/>
          </p:nvSpPr>
          <p:spPr bwMode="auto">
            <a:xfrm>
              <a:off x="2165" y="1926"/>
              <a:ext cx="1430" cy="4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pic>
          <p:nvPicPr>
            <p:cNvPr id="16396" name="Picture 1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5" y="1926"/>
              <a:ext cx="1434" cy="4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C7ACD-A43A-4791-9360-251F151CC5DF}" type="slidenum">
              <a:rPr lang="ko-KR" altLang="en-US" smtClean="0"/>
              <a:t>18</a:t>
            </a:fld>
            <a:endParaRPr lang="ko-KR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>
                <a:spLocks noChangeArrowheads="1"/>
              </p:cNvSpPr>
              <p:nvPr/>
            </p:nvSpPr>
            <p:spPr bwMode="auto">
              <a:xfrm>
                <a:off x="677587" y="2627434"/>
                <a:ext cx="2123980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square">
                <a:spAutoFit/>
              </a:bodyPr>
              <a:lstStyle>
                <a:lvl1pPr marL="342900" indent="-342900" latinLnBrk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1pPr>
                <a:lvl2pPr marL="742950" indent="-285750" latinLnBrk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2pPr>
                <a:lvl3pPr marL="1143000" indent="-228600" latinLnBrk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3pPr>
                <a:lvl4pPr marL="1600200" indent="-228600" latinLnBrk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4pPr>
                <a:lvl5pPr marL="2057400" indent="-228600" latinLnBrk="1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9pPr>
              </a:lstStyle>
              <a:p>
                <a:pPr latinLnBrk="0">
                  <a:spcBef>
                    <a:spcPct val="0"/>
                  </a:spcBef>
                  <a:buFont typeface="+mj-lt"/>
                  <a:buAutoNum type="arabicPeriod" startAt="3"/>
                </a:pPr>
                <a:r>
                  <a:rPr lang="en-US" altLang="ko-KR" sz="1800" dirty="0">
                    <a:latin typeface="+mn-lt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altLang="ko-KR" sz="1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Δ</m:t>
                    </m:r>
                    <m:r>
                      <a:rPr lang="en-US" altLang="ko-KR" sz="1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𝑀</m:t>
                    </m:r>
                    <m:r>
                      <a:rPr lang="en-US" altLang="ko-KR" sz="1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  <m:r>
                      <m:rPr>
                        <m:sty m:val="p"/>
                      </m:rPr>
                      <a:rPr lang="el-GR" altLang="ko-KR" sz="1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Δ</m:t>
                    </m:r>
                    <m:d>
                      <m:dPr>
                        <m:begChr m:val="⟨"/>
                        <m:endChr m:val="⟩"/>
                        <m:ctrlPr>
                          <a:rPr lang="en-US" altLang="ko-KR" sz="1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ko-KR" sz="18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18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altLang="ko-KR" sz="18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𝐶𝑆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altLang="ko-KR" sz="1800" dirty="0">
                    <a:latin typeface="+mn-lt"/>
                  </a:rPr>
                  <a:t> ! </a:t>
                </a:r>
                <a:endParaRPr lang="en-US" altLang="ko-KR" sz="1600" dirty="0">
                  <a:latin typeface="+mn-lt"/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677587" y="2627434"/>
                <a:ext cx="2123980" cy="369332"/>
              </a:xfrm>
              <a:prstGeom prst="rect">
                <a:avLst/>
              </a:prstGeom>
              <a:blipFill>
                <a:blip r:embed="rId4"/>
                <a:stretch>
                  <a:fillRect l="-2292" t="-8197" b="-24590"/>
                </a:stretch>
              </a:blipFill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>
                <a:spLocks noChangeArrowheads="1"/>
              </p:cNvSpPr>
              <p:nvPr/>
            </p:nvSpPr>
            <p:spPr bwMode="auto">
              <a:xfrm>
                <a:off x="659033" y="1081662"/>
                <a:ext cx="6140601" cy="66890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square">
                <a:spAutoFit/>
              </a:bodyPr>
              <a:lstStyle>
                <a:lvl1pPr marL="342900" indent="-342900" latinLnBrk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1pPr>
                <a:lvl2pPr marL="742950" indent="-285750" latinLnBrk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2pPr>
                <a:lvl3pPr marL="1143000" indent="-228600" latinLnBrk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3pPr>
                <a:lvl4pPr marL="1600200" indent="-228600" latinLnBrk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4pPr>
                <a:lvl5pPr marL="2057400" indent="-228600" latinLnBrk="1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9pPr>
              </a:lstStyle>
              <a:p>
                <a:pPr latinLnBrk="0">
                  <a:spcBef>
                    <a:spcPct val="0"/>
                  </a:spcBef>
                  <a:buFont typeface="+mj-lt"/>
                  <a:buAutoNum type="arabicPeriod"/>
                </a:pPr>
                <a:r>
                  <a:rPr lang="en-US" altLang="ko-KR" sz="1800" dirty="0">
                    <a:latin typeface="+mn-lt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begChr m:val="⟨"/>
                        <m:endChr m:val="⟩"/>
                        <m:ctrlPr>
                          <a:rPr lang="en-US" altLang="ko-KR" sz="180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ko-KR" sz="1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1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altLang="ko-KR" sz="1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𝐶𝑆</m:t>
                            </m:r>
                          </m:sub>
                        </m:sSub>
                      </m:e>
                    </m:d>
                    <m:r>
                      <a:rPr lang="en-US" altLang="ko-KR" sz="1800" i="1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  <m:r>
                      <a:rPr lang="en-US" altLang="ko-KR" sz="1800" b="0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−500</m:t>
                    </m:r>
                  </m:oMath>
                </a14:m>
                <a:r>
                  <a:rPr lang="en-US" altLang="ko-KR" sz="1800" dirty="0">
                    <a:solidFill>
                      <a:srgbClr val="C00000"/>
                    </a:solidFill>
                    <a:latin typeface="+mn-lt"/>
                  </a:rPr>
                  <a:t> MeV</a:t>
                </a:r>
                <a:r>
                  <a:rPr lang="en-US" altLang="ko-KR" sz="1800" dirty="0">
                    <a:latin typeface="+mn-lt"/>
                  </a:rPr>
                  <a:t> </a:t>
                </a:r>
                <a:r>
                  <a:rPr lang="en-US" altLang="ko-KR" sz="1800" dirty="0">
                    <a:solidFill>
                      <a:schemeClr val="tx1"/>
                    </a:solidFill>
                    <a:latin typeface="+mn-lt"/>
                  </a:rPr>
                  <a:t>for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800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sz="18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d>
                      <m:dPr>
                        <m:ctrlPr>
                          <a:rPr lang="en-US" altLang="ko-KR" sz="1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1800" i="1">
                            <a:latin typeface="Cambria Math" panose="02040503050406030204" pitchFamily="18" charset="0"/>
                          </a:rPr>
                          <m:t>980</m:t>
                        </m:r>
                      </m:e>
                    </m:d>
                  </m:oMath>
                </a14:m>
                <a:r>
                  <a:rPr lang="en-US" altLang="ko-KR" sz="1800" dirty="0">
                    <a:latin typeface="Calibri" panose="020F0502020204030204"/>
                  </a:rPr>
                  <a:t>,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sz="16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sz="1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𝐾</m:t>
                        </m:r>
                      </m:e>
                      <m:sub>
                        <m:r>
                          <a:rPr lang="en-US" altLang="ko-KR" sz="1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  <m:sup>
                        <m:r>
                          <a:rPr lang="en-US" altLang="ko-KR" sz="1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bSup>
                    <m:r>
                      <a:rPr lang="en-US" altLang="ko-KR" sz="16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(700)</m:t>
                    </m:r>
                  </m:oMath>
                </a14:m>
                <a:r>
                  <a:rPr lang="en-US" altLang="ko-KR" sz="1600" dirty="0">
                    <a:solidFill>
                      <a:schemeClr val="tx1"/>
                    </a:solidFill>
                    <a:latin typeface="Calibri" panose="020F0502020204030204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ko-KR" sz="1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d>
                      <m:dPr>
                        <m:ctrlPr>
                          <a:rPr lang="en-US" altLang="ko-KR" sz="1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1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500</m:t>
                        </m:r>
                      </m:e>
                    </m:d>
                    <m:r>
                      <a:rPr lang="en-US" altLang="ko-KR" sz="16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,</m:t>
                    </m:r>
                  </m:oMath>
                </a14:m>
                <a:r>
                  <a:rPr lang="en-US" altLang="ko-KR" sz="1600" dirty="0">
                    <a:solidFill>
                      <a:schemeClr val="tx1"/>
                    </a:solidFill>
                    <a:latin typeface="Calibri" panose="020F0502020204030204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ko-KR" sz="1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d>
                      <m:dPr>
                        <m:ctrlPr>
                          <a:rPr lang="en-US" altLang="ko-KR" sz="1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1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980</m:t>
                        </m:r>
                      </m:e>
                    </m:d>
                  </m:oMath>
                </a14:m>
                <a:r>
                  <a:rPr lang="en-US" altLang="ko-KR" sz="1800" dirty="0">
                    <a:solidFill>
                      <a:schemeClr val="tx1"/>
                    </a:solidFill>
                    <a:latin typeface="+mn-lt"/>
                  </a:rPr>
                  <a:t> </a:t>
                </a:r>
                <a:r>
                  <a:rPr lang="en-US" altLang="ko-KR" sz="1800" dirty="0">
                    <a:solidFill>
                      <a:schemeClr val="tx1"/>
                    </a:solidFill>
                    <a:latin typeface="HY견명조" panose="02030600000101010101" pitchFamily="18" charset="-127"/>
                    <a:ea typeface="HY견명조" panose="02030600000101010101" pitchFamily="18" charset="-127"/>
                    <a:sym typeface="Wingdings" panose="05000000000000000000" pitchFamily="2" charset="2"/>
                  </a:rPr>
                  <a:t>⇒</a:t>
                </a:r>
                <a:r>
                  <a:rPr lang="en-US" altLang="ko-KR" sz="1800" dirty="0">
                    <a:solidFill>
                      <a:schemeClr val="tx1"/>
                    </a:solidFill>
                    <a:latin typeface="+mn-lt"/>
                    <a:sym typeface="Wingdings" panose="05000000000000000000" pitchFamily="2" charset="2"/>
                  </a:rPr>
                  <a:t> This can explain </a:t>
                </a:r>
                <a:r>
                  <a:rPr lang="en-US" altLang="ko-KR" sz="1800" dirty="0">
                    <a:solidFill>
                      <a:srgbClr val="0033CC"/>
                    </a:solidFill>
                    <a:latin typeface="+mn-lt"/>
                    <a:sym typeface="Wingdings" panose="05000000000000000000" pitchFamily="2" charset="2"/>
                  </a:rPr>
                  <a:t>qualitatively</a:t>
                </a:r>
                <a:r>
                  <a:rPr lang="en-US" altLang="ko-KR" sz="1800" dirty="0">
                    <a:solidFill>
                      <a:schemeClr val="tx1"/>
                    </a:solidFill>
                    <a:latin typeface="+mn-lt"/>
                    <a:sym typeface="Wingdings" panose="05000000000000000000" pitchFamily="2" charset="2"/>
                  </a:rPr>
                  <a:t> why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sym typeface="Wingdings" panose="05000000000000000000" pitchFamily="2" charset="2"/>
                          </a:rPr>
                        </m:ctrlPr>
                      </m:sSubPr>
                      <m:e>
                        <m:r>
                          <a:rPr lang="en-US" altLang="ko-KR" sz="1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sym typeface="Wingdings" panose="05000000000000000000" pitchFamily="2" charset="2"/>
                          </a:rPr>
                          <m:t>𝑀</m:t>
                        </m:r>
                      </m:e>
                      <m:sub>
                        <m:r>
                          <a:rPr lang="en-US" altLang="ko-KR" sz="1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sym typeface="Wingdings" panose="05000000000000000000" pitchFamily="2" charset="2"/>
                          </a:rPr>
                          <m:t>𝐿𝑖𝑔h𝑡</m:t>
                        </m:r>
                        <m:r>
                          <a:rPr lang="en-US" altLang="ko-KR" sz="1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sym typeface="Wingdings" panose="05000000000000000000" pitchFamily="2" charset="2"/>
                          </a:rPr>
                          <m:t> </m:t>
                        </m:r>
                        <m:r>
                          <a:rPr lang="en-US" altLang="ko-KR" sz="1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sym typeface="Wingdings" panose="05000000000000000000" pitchFamily="2" charset="2"/>
                          </a:rPr>
                          <m:t>𝑛𝑜𝑛𝑒𝑡</m:t>
                        </m:r>
                      </m:sub>
                    </m:sSub>
                    <m:r>
                      <a:rPr lang="en-US" altLang="ko-KR" sz="1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sym typeface="Wingdings" panose="05000000000000000000" pitchFamily="2" charset="2"/>
                      </a:rPr>
                      <m:t>≤1</m:t>
                    </m:r>
                  </m:oMath>
                </a14:m>
                <a:r>
                  <a:rPr lang="en-US" altLang="ko-KR" sz="1800" dirty="0">
                    <a:solidFill>
                      <a:schemeClr val="tx1"/>
                    </a:solidFill>
                    <a:latin typeface="+mn-lt"/>
                    <a:sym typeface="Wingdings" panose="05000000000000000000" pitchFamily="2" charset="2"/>
                  </a:rPr>
                  <a:t> GeV</a:t>
                </a:r>
                <a:r>
                  <a:rPr lang="en-US" altLang="ko-KR" sz="1800" dirty="0">
                    <a:solidFill>
                      <a:schemeClr val="tx1"/>
                    </a:solidFill>
                    <a:latin typeface="+mn-lt"/>
                  </a:rPr>
                  <a:t>.  </a:t>
                </a: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659033" y="1081662"/>
                <a:ext cx="6140601" cy="668901"/>
              </a:xfrm>
              <a:prstGeom prst="rect">
                <a:avLst/>
              </a:prstGeom>
              <a:blipFill>
                <a:blip r:embed="rId5"/>
                <a:stretch>
                  <a:fillRect l="-794" t="-4545" r="-298" b="-10909"/>
                </a:stretch>
              </a:blipFill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직사각형 8"/>
              <p:cNvSpPr/>
              <p:nvPr/>
            </p:nvSpPr>
            <p:spPr>
              <a:xfrm>
                <a:off x="2477622" y="5377830"/>
                <a:ext cx="263437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d>
                      <m:dPr>
                        <m:begChr m:val="⟨"/>
                        <m:endChr m:val="⟩"/>
                        <m:ctrlPr>
                          <a:rPr lang="en-US" altLang="ko-KR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ko-KR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altLang="ko-KR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𝐶𝑆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altLang="ko-KR" dirty="0"/>
                  <a:t>  in the physical basis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9" name="직사각형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77622" y="5377830"/>
                <a:ext cx="2634376" cy="369332"/>
              </a:xfrm>
              <a:prstGeom prst="rect">
                <a:avLst/>
              </a:prstGeom>
              <a:blipFill>
                <a:blip r:embed="rId6"/>
                <a:stretch>
                  <a:fillRect t="-8197" r="-1155" b="-2459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0" name="표 9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967717990"/>
                  </p:ext>
                </p:extLst>
              </p:nvPr>
            </p:nvGraphicFramePr>
            <p:xfrm>
              <a:off x="7092500" y="3729448"/>
              <a:ext cx="992957" cy="1597015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992957">
                      <a:extLst>
                        <a:ext uri="{9D8B030D-6E8A-4147-A177-3AD203B41FA5}">
                          <a16:colId xmlns:a16="http://schemas.microsoft.com/office/drawing/2014/main" val="3898070467"/>
                        </a:ext>
                      </a:extLst>
                    </a:gridCol>
                  </a:tblGrid>
                  <a:tr h="319403">
                    <a:tc>
                      <a:txBody>
                        <a:bodyPr/>
                        <a:lstStyle/>
                        <a:p>
                          <a:pPr latinLnBrk="1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m:rPr>
                                    <m:sty m:val="p"/>
                                  </m:rPr>
                                  <a:rPr lang="el-GR" altLang="ko-KR" i="1" smtClean="0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Δ</m:t>
                                </m:r>
                                <m:d>
                                  <m:dPr>
                                    <m:begChr m:val="⟨"/>
                                    <m:endChr m:val="⟩"/>
                                    <m:ctrlPr>
                                      <a:rPr lang="en-US" altLang="ko-KR" i="1">
                                        <a:solidFill>
                                          <a:prstClr val="black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sSub>
                                      <m:sSubPr>
                                        <m:ctrlPr>
                                          <a:rPr lang="en-US" altLang="ko-KR" i="1">
                                            <a:solidFill>
                                              <a:prstClr val="black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altLang="ko-KR" i="1">
                                            <a:solidFill>
                                              <a:prstClr val="black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𝑉</m:t>
                                        </m:r>
                                      </m:e>
                                      <m:sub>
                                        <m:r>
                                          <a:rPr lang="en-US" altLang="ko-KR" i="1">
                                            <a:solidFill>
                                              <a:prstClr val="black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𝐶𝑆</m:t>
                                        </m:r>
                                      </m:sub>
                                    </m:sSub>
                                  </m:e>
                                </m:d>
                              </m:oMath>
                            </m:oMathPara>
                          </a14:m>
                          <a:endParaRPr lang="ko-KR" altLang="en-US" dirty="0"/>
                        </a:p>
                      </a:txBody>
                      <a:tcPr marT="0" marB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298963847"/>
                      </a:ext>
                    </a:extLst>
                  </a:tr>
                  <a:tr h="319403"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dirty="0"/>
                            <a:t>472</a:t>
                          </a:r>
                          <a:endParaRPr lang="ko-KR" altLang="en-US" dirty="0"/>
                        </a:p>
                      </a:txBody>
                      <a:tcPr marT="0" marB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378357586"/>
                      </a:ext>
                    </a:extLst>
                  </a:tr>
                  <a:tr h="319403"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dirty="0"/>
                            <a:t>566</a:t>
                          </a:r>
                          <a:endParaRPr lang="ko-KR" altLang="en-US" dirty="0"/>
                        </a:p>
                      </a:txBody>
                      <a:tcPr marT="0" marB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078082518"/>
                      </a:ext>
                    </a:extLst>
                  </a:tr>
                  <a:tr h="319403"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dirty="0"/>
                            <a:t>638</a:t>
                          </a:r>
                          <a:endParaRPr lang="ko-KR" altLang="en-US" dirty="0"/>
                        </a:p>
                      </a:txBody>
                      <a:tcPr marT="0" marB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385124924"/>
                      </a:ext>
                    </a:extLst>
                  </a:tr>
                  <a:tr h="319403"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dirty="0"/>
                            <a:t>515</a:t>
                          </a:r>
                          <a:endParaRPr lang="ko-KR" altLang="en-US" dirty="0"/>
                        </a:p>
                      </a:txBody>
                      <a:tcPr marT="0" marB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58812246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0" name="표 9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967717990"/>
                  </p:ext>
                </p:extLst>
              </p:nvPr>
            </p:nvGraphicFramePr>
            <p:xfrm>
              <a:off x="7092500" y="3729448"/>
              <a:ext cx="992957" cy="1597015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992957">
                      <a:extLst>
                        <a:ext uri="{9D8B030D-6E8A-4147-A177-3AD203B41FA5}">
                          <a16:colId xmlns:a16="http://schemas.microsoft.com/office/drawing/2014/main" val="3898070467"/>
                        </a:ext>
                      </a:extLst>
                    </a:gridCol>
                  </a:tblGrid>
                  <a:tr h="319403"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marT="0" marB="0">
                        <a:blipFill>
                          <a:blip r:embed="rId7"/>
                          <a:stretch>
                            <a:fillRect l="-610" t="-1887" r="-2439" b="-426415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298963847"/>
                      </a:ext>
                    </a:extLst>
                  </a:tr>
                  <a:tr h="319403"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dirty="0"/>
                            <a:t>472</a:t>
                          </a:r>
                          <a:endParaRPr lang="ko-KR" altLang="en-US" dirty="0"/>
                        </a:p>
                      </a:txBody>
                      <a:tcPr marT="0" marB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378357586"/>
                      </a:ext>
                    </a:extLst>
                  </a:tr>
                  <a:tr h="319403"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dirty="0"/>
                            <a:t>566</a:t>
                          </a:r>
                          <a:endParaRPr lang="ko-KR" altLang="en-US" dirty="0"/>
                        </a:p>
                      </a:txBody>
                      <a:tcPr marT="0" marB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078082518"/>
                      </a:ext>
                    </a:extLst>
                  </a:tr>
                  <a:tr h="319403"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dirty="0"/>
                            <a:t>638</a:t>
                          </a:r>
                          <a:endParaRPr lang="ko-KR" altLang="en-US" dirty="0"/>
                        </a:p>
                      </a:txBody>
                      <a:tcPr marT="0" marB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385124924"/>
                      </a:ext>
                    </a:extLst>
                  </a:tr>
                  <a:tr h="319403"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dirty="0"/>
                            <a:t>515</a:t>
                          </a:r>
                          <a:endParaRPr lang="ko-KR" altLang="en-US" dirty="0"/>
                        </a:p>
                      </a:txBody>
                      <a:tcPr marT="0" marB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588122468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>
                <a:spLocks noChangeArrowheads="1"/>
              </p:cNvSpPr>
              <p:nvPr/>
            </p:nvSpPr>
            <p:spPr bwMode="auto">
              <a:xfrm>
                <a:off x="668761" y="1844946"/>
                <a:ext cx="7436152" cy="66774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square">
                <a:spAutoFit/>
              </a:bodyPr>
              <a:lstStyle>
                <a:lvl1pPr marL="342900" indent="-342900" latinLnBrk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1pPr>
                <a:lvl2pPr marL="742950" indent="-285750" latinLnBrk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2pPr>
                <a:lvl3pPr marL="1143000" indent="-228600" latinLnBrk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3pPr>
                <a:lvl4pPr marL="1600200" indent="-228600" latinLnBrk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4pPr>
                <a:lvl5pPr marL="2057400" indent="-228600" latinLnBrk="1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9pPr>
              </a:lstStyle>
              <a:p>
                <a:pPr latinLnBrk="0">
                  <a:spcBef>
                    <a:spcPct val="0"/>
                  </a:spcBef>
                  <a:buFont typeface="+mj-lt"/>
                  <a:buAutoNum type="arabicPeriod" startAt="2"/>
                </a:pPr>
                <a:r>
                  <a:rPr lang="en-US" altLang="ko-KR" sz="1800" dirty="0">
                    <a:latin typeface="+mn-lt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begChr m:val="⟨"/>
                        <m:endChr m:val="⟩"/>
                        <m:ctrlPr>
                          <a:rPr lang="en-US" altLang="ko-KR" sz="1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ko-KR" sz="1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1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altLang="ko-KR" sz="1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𝐶𝑆</m:t>
                            </m:r>
                          </m:sub>
                        </m:sSub>
                      </m:e>
                    </m:d>
                    <m:r>
                      <a:rPr lang="en-US" altLang="ko-KR" sz="1800" i="1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≈(−29) ~(−17)</m:t>
                    </m:r>
                  </m:oMath>
                </a14:m>
                <a:r>
                  <a:rPr lang="en-US" altLang="ko-KR" sz="1800" dirty="0">
                    <a:solidFill>
                      <a:srgbClr val="C00000"/>
                    </a:solidFill>
                  </a:rPr>
                  <a:t> MeV </a:t>
                </a:r>
                <a:r>
                  <a:rPr lang="en-US" altLang="ko-KR" sz="1800" dirty="0">
                    <a:solidFill>
                      <a:schemeClr val="tx1"/>
                    </a:solidFill>
                    <a:latin typeface="+mn-lt"/>
                  </a:rPr>
                  <a:t>for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600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sz="16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d>
                      <m:dPr>
                        <m:ctrlPr>
                          <a:rPr lang="en-US" altLang="ko-KR" sz="1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1600" i="1">
                            <a:latin typeface="Cambria Math" panose="02040503050406030204" pitchFamily="18" charset="0"/>
                          </a:rPr>
                          <m:t>1450</m:t>
                        </m:r>
                      </m:e>
                    </m:d>
                    <m:r>
                      <a:rPr lang="en-US" altLang="ko-KR" sz="1600" i="1">
                        <a:latin typeface="Cambria Math" panose="02040503050406030204" pitchFamily="18" charset="0"/>
                      </a:rPr>
                      <m:t>,</m:t>
                    </m:r>
                    <m:sSubSup>
                      <m:sSubSupPr>
                        <m:ctrlPr>
                          <a:rPr lang="en-US" altLang="ko-KR" sz="16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sz="1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𝐾</m:t>
                        </m:r>
                      </m:e>
                      <m:sub>
                        <m:r>
                          <a:rPr lang="en-US" altLang="ko-KR" sz="1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  <m:sup>
                        <m:r>
                          <a:rPr lang="en-US" altLang="ko-KR" sz="1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bSup>
                    <m:r>
                      <a:rPr lang="en-US" altLang="ko-KR" sz="16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(1430)</m:t>
                    </m:r>
                  </m:oMath>
                </a14:m>
                <a:r>
                  <a:rPr lang="en-US" altLang="ko-KR" sz="1600" dirty="0">
                    <a:solidFill>
                      <a:schemeClr val="tx1"/>
                    </a:solidFill>
                    <a:latin typeface="Calibri" panose="020F0502020204030204"/>
                  </a:rPr>
                  <a:t>, </a:t>
                </a:r>
                <a14:m>
                  <m:oMath xmlns:m="http://schemas.openxmlformats.org/officeDocument/2006/math">
                    <m:r>
                      <a:rPr lang="en-US" altLang="ko-KR" sz="16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en-US" altLang="ko-KR" sz="1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ko-KR" sz="1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d>
                      <m:dPr>
                        <m:ctrlPr>
                          <a:rPr lang="en-US" altLang="ko-KR" sz="1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1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1370</m:t>
                        </m:r>
                      </m:e>
                    </m:d>
                    <m:r>
                      <a:rPr lang="en-US" altLang="ko-KR" sz="16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altLang="ko-KR" sz="1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ko-KR" sz="1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d>
                      <m:dPr>
                        <m:ctrlPr>
                          <a:rPr lang="en-US" altLang="ko-KR" sz="1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1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1500</m:t>
                        </m:r>
                      </m:e>
                    </m:d>
                  </m:oMath>
                </a14:m>
                <a:br>
                  <a:rPr lang="en-US" altLang="ko-KR" sz="1800" dirty="0">
                    <a:solidFill>
                      <a:schemeClr val="tx1"/>
                    </a:solidFill>
                    <a:latin typeface="+mn-lt"/>
                  </a:rPr>
                </a:br>
                <a:r>
                  <a:rPr lang="en-US" altLang="ko-KR" sz="1800" dirty="0">
                    <a:solidFill>
                      <a:schemeClr val="tx1"/>
                    </a:solidFill>
                    <a:latin typeface="+mn-lt"/>
                  </a:rPr>
                  <a:t> </a:t>
                </a:r>
                <a:r>
                  <a:rPr lang="en-US" altLang="ko-KR" sz="1800" dirty="0">
                    <a:solidFill>
                      <a:schemeClr val="tx1"/>
                    </a:solidFill>
                    <a:latin typeface="+mn-lt"/>
                    <a:ea typeface="HY견명조" panose="02030600000101010101" pitchFamily="18" charset="-127"/>
                  </a:rPr>
                  <a:t>⇒ </a:t>
                </a:r>
                <a:r>
                  <a:rPr lang="en-US" altLang="ko-KR" sz="1800" dirty="0">
                    <a:latin typeface="+mn-lt"/>
                    <a:sym typeface="Wingdings" panose="05000000000000000000" pitchFamily="2" charset="2"/>
                  </a:rPr>
                  <a:t>can explain </a:t>
                </a:r>
                <a:r>
                  <a:rPr lang="en-US" altLang="ko-KR" sz="1800" dirty="0">
                    <a:solidFill>
                      <a:srgbClr val="0033CC"/>
                    </a:solidFill>
                    <a:latin typeface="+mn-lt"/>
                    <a:sym typeface="Wingdings" panose="05000000000000000000" pitchFamily="2" charset="2"/>
                  </a:rPr>
                  <a:t>qualitatively</a:t>
                </a:r>
                <a:r>
                  <a:rPr lang="en-US" altLang="ko-KR" sz="1800" dirty="0">
                    <a:latin typeface="+mn-lt"/>
                    <a:sym typeface="Wingdings" panose="05000000000000000000" pitchFamily="2" charset="2"/>
                  </a:rPr>
                  <a:t> why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800" i="1">
                            <a:latin typeface="Cambria Math" panose="02040503050406030204" pitchFamily="18" charset="0"/>
                            <a:sym typeface="Wingdings" panose="05000000000000000000" pitchFamily="2" charset="2"/>
                          </a:rPr>
                        </m:ctrlPr>
                      </m:sSubPr>
                      <m:e>
                        <m:r>
                          <a:rPr lang="en-US" altLang="ko-KR" sz="1800" i="1">
                            <a:latin typeface="Cambria Math" panose="02040503050406030204" pitchFamily="18" charset="0"/>
                            <a:sym typeface="Wingdings" panose="05000000000000000000" pitchFamily="2" charset="2"/>
                          </a:rPr>
                          <m:t>𝑀</m:t>
                        </m:r>
                      </m:e>
                      <m:sub>
                        <m:r>
                          <a:rPr lang="en-US" altLang="ko-KR" sz="1800" b="0" i="1" smtClean="0">
                            <a:latin typeface="Cambria Math" panose="02040503050406030204" pitchFamily="18" charset="0"/>
                            <a:sym typeface="Wingdings" panose="05000000000000000000" pitchFamily="2" charset="2"/>
                          </a:rPr>
                          <m:t>𝐻𝑒𝑎𝑣𝑦</m:t>
                        </m:r>
                        <m:r>
                          <a:rPr lang="en-US" altLang="ko-KR" sz="1800" i="1">
                            <a:latin typeface="Cambria Math" panose="02040503050406030204" pitchFamily="18" charset="0"/>
                            <a:sym typeface="Wingdings" panose="05000000000000000000" pitchFamily="2" charset="2"/>
                          </a:rPr>
                          <m:t> </m:t>
                        </m:r>
                        <m:r>
                          <a:rPr lang="en-US" altLang="ko-KR" sz="1800" i="1">
                            <a:latin typeface="Cambria Math" panose="02040503050406030204" pitchFamily="18" charset="0"/>
                            <a:sym typeface="Wingdings" panose="05000000000000000000" pitchFamily="2" charset="2"/>
                          </a:rPr>
                          <m:t>𝑛𝑜𝑛𝑒𝑡</m:t>
                        </m:r>
                      </m:sub>
                    </m:sSub>
                    <m:r>
                      <a:rPr lang="en-US" altLang="ko-KR" sz="1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sym typeface="Wingdings" panose="05000000000000000000" pitchFamily="2" charset="2"/>
                      </a:rPr>
                      <m:t>≈</m:t>
                    </m:r>
                    <m:r>
                      <a:rPr lang="en-US" altLang="ko-KR" sz="1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sym typeface="Wingdings" panose="05000000000000000000" pitchFamily="2" charset="2"/>
                      </a:rPr>
                      <m:t>4</m:t>
                    </m:r>
                    <m:sSub>
                      <m:sSubPr>
                        <m:ctrlPr>
                          <a:rPr lang="en-US" altLang="ko-KR" sz="1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sym typeface="Wingdings" panose="05000000000000000000" pitchFamily="2" charset="2"/>
                          </a:rPr>
                        </m:ctrlPr>
                      </m:sSubPr>
                      <m:e>
                        <m:r>
                          <a:rPr lang="en-US" altLang="ko-KR" sz="1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sym typeface="Wingdings" panose="05000000000000000000" pitchFamily="2" charset="2"/>
                          </a:rPr>
                          <m:t>𝑚</m:t>
                        </m:r>
                      </m:e>
                      <m:sub>
                        <m:r>
                          <a:rPr lang="en-US" altLang="ko-KR" sz="1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sym typeface="Wingdings" panose="05000000000000000000" pitchFamily="2" charset="2"/>
                          </a:rPr>
                          <m:t>𝑞</m:t>
                        </m:r>
                      </m:sub>
                    </m:sSub>
                  </m:oMath>
                </a14:m>
                <a:r>
                  <a:rPr lang="en-US" altLang="ko-KR" sz="1800" dirty="0">
                    <a:solidFill>
                      <a:schemeClr val="tx1"/>
                    </a:solidFill>
                    <a:latin typeface="+mn-lt"/>
                  </a:rPr>
                  <a:t>. 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668761" y="1844946"/>
                <a:ext cx="7436152" cy="667747"/>
              </a:xfrm>
              <a:prstGeom prst="rect">
                <a:avLst/>
              </a:prstGeom>
              <a:blipFill>
                <a:blip r:embed="rId8"/>
                <a:stretch>
                  <a:fillRect l="-738" t="-7339" b="-11927"/>
                </a:stretch>
              </a:blipFill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직사각형 10"/>
          <p:cNvSpPr/>
          <p:nvPr/>
        </p:nvSpPr>
        <p:spPr>
          <a:xfrm>
            <a:off x="2422691" y="3733537"/>
            <a:ext cx="952808" cy="1609782"/>
          </a:xfrm>
          <a:prstGeom prst="rect">
            <a:avLst/>
          </a:prstGeom>
          <a:noFill/>
          <a:ln w="15875">
            <a:solidFill>
              <a:srgbClr val="C00000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endParaRPr lang="ko-KR" altLang="en-US" sz="1400" dirty="0"/>
          </a:p>
        </p:txBody>
      </p:sp>
      <p:sp>
        <p:nvSpPr>
          <p:cNvPr id="24" name="직사각형 23"/>
          <p:cNvSpPr/>
          <p:nvPr/>
        </p:nvSpPr>
        <p:spPr>
          <a:xfrm>
            <a:off x="5116749" y="3727472"/>
            <a:ext cx="969824" cy="1609782"/>
          </a:xfrm>
          <a:prstGeom prst="rect">
            <a:avLst/>
          </a:prstGeom>
          <a:noFill/>
          <a:ln w="15875">
            <a:solidFill>
              <a:srgbClr val="C00000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endParaRPr lang="ko-KR" altLang="en-US" sz="1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7" name="표 1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051162270"/>
                  </p:ext>
                </p:extLst>
              </p:nvPr>
            </p:nvGraphicFramePr>
            <p:xfrm>
              <a:off x="6068475" y="3727472"/>
              <a:ext cx="992957" cy="1597015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992957">
                      <a:extLst>
                        <a:ext uri="{9D8B030D-6E8A-4147-A177-3AD203B41FA5}">
                          <a16:colId xmlns:a16="http://schemas.microsoft.com/office/drawing/2014/main" val="3898070467"/>
                        </a:ext>
                      </a:extLst>
                    </a:gridCol>
                  </a:tblGrid>
                  <a:tr h="319403">
                    <a:tc>
                      <a:txBody>
                        <a:bodyPr/>
                        <a:lstStyle/>
                        <a:p>
                          <a:pPr latinLnBrk="1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m:rPr>
                                    <m:sty m:val="p"/>
                                  </m:rPr>
                                  <a:rPr lang="el-GR" altLang="ko-KR" i="1" smtClean="0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Δ</m:t>
                                </m:r>
                                <m:r>
                                  <a:rPr lang="en-US" altLang="ko-KR" b="0" i="1" smtClean="0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𝑀</m:t>
                                </m:r>
                              </m:oMath>
                            </m:oMathPara>
                          </a14:m>
                          <a:endParaRPr lang="ko-KR" altLang="en-US" b="0" dirty="0"/>
                        </a:p>
                      </a:txBody>
                      <a:tcPr marT="0" marB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298963847"/>
                      </a:ext>
                    </a:extLst>
                  </a:tr>
                  <a:tr h="319403"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dirty="0"/>
                            <a:t>494</a:t>
                          </a:r>
                          <a:endParaRPr lang="ko-KR" altLang="en-US" dirty="0"/>
                        </a:p>
                      </a:txBody>
                      <a:tcPr marT="0" marB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378357586"/>
                      </a:ext>
                    </a:extLst>
                  </a:tr>
                  <a:tr h="319403"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dirty="0"/>
                            <a:t>580</a:t>
                          </a:r>
                          <a:endParaRPr lang="ko-KR" altLang="en-US" dirty="0"/>
                        </a:p>
                      </a:txBody>
                      <a:tcPr marT="0" marB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078082518"/>
                      </a:ext>
                    </a:extLst>
                  </a:tr>
                  <a:tr h="319403"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dirty="0"/>
                            <a:t>750</a:t>
                          </a:r>
                          <a:endParaRPr lang="ko-KR" altLang="en-US" dirty="0"/>
                        </a:p>
                      </a:txBody>
                      <a:tcPr marT="0" marB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385124924"/>
                      </a:ext>
                    </a:extLst>
                  </a:tr>
                  <a:tr h="319403"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dirty="0"/>
                            <a:t>516</a:t>
                          </a:r>
                          <a:endParaRPr lang="ko-KR" altLang="en-US" dirty="0"/>
                        </a:p>
                      </a:txBody>
                      <a:tcPr marT="0" marB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58812246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7" name="표 1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051162270"/>
                  </p:ext>
                </p:extLst>
              </p:nvPr>
            </p:nvGraphicFramePr>
            <p:xfrm>
              <a:off x="6068475" y="3727472"/>
              <a:ext cx="992957" cy="1597015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992957">
                      <a:extLst>
                        <a:ext uri="{9D8B030D-6E8A-4147-A177-3AD203B41FA5}">
                          <a16:colId xmlns:a16="http://schemas.microsoft.com/office/drawing/2014/main" val="3898070467"/>
                        </a:ext>
                      </a:extLst>
                    </a:gridCol>
                  </a:tblGrid>
                  <a:tr h="319403"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marT="0" marB="0">
                        <a:blipFill>
                          <a:blip r:embed="rId9"/>
                          <a:stretch>
                            <a:fillRect l="-610" t="-1887" r="-2439" b="-426415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298963847"/>
                      </a:ext>
                    </a:extLst>
                  </a:tr>
                  <a:tr h="319403"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dirty="0"/>
                            <a:t>494</a:t>
                          </a:r>
                          <a:endParaRPr lang="ko-KR" altLang="en-US" dirty="0"/>
                        </a:p>
                      </a:txBody>
                      <a:tcPr marT="0" marB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378357586"/>
                      </a:ext>
                    </a:extLst>
                  </a:tr>
                  <a:tr h="319403"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dirty="0"/>
                            <a:t>580</a:t>
                          </a:r>
                          <a:endParaRPr lang="ko-KR" altLang="en-US" dirty="0"/>
                        </a:p>
                      </a:txBody>
                      <a:tcPr marT="0" marB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078082518"/>
                      </a:ext>
                    </a:extLst>
                  </a:tr>
                  <a:tr h="319403"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dirty="0"/>
                            <a:t>750</a:t>
                          </a:r>
                          <a:endParaRPr lang="ko-KR" altLang="en-US" dirty="0"/>
                        </a:p>
                      </a:txBody>
                      <a:tcPr marT="0" marB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385124924"/>
                      </a:ext>
                    </a:extLst>
                  </a:tr>
                  <a:tr h="319403">
                    <a:tc>
                      <a:txBody>
                        <a:bodyPr/>
                        <a:lstStyle/>
                        <a:p>
                          <a:pPr algn="ctr" latinLnBrk="1"/>
                          <a:r>
                            <a:rPr lang="en-US" altLang="ko-KR" dirty="0"/>
                            <a:t>516</a:t>
                          </a:r>
                          <a:endParaRPr lang="ko-KR" altLang="en-US" dirty="0"/>
                        </a:p>
                      </a:txBody>
                      <a:tcPr marT="0" marB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588122468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14" name="직사각형 13"/>
          <p:cNvSpPr/>
          <p:nvPr/>
        </p:nvSpPr>
        <p:spPr>
          <a:xfrm>
            <a:off x="6041042" y="3730929"/>
            <a:ext cx="2016134" cy="1609782"/>
          </a:xfrm>
          <a:prstGeom prst="rect">
            <a:avLst/>
          </a:prstGeom>
          <a:noFill/>
          <a:ln w="15875">
            <a:solidFill>
              <a:srgbClr val="C00000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endParaRPr lang="ko-KR" altLang="en-US" sz="1400" dirty="0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416EDAC3-2BA1-23E5-615C-D3DE789E17D7}"/>
              </a:ext>
            </a:extLst>
          </p:cNvPr>
          <p:cNvSpPr/>
          <p:nvPr/>
        </p:nvSpPr>
        <p:spPr>
          <a:xfrm>
            <a:off x="6747156" y="29186"/>
            <a:ext cx="2367660" cy="31782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altLang="ko-KR" sz="1400" dirty="0"/>
              <a:t>Tetraquark mixing model cont.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AECE78C-B2ED-D141-98B8-55EECA664B6A}"/>
              </a:ext>
            </a:extLst>
          </p:cNvPr>
          <p:cNvSpPr txBox="1"/>
          <p:nvPr/>
        </p:nvSpPr>
        <p:spPr>
          <a:xfrm>
            <a:off x="802533" y="3042850"/>
            <a:ext cx="725197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spcBef>
                <a:spcPct val="0"/>
              </a:spcBef>
            </a:pPr>
            <a:r>
              <a:rPr lang="en-US" altLang="ko-KR" sz="1600" dirty="0"/>
              <a:t>The same</a:t>
            </a:r>
            <a:r>
              <a:rPr lang="en-US" altLang="ko-KR" sz="1600" dirty="0">
                <a:latin typeface="+mn-lt"/>
              </a:rPr>
              <a:t> formula type works for the mass difference between </a:t>
            </a:r>
            <a:r>
              <a:rPr lang="en-US" altLang="ko-KR" sz="1600" dirty="0">
                <a:solidFill>
                  <a:srgbClr val="0033CC"/>
                </a:solidFill>
                <a:latin typeface="+mn-lt"/>
              </a:rPr>
              <a:t>vector meson –pseudoscalar meson,  baryon octet- baryon decuplet.</a:t>
            </a:r>
            <a:r>
              <a:rPr lang="en-US" altLang="ko-KR" sz="1600" dirty="0">
                <a:solidFill>
                  <a:srgbClr val="FF0000"/>
                </a:solidFill>
                <a:latin typeface="+mn-lt"/>
              </a:rPr>
              <a:t>  </a:t>
            </a:r>
            <a:r>
              <a:rPr lang="en-US" altLang="ko-KR" sz="1600" dirty="0">
                <a:latin typeface="+mn-lt"/>
              </a:rPr>
              <a:t>It works also here.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7F2944F-D0D4-03A0-F27A-244537A19B38}"/>
              </a:ext>
            </a:extLst>
          </p:cNvPr>
          <p:cNvSpPr txBox="1"/>
          <p:nvPr/>
        </p:nvSpPr>
        <p:spPr>
          <a:xfrm>
            <a:off x="802532" y="5875904"/>
            <a:ext cx="723251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altLang="ko-KR" sz="1800" dirty="0"/>
              <a:t>Note, these successful features originate from the fact that two types of tetraquarks </a:t>
            </a:r>
            <a:r>
              <a:rPr lang="en-US" altLang="ko-KR" sz="1800" dirty="0">
                <a:solidFill>
                  <a:srgbClr val="C00000"/>
                </a:solidFill>
              </a:rPr>
              <a:t>mix</a:t>
            </a:r>
            <a:r>
              <a:rPr lang="en-US" altLang="ko-KR" sz="1800" dirty="0"/>
              <a:t> each other.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직사각형 2">
                <a:extLst>
                  <a:ext uri="{FF2B5EF4-FFF2-40B4-BE49-F238E27FC236}">
                    <a16:creationId xmlns:a16="http://schemas.microsoft.com/office/drawing/2014/main" id="{7065465E-3AF0-477F-63F3-EBF1ED20BBDA}"/>
                  </a:ext>
                </a:extLst>
              </p:cNvPr>
              <p:cNvSpPr/>
              <p:nvPr/>
            </p:nvSpPr>
            <p:spPr>
              <a:xfrm>
                <a:off x="589550" y="635483"/>
                <a:ext cx="6891020" cy="400110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</p:spPr>
            <p:txBody>
              <a:bodyPr wrap="square">
                <a:spAutoFit/>
              </a:bodyPr>
              <a:lstStyle/>
              <a:p>
                <a:r>
                  <a:rPr lang="en-US" altLang="ko-KR" sz="2000" dirty="0">
                    <a:solidFill>
                      <a:srgbClr val="0033CC"/>
                    </a:solidFill>
                  </a:rPr>
                  <a:t>Successful features</a:t>
                </a:r>
                <a:r>
                  <a:rPr lang="en-US" altLang="ko-KR" sz="2000" dirty="0"/>
                  <a:t> of</a:t>
                </a:r>
                <a:r>
                  <a:rPr lang="ko-KR" altLang="en-US" sz="2000" dirty="0"/>
                  <a:t> </a:t>
                </a:r>
                <a:r>
                  <a:rPr lang="en-US" altLang="ko-KR" sz="2000" dirty="0"/>
                  <a:t>the model from the hyperfine mass, </a:t>
                </a:r>
                <a14:m>
                  <m:oMath xmlns:m="http://schemas.openxmlformats.org/officeDocument/2006/math">
                    <m:d>
                      <m:dPr>
                        <m:begChr m:val="⟨"/>
                        <m:endChr m:val="⟩"/>
                        <m:ctrlPr>
                          <a:rPr lang="en-US" altLang="ko-KR" sz="2000" i="1" smtClean="0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ko-KR" sz="2000" i="1">
                                <a:solidFill>
                                  <a:srgbClr val="0033CC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2000" i="1">
                                <a:solidFill>
                                  <a:srgbClr val="0033CC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en-US" altLang="ko-KR" sz="2000" i="1">
                                <a:solidFill>
                                  <a:srgbClr val="0033CC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𝐶𝑆</m:t>
                            </m:r>
                          </m:sub>
                        </m:sSub>
                      </m:e>
                    </m:d>
                  </m:oMath>
                </a14:m>
                <a:endParaRPr lang="en-US" altLang="ko-KR" sz="2000" dirty="0"/>
              </a:p>
            </p:txBody>
          </p:sp>
        </mc:Choice>
        <mc:Fallback xmlns="">
          <p:sp>
            <p:nvSpPr>
              <p:cNvPr id="3" name="직사각형 2">
                <a:extLst>
                  <a:ext uri="{FF2B5EF4-FFF2-40B4-BE49-F238E27FC236}">
                    <a16:creationId xmlns:a16="http://schemas.microsoft.com/office/drawing/2014/main" id="{7065465E-3AF0-477F-63F3-EBF1ED20BBD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9550" y="635483"/>
                <a:ext cx="6891020" cy="400110"/>
              </a:xfrm>
              <a:prstGeom prst="rect">
                <a:avLst/>
              </a:prstGeom>
              <a:blipFill>
                <a:blip r:embed="rId10"/>
                <a:stretch>
                  <a:fillRect l="-973" t="-7576" b="-257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60677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2" grpId="0"/>
      <p:bldP spid="21" grpId="0"/>
      <p:bldP spid="11" grpId="0" animBg="1"/>
      <p:bldP spid="24" grpId="0" animBg="1"/>
      <p:bldP spid="14" grpId="0" animBg="1"/>
      <p:bldP spid="13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C46CF62B-CD96-E955-927F-2C2A5B948A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C7ACD-A43A-4791-9360-251F151CC5DF}" type="slidenum">
              <a:rPr lang="ko-KR" altLang="en-US" smtClean="0"/>
              <a:t>19</a:t>
            </a:fld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EF1016F4-5517-C464-DD35-6332A483A270}"/>
              </a:ext>
            </a:extLst>
          </p:cNvPr>
          <p:cNvSpPr/>
          <p:nvPr/>
        </p:nvSpPr>
        <p:spPr>
          <a:xfrm>
            <a:off x="2282160" y="2493468"/>
            <a:ext cx="4332647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altLang="ko-KR" sz="2400" b="1" dirty="0"/>
              <a:t>Prediction on coupling strengths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52220AF-DB78-8B37-1BA8-4DEBDD3F050B}"/>
              </a:ext>
            </a:extLst>
          </p:cNvPr>
          <p:cNvSpPr txBox="1"/>
          <p:nvPr/>
        </p:nvSpPr>
        <p:spPr>
          <a:xfrm>
            <a:off x="2354095" y="2966936"/>
            <a:ext cx="300584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800" dirty="0"/>
              <a:t>from tetraquark mixing model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41588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C7ACD-A43A-4791-9360-251F151CC5DF}" type="slidenum">
              <a:rPr lang="ko-KR" altLang="en-US" smtClean="0"/>
              <a:t>20</a:t>
            </a:fld>
            <a:endParaRPr lang="ko-KR" altLang="en-US"/>
          </a:p>
        </p:txBody>
      </p:sp>
      <p:sp>
        <p:nvSpPr>
          <p:cNvPr id="3" name="직사각형 2"/>
          <p:cNvSpPr/>
          <p:nvPr/>
        </p:nvSpPr>
        <p:spPr>
          <a:xfrm>
            <a:off x="544070" y="349184"/>
            <a:ext cx="6187470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altLang="ko-KR" sz="2000" dirty="0"/>
              <a:t>The</a:t>
            </a:r>
            <a:r>
              <a:rPr lang="ko-KR" altLang="en-US" sz="2000" dirty="0"/>
              <a:t> </a:t>
            </a:r>
            <a:r>
              <a:rPr lang="en-US" altLang="ko-KR" sz="2000" dirty="0">
                <a:solidFill>
                  <a:srgbClr val="0033CC"/>
                </a:solidFill>
              </a:rPr>
              <a:t>most striking prediction</a:t>
            </a:r>
            <a:r>
              <a:rPr lang="en-US" altLang="ko-KR" sz="2000" dirty="0"/>
              <a:t> of tetraquark mixing model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85A32F7B-5068-4994-79A3-727DF79D8718}"/>
              </a:ext>
            </a:extLst>
          </p:cNvPr>
          <p:cNvSpPr/>
          <p:nvPr/>
        </p:nvSpPr>
        <p:spPr>
          <a:xfrm>
            <a:off x="511645" y="715589"/>
            <a:ext cx="783468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000" dirty="0"/>
              <a:t>is that </a:t>
            </a:r>
            <a:r>
              <a:rPr lang="en-US" altLang="ko-KR" sz="2000" dirty="0">
                <a:solidFill>
                  <a:srgbClr val="0033CC"/>
                </a:solidFill>
              </a:rPr>
              <a:t>the coupling strengths</a:t>
            </a:r>
            <a:r>
              <a:rPr lang="en-US" altLang="ko-KR" sz="2000" dirty="0"/>
              <a:t> into </a:t>
            </a:r>
            <a:r>
              <a:rPr lang="en-US" altLang="ko-KR" sz="2000" dirty="0">
                <a:solidFill>
                  <a:srgbClr val="C00000"/>
                </a:solidFill>
              </a:rPr>
              <a:t>PP </a:t>
            </a:r>
            <a:r>
              <a:rPr lang="en-US" altLang="ko-KR" sz="2000" dirty="0"/>
              <a:t>(two pseudoscalar mesons) satisfy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172" name="TextBox 7171">
                <a:extLst>
                  <a:ext uri="{FF2B5EF4-FFF2-40B4-BE49-F238E27FC236}">
                    <a16:creationId xmlns:a16="http://schemas.microsoft.com/office/drawing/2014/main" id="{F73E5FF8-1A44-0B14-FC1B-29A97AB7B012}"/>
                  </a:ext>
                </a:extLst>
              </p:cNvPr>
              <p:cNvSpPr txBox="1"/>
              <p:nvPr/>
            </p:nvSpPr>
            <p:spPr>
              <a:xfrm>
                <a:off x="2050687" y="1530430"/>
                <a:ext cx="4126373" cy="400110"/>
              </a:xfrm>
              <a:prstGeom prst="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  <a:ln w="22225">
                <a:solidFill>
                  <a:schemeClr val="accent1"/>
                </a:solidFill>
              </a:ln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altLang="ko-KR" sz="200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20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</m:d>
                  </m:oMath>
                </a14:m>
                <a:r>
                  <a:rPr lang="en-US" altLang="ko-KR" sz="2000" dirty="0"/>
                  <a:t>(light nonet)</a:t>
                </a:r>
                <a:r>
                  <a:rPr lang="en-US" altLang="ko-KR" sz="2000" dirty="0">
                    <a:solidFill>
                      <a:srgbClr val="0033CC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sz="2000" i="1">
                        <a:solidFill>
                          <a:srgbClr val="0033CC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≫</m:t>
                    </m:r>
                  </m:oMath>
                </a14:m>
                <a:r>
                  <a:rPr lang="en-US" altLang="ko-KR" sz="2000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sz="20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20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|</m:t>
                        </m:r>
                        <m:r>
                          <a:rPr lang="en-US" altLang="ko-KR" sz="20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  <m:sup>
                        <m:r>
                          <a:rPr lang="en-US" altLang="ko-KR" sz="20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r>
                      <a:rPr lang="en-US" altLang="ko-KR" sz="2000" b="0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|</m:t>
                    </m:r>
                  </m:oMath>
                </a14:m>
                <a:r>
                  <a:rPr lang="ko-KR" altLang="en-US" sz="2000" dirty="0"/>
                  <a:t> </a:t>
                </a:r>
                <a:r>
                  <a:rPr lang="en-US" altLang="ko-KR" sz="2000" dirty="0"/>
                  <a:t>(heavy nonet)</a:t>
                </a:r>
                <a:endParaRPr lang="ko-KR" altLang="en-US" sz="2000" dirty="0"/>
              </a:p>
            </p:txBody>
          </p:sp>
        </mc:Choice>
        <mc:Fallback xmlns="">
          <p:sp>
            <p:nvSpPr>
              <p:cNvPr id="7172" name="TextBox 7171">
                <a:extLst>
                  <a:ext uri="{FF2B5EF4-FFF2-40B4-BE49-F238E27FC236}">
                    <a16:creationId xmlns:a16="http://schemas.microsoft.com/office/drawing/2014/main" id="{F73E5FF8-1A44-0B14-FC1B-29A97AB7B01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50687" y="1530430"/>
                <a:ext cx="4126373" cy="400110"/>
              </a:xfrm>
              <a:prstGeom prst="rect">
                <a:avLst/>
              </a:prstGeom>
              <a:blipFill>
                <a:blip r:embed="rId3"/>
                <a:stretch>
                  <a:fillRect t="-4286" b="-21429"/>
                </a:stretch>
              </a:blipFill>
              <a:ln w="2222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8DD84E7D-CFD1-6A90-6E58-4E3F9774377E}"/>
              </a:ext>
            </a:extLst>
          </p:cNvPr>
          <p:cNvSpPr/>
          <p:nvPr/>
        </p:nvSpPr>
        <p:spPr>
          <a:xfrm rot="19800000">
            <a:off x="2841351" y="4923593"/>
            <a:ext cx="1037967" cy="16063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endParaRPr lang="ko-KR" altLang="en-US" sz="1400" dirty="0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C947483F-E333-BB81-9FA7-2E07302033BA}"/>
              </a:ext>
            </a:extLst>
          </p:cNvPr>
          <p:cNvSpPr txBox="1"/>
          <p:nvPr/>
        </p:nvSpPr>
        <p:spPr>
          <a:xfrm>
            <a:off x="3861162" y="4542818"/>
            <a:ext cx="992940" cy="214007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en-US" altLang="ko-KR" sz="1400" dirty="0"/>
              <a:t>Pseudoscalar</a:t>
            </a:r>
            <a:endParaRPr lang="ko-KR" altLang="en-US" sz="1400" dirty="0"/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612DD711-7F36-F9DB-2A08-E240DBCFED22}"/>
              </a:ext>
            </a:extLst>
          </p:cNvPr>
          <p:cNvSpPr txBox="1"/>
          <p:nvPr/>
        </p:nvSpPr>
        <p:spPr>
          <a:xfrm>
            <a:off x="3804483" y="5852212"/>
            <a:ext cx="1039891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ko-KR" sz="1400" dirty="0"/>
              <a:t>Pseudoscalar</a:t>
            </a:r>
            <a:endParaRPr lang="ko-KR" altLang="en-US" sz="1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08F05388-3A2D-7AE1-8053-9374DDAD766F}"/>
                  </a:ext>
                </a:extLst>
              </p:cNvPr>
              <p:cNvSpPr txBox="1"/>
              <p:nvPr/>
            </p:nvSpPr>
            <p:spPr>
              <a:xfrm>
                <a:off x="2712791" y="4806455"/>
                <a:ext cx="290669" cy="296094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ko-KR" sz="2000" b="1" i="1" smtClean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𝑮</m:t>
                      </m:r>
                    </m:oMath>
                  </m:oMathPara>
                </a14:m>
                <a:endParaRPr lang="ko-KR" altLang="en-US" sz="2000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08F05388-3A2D-7AE1-8053-9374DDAD766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12791" y="4806455"/>
                <a:ext cx="290669" cy="296094"/>
              </a:xfrm>
              <a:prstGeom prst="rect">
                <a:avLst/>
              </a:prstGeom>
              <a:blipFill>
                <a:blip r:embed="rId4"/>
                <a:stretch>
                  <a:fillRect l="-8333" r="-10417" b="-10204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8" name="TextBox 57">
            <a:extLst>
              <a:ext uri="{FF2B5EF4-FFF2-40B4-BE49-F238E27FC236}">
                <a16:creationId xmlns:a16="http://schemas.microsoft.com/office/drawing/2014/main" id="{0FE9953F-4E82-FF50-186D-77A8F958F61C}"/>
              </a:ext>
            </a:extLst>
          </p:cNvPr>
          <p:cNvSpPr txBox="1"/>
          <p:nvPr/>
        </p:nvSpPr>
        <p:spPr>
          <a:xfrm>
            <a:off x="1303515" y="4789616"/>
            <a:ext cx="67120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400" b="1" dirty="0">
                <a:solidFill>
                  <a:srgbClr val="0033CC"/>
                </a:solidFill>
              </a:rPr>
              <a:t>Light nonet</a:t>
            </a:r>
            <a:endParaRPr lang="ko-KR" altLang="en-US" sz="1400" b="1" dirty="0">
              <a:solidFill>
                <a:srgbClr val="0033CC"/>
              </a:solidFill>
            </a:endParaRPr>
          </a:p>
        </p:txBody>
      </p:sp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74A45CFE-D3B2-ED18-AA04-5AAD2C52D048}"/>
              </a:ext>
            </a:extLst>
          </p:cNvPr>
          <p:cNvSpPr/>
          <p:nvPr/>
        </p:nvSpPr>
        <p:spPr>
          <a:xfrm>
            <a:off x="1797250" y="5231637"/>
            <a:ext cx="1037967" cy="160638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endParaRPr lang="ko-KR" altLang="en-US" sz="1400" dirty="0"/>
          </a:p>
        </p:txBody>
      </p:sp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E306AEC1-305D-756F-3AF4-315DE3AFC6D6}"/>
              </a:ext>
            </a:extLst>
          </p:cNvPr>
          <p:cNvSpPr/>
          <p:nvPr/>
        </p:nvSpPr>
        <p:spPr>
          <a:xfrm rot="1800000">
            <a:off x="2834866" y="5529952"/>
            <a:ext cx="1037967" cy="16063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endParaRPr lang="ko-KR" altLang="en-US" sz="1400" dirty="0"/>
          </a:p>
        </p:txBody>
      </p:sp>
      <p:sp>
        <p:nvSpPr>
          <p:cNvPr id="38" name="타원 37">
            <a:extLst>
              <a:ext uri="{FF2B5EF4-FFF2-40B4-BE49-F238E27FC236}">
                <a16:creationId xmlns:a16="http://schemas.microsoft.com/office/drawing/2014/main" id="{91EDD910-E7C6-A448-8989-8AB8F0DE9ADB}"/>
              </a:ext>
            </a:extLst>
          </p:cNvPr>
          <p:cNvSpPr/>
          <p:nvPr/>
        </p:nvSpPr>
        <p:spPr>
          <a:xfrm>
            <a:off x="2736925" y="5148578"/>
            <a:ext cx="268737" cy="316022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endParaRPr lang="ko-KR" altLang="en-US" sz="14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7058968-864C-5E36-3FC4-541E7756123B}"/>
              </a:ext>
            </a:extLst>
          </p:cNvPr>
          <p:cNvSpPr txBox="1"/>
          <p:nvPr/>
        </p:nvSpPr>
        <p:spPr>
          <a:xfrm>
            <a:off x="1984443" y="3973904"/>
            <a:ext cx="1887166" cy="36933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ko-KR" u="sng" dirty="0"/>
              <a:t>Light</a:t>
            </a:r>
            <a:r>
              <a:rPr lang="en-US" altLang="ko-KR" sz="1800" u="sng" dirty="0"/>
              <a:t> nonet </a:t>
            </a:r>
            <a:r>
              <a:rPr lang="en-US" altLang="ko-KR" sz="1800" u="sng" dirty="0">
                <a:latin typeface="HY견명조" panose="02030600000101010101" pitchFamily="18" charset="-127"/>
                <a:ea typeface="HY견명조" panose="02030600000101010101" pitchFamily="18" charset="-127"/>
              </a:rPr>
              <a:t>⇒ </a:t>
            </a:r>
            <a:r>
              <a:rPr lang="en-US" altLang="ko-KR" sz="1800" u="sng" dirty="0">
                <a:ea typeface="HY견명조" panose="02030600000101010101" pitchFamily="18" charset="-127"/>
              </a:rPr>
              <a:t>PP</a:t>
            </a:r>
            <a:endParaRPr lang="ko-KR" altLang="en-US" u="sng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170" name="TextBox 7169">
                <a:extLst>
                  <a:ext uri="{FF2B5EF4-FFF2-40B4-BE49-F238E27FC236}">
                    <a16:creationId xmlns:a16="http://schemas.microsoft.com/office/drawing/2014/main" id="{F0FE14E4-6F6A-E75D-AEBA-9935E13D7D31}"/>
                  </a:ext>
                </a:extLst>
              </p:cNvPr>
              <p:cNvSpPr txBox="1"/>
              <p:nvPr/>
            </p:nvSpPr>
            <p:spPr>
              <a:xfrm>
                <a:off x="6211135" y="4825557"/>
                <a:ext cx="298553" cy="241600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altLang="ko-KR" sz="2000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ko-KR" sz="2000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𝑮</m:t>
                          </m:r>
                        </m:e>
                        <m:sup>
                          <m:r>
                            <a:rPr lang="en-US" altLang="ko-KR" sz="2000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′</m:t>
                          </m:r>
                        </m:sup>
                      </m:sSup>
                    </m:oMath>
                  </m:oMathPara>
                </a14:m>
                <a:endParaRPr lang="ko-KR" altLang="en-US" sz="2000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7170" name="TextBox 7169">
                <a:extLst>
                  <a:ext uri="{FF2B5EF4-FFF2-40B4-BE49-F238E27FC236}">
                    <a16:creationId xmlns:a16="http://schemas.microsoft.com/office/drawing/2014/main" id="{F0FE14E4-6F6A-E75D-AEBA-9935E13D7D3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11135" y="4825557"/>
                <a:ext cx="298553" cy="241600"/>
              </a:xfrm>
              <a:prstGeom prst="rect">
                <a:avLst/>
              </a:prstGeom>
              <a:blipFill>
                <a:blip r:embed="rId5"/>
                <a:stretch>
                  <a:fillRect l="-22449" r="-4082" b="-3589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715A4045-D350-F3F6-EBB7-59B76218C8C9}"/>
              </a:ext>
            </a:extLst>
          </p:cNvPr>
          <p:cNvSpPr/>
          <p:nvPr/>
        </p:nvSpPr>
        <p:spPr>
          <a:xfrm rot="19800000">
            <a:off x="6310895" y="4939801"/>
            <a:ext cx="1037967" cy="16063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endParaRPr lang="ko-KR" altLang="en-US" sz="14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4E40B7D-2F54-D8AB-C810-E3EFD8239CEE}"/>
              </a:ext>
            </a:extLst>
          </p:cNvPr>
          <p:cNvSpPr txBox="1"/>
          <p:nvPr/>
        </p:nvSpPr>
        <p:spPr>
          <a:xfrm>
            <a:off x="7038874" y="4500657"/>
            <a:ext cx="1015626" cy="217256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en-US" altLang="ko-KR" sz="1400" dirty="0"/>
              <a:t>Pseudoscalar</a:t>
            </a:r>
            <a:endParaRPr lang="ko-KR" altLang="en-US" sz="14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D4665C5-BC3D-9E78-5266-0351D2DF9C5F}"/>
              </a:ext>
            </a:extLst>
          </p:cNvPr>
          <p:cNvSpPr txBox="1"/>
          <p:nvPr/>
        </p:nvSpPr>
        <p:spPr>
          <a:xfrm>
            <a:off x="6953014" y="5946239"/>
            <a:ext cx="1052850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ko-KR" sz="1400" dirty="0"/>
              <a:t>Pseudoscalar</a:t>
            </a:r>
            <a:endParaRPr lang="ko-KR" altLang="en-US" sz="14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224A188-446A-CDA8-A820-0C7D925F1395}"/>
              </a:ext>
            </a:extLst>
          </p:cNvPr>
          <p:cNvSpPr txBox="1"/>
          <p:nvPr/>
        </p:nvSpPr>
        <p:spPr>
          <a:xfrm>
            <a:off x="4782787" y="4776646"/>
            <a:ext cx="66470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400" b="1" dirty="0">
                <a:solidFill>
                  <a:srgbClr val="0033CC"/>
                </a:solidFill>
              </a:rPr>
              <a:t>Heavy nonet</a:t>
            </a:r>
            <a:endParaRPr lang="ko-KR" altLang="en-US" sz="1400" b="1" dirty="0">
              <a:solidFill>
                <a:srgbClr val="0033CC"/>
              </a:solidFill>
            </a:endParaRPr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92329D21-67B5-F537-6B88-CAD2747C52A4}"/>
              </a:ext>
            </a:extLst>
          </p:cNvPr>
          <p:cNvSpPr/>
          <p:nvPr/>
        </p:nvSpPr>
        <p:spPr>
          <a:xfrm>
            <a:off x="5266794" y="5247845"/>
            <a:ext cx="1037967" cy="160638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endParaRPr lang="ko-KR" altLang="en-US" sz="1400" dirty="0"/>
          </a:p>
        </p:txBody>
      </p:sp>
      <p:sp>
        <p:nvSpPr>
          <p:cNvPr id="15" name="사각형: 둥근 모서리 14">
            <a:extLst>
              <a:ext uri="{FF2B5EF4-FFF2-40B4-BE49-F238E27FC236}">
                <a16:creationId xmlns:a16="http://schemas.microsoft.com/office/drawing/2014/main" id="{969D5712-3F3B-7956-D9DC-71936D25AD31}"/>
              </a:ext>
            </a:extLst>
          </p:cNvPr>
          <p:cNvSpPr/>
          <p:nvPr/>
        </p:nvSpPr>
        <p:spPr>
          <a:xfrm rot="1800000">
            <a:off x="6304410" y="5546160"/>
            <a:ext cx="1037967" cy="16063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endParaRPr lang="ko-KR" altLang="en-US" sz="1400" dirty="0"/>
          </a:p>
        </p:txBody>
      </p:sp>
      <p:sp>
        <p:nvSpPr>
          <p:cNvPr id="16" name="타원 15">
            <a:extLst>
              <a:ext uri="{FF2B5EF4-FFF2-40B4-BE49-F238E27FC236}">
                <a16:creationId xmlns:a16="http://schemas.microsoft.com/office/drawing/2014/main" id="{9D8DB1F3-0655-FF16-151D-14282C513D32}"/>
              </a:ext>
            </a:extLst>
          </p:cNvPr>
          <p:cNvSpPr/>
          <p:nvPr/>
        </p:nvSpPr>
        <p:spPr>
          <a:xfrm>
            <a:off x="6206469" y="5164786"/>
            <a:ext cx="268737" cy="316022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endParaRPr lang="ko-KR" altLang="en-US" sz="14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8FBAE29-3338-ED7B-AC26-042EAA34351F}"/>
              </a:ext>
            </a:extLst>
          </p:cNvPr>
          <p:cNvSpPr txBox="1"/>
          <p:nvPr/>
        </p:nvSpPr>
        <p:spPr>
          <a:xfrm>
            <a:off x="5298332" y="3999848"/>
            <a:ext cx="1958501" cy="36933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ko-KR" sz="1800" u="sng" dirty="0"/>
              <a:t>Heavy nonet </a:t>
            </a:r>
            <a:r>
              <a:rPr lang="en-US" altLang="ko-KR" sz="1800" u="sng" dirty="0">
                <a:ea typeface="HY견명조" panose="02030600000101010101" pitchFamily="18" charset="-127"/>
              </a:rPr>
              <a:t>⇒ PP</a:t>
            </a:r>
            <a:endParaRPr lang="ko-KR" altLang="en-US" u="sng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직사각형 16">
                <a:extLst>
                  <a:ext uri="{FF2B5EF4-FFF2-40B4-BE49-F238E27FC236}">
                    <a16:creationId xmlns:a16="http://schemas.microsoft.com/office/drawing/2014/main" id="{08E6239D-AC65-368F-DB3D-8DE6BD79AFD8}"/>
                  </a:ext>
                </a:extLst>
              </p:cNvPr>
              <p:cNvSpPr/>
              <p:nvPr/>
            </p:nvSpPr>
            <p:spPr>
              <a:xfrm>
                <a:off x="1167501" y="2633459"/>
                <a:ext cx="5865598" cy="107721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285750" indent="-285750">
                  <a:buFont typeface="Wingdings" panose="05000000000000000000" pitchFamily="2" charset="2"/>
                  <a:buChar char="§"/>
                </a:pPr>
                <a:r>
                  <a:rPr lang="en-US" altLang="ko-KR" sz="1600" b="0" dirty="0"/>
                  <a:t>Coupling </a:t>
                </a:r>
                <a:r>
                  <a:rPr lang="en-US" altLang="ko-KR" sz="1600" dirty="0"/>
                  <a:t>strengths are defined as </a:t>
                </a:r>
                <a:br>
                  <a:rPr lang="en-US" altLang="ko-KR" sz="1600" b="0" i="1" dirty="0">
                    <a:solidFill>
                      <a:srgbClr val="0033CC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</a:br>
                <a14:m>
                  <m:oMath xmlns:m="http://schemas.openxmlformats.org/officeDocument/2006/math">
                    <m:r>
                      <a:rPr lang="en-US" altLang="ko-KR" sz="1600" b="0" i="1" smtClean="0">
                        <a:solidFill>
                          <a:srgbClr val="0033CC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𝐺</m:t>
                    </m:r>
                    <m:r>
                      <a:rPr lang="en-US" altLang="ko-KR" sz="1600" b="0" i="1" smtClean="0">
                        <a:solidFill>
                          <a:srgbClr val="0033CC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d>
                      <m:dPr>
                        <m:begChr m:val="⟨"/>
                        <m:endChr m:val="⟩"/>
                        <m:ctrlPr>
                          <a:rPr lang="en-US" altLang="ko-KR" sz="1600" i="1" smtClean="0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altLang="ko-KR" sz="1600" b="0" i="0" smtClean="0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PP</m:t>
                        </m:r>
                      </m:e>
                      <m:e>
                        <m:r>
                          <m:rPr>
                            <m:sty m:val="p"/>
                          </m:rPr>
                          <a:rPr lang="en-US" altLang="ko-KR" sz="1600" b="0" i="0" smtClean="0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Light</m:t>
                        </m:r>
                        <m:r>
                          <a:rPr lang="en-US" altLang="ko-KR" sz="1600" b="0" i="0" smtClean="0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US" altLang="ko-KR" sz="1600" b="0" i="0" smtClean="0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nonet</m:t>
                        </m:r>
                      </m:e>
                    </m:d>
                  </m:oMath>
                </a14:m>
                <a:r>
                  <a:rPr lang="en-US" altLang="ko-KR" sz="1600" dirty="0"/>
                  <a:t>,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sz="1600" i="1" smtClean="0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1600" b="0" i="1" smtClean="0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  <m:sup>
                        <m:r>
                          <a:rPr lang="en-US" altLang="ko-KR" sz="1600" b="0" i="1" smtClean="0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r>
                      <a:rPr lang="en-US" altLang="ko-KR" sz="1600">
                        <a:solidFill>
                          <a:srgbClr val="0033CC"/>
                        </a:solidFill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⟨"/>
                        <m:endChr m:val="⟩"/>
                        <m:ctrlPr>
                          <a:rPr lang="en-US" altLang="ko-KR" sz="16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altLang="ko-KR" sz="1600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PP</m:t>
                        </m:r>
                      </m:e>
                      <m:e>
                        <m:r>
                          <m:rPr>
                            <m:sty m:val="p"/>
                          </m:rPr>
                          <a:rPr lang="en-US" altLang="ko-KR" sz="1600" b="0" i="0" smtClean="0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Heavy</m:t>
                        </m:r>
                        <m:r>
                          <a:rPr lang="en-US" altLang="ko-KR" sz="1600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US" altLang="ko-KR" sz="1600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nonet</m:t>
                        </m:r>
                      </m:e>
                    </m:d>
                  </m:oMath>
                </a14:m>
                <a:endParaRPr lang="en-US" altLang="ko-KR" sz="1600" dirty="0"/>
              </a:p>
              <a:p>
                <a:r>
                  <a:rPr lang="en-US" altLang="ko-KR" sz="1600" b="0" dirty="0"/>
                  <a:t>ex) For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6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sz="1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d>
                      <m:dPr>
                        <m:ctrlPr>
                          <a:rPr lang="en-US" altLang="ko-KR" sz="1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1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980</m:t>
                        </m:r>
                      </m:e>
                    </m:d>
                    <m:r>
                      <a:rPr lang="en-US" altLang="ko-KR" sz="16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ko-KR" altLang="en-US" sz="16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𝜂𝜋</m:t>
                    </m:r>
                    <m:r>
                      <a:rPr lang="en-US" altLang="ko-KR" sz="16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,  </m:t>
                    </m:r>
                    <m:sSub>
                      <m:sSubPr>
                        <m:ctrlPr>
                          <a:rPr lang="en-US" altLang="ko-KR" sz="1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sz="1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d>
                      <m:dPr>
                        <m:ctrlPr>
                          <a:rPr lang="en-US" altLang="ko-KR" sz="1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1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1450</m:t>
                        </m:r>
                      </m:e>
                    </m:d>
                    <m:r>
                      <a:rPr lang="en-US" altLang="ko-KR" sz="16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ko-KR" altLang="en-US" sz="16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𝜂𝜋</m:t>
                    </m:r>
                  </m:oMath>
                </a14:m>
                <a:r>
                  <a:rPr lang="en-US" altLang="ko-KR" sz="1600" b="0" dirty="0">
                    <a:solidFill>
                      <a:schemeClr val="tx1"/>
                    </a:solidFill>
                  </a:rPr>
                  <a:t>,</a:t>
                </a:r>
                <a:r>
                  <a:rPr lang="en-US" altLang="ko-KR" sz="1600" b="0" dirty="0"/>
                  <a:t> the coupling strengths are</a:t>
                </a:r>
                <a:br>
                  <a:rPr lang="en-US" altLang="ko-KR" sz="1600" b="0" dirty="0"/>
                </a:br>
                <a:r>
                  <a:rPr lang="en-US" altLang="ko-KR" sz="1600" b="0" dirty="0"/>
                  <a:t> </a:t>
                </a:r>
                <a14:m>
                  <m:oMath xmlns:m="http://schemas.openxmlformats.org/officeDocument/2006/math">
                    <m:r>
                      <a:rPr lang="en-US" altLang="ko-KR" sz="1600" b="0" i="1" smtClean="0">
                        <a:solidFill>
                          <a:srgbClr val="0033CC"/>
                        </a:solidFill>
                        <a:latin typeface="Cambria Math" panose="02040503050406030204" pitchFamily="18" charset="0"/>
                      </a:rPr>
                      <m:t>𝐺</m:t>
                    </m:r>
                    <m:r>
                      <a:rPr lang="en-US" altLang="ko-KR" sz="1600" i="1">
                        <a:solidFill>
                          <a:srgbClr val="0033CC"/>
                        </a:solidFill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⟨"/>
                        <m:endChr m:val="⟩"/>
                        <m:ctrlPr>
                          <a:rPr lang="en-US" altLang="ko-KR" sz="16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ko-KR" sz="1600" i="1">
                                <a:solidFill>
                                  <a:srgbClr val="0033CC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ko-KR" altLang="en-US" sz="1600" i="1">
                                <a:solidFill>
                                  <a:srgbClr val="0033CC"/>
                                </a:solidFill>
                                <a:latin typeface="Cambria Math" panose="02040503050406030204" pitchFamily="18" charset="0"/>
                              </a:rPr>
                              <m:t>𝜋</m:t>
                            </m:r>
                          </m:e>
                          <m:sup>
                            <m:r>
                              <a:rPr lang="en-US" altLang="ko-KR" sz="1600" i="1">
                                <a:solidFill>
                                  <a:srgbClr val="0033CC"/>
                                </a:solidFill>
                                <a:latin typeface="Cambria Math" panose="02040503050406030204" pitchFamily="18" charset="0"/>
                              </a:rPr>
                              <m:t>+</m:t>
                            </m:r>
                          </m:sup>
                        </m:sSup>
                        <m:r>
                          <a:rPr lang="ko-KR" altLang="en-US" sz="16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𝜂</m:t>
                        </m:r>
                      </m:e>
                      <m:e>
                        <m:sSubSup>
                          <m:sSubSupPr>
                            <m:ctrlPr>
                              <a:rPr lang="en-US" altLang="ko-KR" sz="1600" i="1">
                                <a:solidFill>
                                  <a:srgbClr val="0033CC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altLang="ko-KR" sz="1600" i="1">
                                <a:solidFill>
                                  <a:srgbClr val="0033CC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ko-KR" sz="1600" i="1">
                                <a:solidFill>
                                  <a:srgbClr val="0033CC"/>
                                </a:solidFill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  <m:sup>
                            <m:r>
                              <a:rPr lang="en-US" altLang="ko-KR" sz="1600" i="1">
                                <a:solidFill>
                                  <a:srgbClr val="0033CC"/>
                                </a:solidFill>
                                <a:latin typeface="Cambria Math" panose="02040503050406030204" pitchFamily="18" charset="0"/>
                              </a:rPr>
                              <m:t>+</m:t>
                            </m:r>
                          </m:sup>
                        </m:sSubSup>
                        <m:r>
                          <a:rPr lang="en-US" altLang="ko-KR" sz="16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(980)</m:t>
                        </m:r>
                      </m:e>
                    </m:d>
                    <m:r>
                      <a:rPr lang="en-US" altLang="ko-KR" sz="16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altLang="ko-KR" sz="1600" b="0" i="1" smtClean="0">
                        <a:latin typeface="Cambria Math" panose="02040503050406030204" pitchFamily="18" charset="0"/>
                      </a:rPr>
                      <m:t>, </m:t>
                    </m:r>
                    <m:sSup>
                      <m:sSupPr>
                        <m:ctrlPr>
                          <a:rPr lang="en-US" altLang="ko-KR" sz="1600" b="0" i="1" smtClean="0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1600" b="0" i="1" smtClean="0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  <m:sup>
                        <m:r>
                          <a:rPr lang="en-US" altLang="ko-KR" sz="1600" b="0" i="1" smtClean="0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r>
                      <a:rPr lang="en-US" altLang="ko-KR" sz="1600" b="0" i="1" smtClean="0">
                        <a:solidFill>
                          <a:srgbClr val="0033CC"/>
                        </a:solidFill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⟨"/>
                        <m:endChr m:val="⟩"/>
                        <m:ctrlPr>
                          <a:rPr lang="en-US" altLang="ko-KR" sz="1600" b="0" i="1" smtClean="0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altLang="ko-KR" sz="1600" b="0" i="1" smtClean="0">
                                <a:solidFill>
                                  <a:srgbClr val="0033CC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ko-KR" altLang="en-US" sz="1600" b="0" i="1" smtClean="0">
                                <a:solidFill>
                                  <a:srgbClr val="0033CC"/>
                                </a:solidFill>
                                <a:latin typeface="Cambria Math" panose="02040503050406030204" pitchFamily="18" charset="0"/>
                              </a:rPr>
                              <m:t>𝜋</m:t>
                            </m:r>
                          </m:e>
                          <m:sup>
                            <m:r>
                              <a:rPr lang="en-US" altLang="ko-KR" sz="1600" b="0" i="1" smtClean="0">
                                <a:solidFill>
                                  <a:srgbClr val="0033CC"/>
                                </a:solidFill>
                                <a:latin typeface="Cambria Math" panose="02040503050406030204" pitchFamily="18" charset="0"/>
                              </a:rPr>
                              <m:t>+</m:t>
                            </m:r>
                          </m:sup>
                        </m:sSup>
                        <m:r>
                          <a:rPr lang="ko-KR" altLang="en-US" sz="1600" b="0" i="1" smtClean="0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𝜂</m:t>
                        </m:r>
                      </m:e>
                      <m:e>
                        <m:sSubSup>
                          <m:sSubSupPr>
                            <m:ctrlPr>
                              <a:rPr lang="en-US" altLang="ko-KR" sz="1600" b="0" i="1" smtClean="0">
                                <a:solidFill>
                                  <a:srgbClr val="0033CC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altLang="ko-KR" sz="1600" b="0" i="1" smtClean="0">
                                <a:solidFill>
                                  <a:srgbClr val="0033CC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ko-KR" sz="1600" b="0" i="1" smtClean="0">
                                <a:solidFill>
                                  <a:srgbClr val="0033CC"/>
                                </a:solidFill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  <m:sup>
                            <m:r>
                              <a:rPr lang="en-US" altLang="ko-KR" sz="1600" b="0" i="1" smtClean="0">
                                <a:solidFill>
                                  <a:srgbClr val="0033CC"/>
                                </a:solidFill>
                                <a:latin typeface="Cambria Math" panose="02040503050406030204" pitchFamily="18" charset="0"/>
                              </a:rPr>
                              <m:t>+</m:t>
                            </m:r>
                          </m:sup>
                        </m:sSubSup>
                        <m:r>
                          <a:rPr lang="en-US" altLang="ko-KR" sz="1600" b="0" i="1" smtClean="0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(1450)</m:t>
                        </m:r>
                      </m:e>
                    </m:d>
                  </m:oMath>
                </a14:m>
                <a:endParaRPr lang="ko-KR" altLang="en-US" sz="1600" dirty="0"/>
              </a:p>
            </p:txBody>
          </p:sp>
        </mc:Choice>
        <mc:Fallback xmlns="">
          <p:sp>
            <p:nvSpPr>
              <p:cNvPr id="17" name="직사각형 16">
                <a:extLst>
                  <a:ext uri="{FF2B5EF4-FFF2-40B4-BE49-F238E27FC236}">
                    <a16:creationId xmlns:a16="http://schemas.microsoft.com/office/drawing/2014/main" id="{08E6239D-AC65-368F-DB3D-8DE6BD79AFD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67501" y="2633459"/>
                <a:ext cx="5865598" cy="1077218"/>
              </a:xfrm>
              <a:prstGeom prst="rect">
                <a:avLst/>
              </a:prstGeom>
              <a:blipFill>
                <a:blip r:embed="rId6"/>
                <a:stretch>
                  <a:fillRect l="-624" t="-1695" b="-226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직사각형 17">
            <a:extLst>
              <a:ext uri="{FF2B5EF4-FFF2-40B4-BE49-F238E27FC236}">
                <a16:creationId xmlns:a16="http://schemas.microsoft.com/office/drawing/2014/main" id="{79EB1AC3-CF9D-C21C-8F5D-94328C9F85A1}"/>
              </a:ext>
            </a:extLst>
          </p:cNvPr>
          <p:cNvSpPr/>
          <p:nvPr/>
        </p:nvSpPr>
        <p:spPr>
          <a:xfrm>
            <a:off x="1138137" y="3813244"/>
            <a:ext cx="6828815" cy="2412460"/>
          </a:xfrm>
          <a:prstGeom prst="rect">
            <a:avLst/>
          </a:prstGeom>
          <a:noFill/>
          <a:ln w="158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endParaRPr lang="ko-KR" altLang="en-US" sz="1400" dirty="0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D2A964C2-EE54-914A-436C-ABBD280A024C}"/>
              </a:ext>
            </a:extLst>
          </p:cNvPr>
          <p:cNvSpPr/>
          <p:nvPr/>
        </p:nvSpPr>
        <p:spPr>
          <a:xfrm>
            <a:off x="7266562" y="19456"/>
            <a:ext cx="1867710" cy="31782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altLang="ko-KR" sz="1400" dirty="0"/>
              <a:t>coupling strength cont. </a:t>
            </a:r>
          </a:p>
        </p:txBody>
      </p:sp>
    </p:spTree>
    <p:extLst>
      <p:ext uri="{BB962C8B-B14F-4D97-AF65-F5344CB8AC3E}">
        <p14:creationId xmlns:p14="http://schemas.microsoft.com/office/powerpoint/2010/main" val="80229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그룹 7">
            <a:extLst>
              <a:ext uri="{FF2B5EF4-FFF2-40B4-BE49-F238E27FC236}">
                <a16:creationId xmlns:a16="http://schemas.microsoft.com/office/drawing/2014/main" id="{817C7E88-BC68-E3D1-2AA9-FAD5D2AB6B60}"/>
              </a:ext>
            </a:extLst>
          </p:cNvPr>
          <p:cNvGrpSpPr/>
          <p:nvPr/>
        </p:nvGrpSpPr>
        <p:grpSpPr>
          <a:xfrm>
            <a:off x="400251" y="1783472"/>
            <a:ext cx="6231402" cy="1123696"/>
            <a:chOff x="400251" y="1783472"/>
            <a:chExt cx="6231402" cy="1123696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7" name="직사각형 16"/>
                <p:cNvSpPr/>
                <p:nvPr/>
              </p:nvSpPr>
              <p:spPr>
                <a:xfrm>
                  <a:off x="1453248" y="2169604"/>
                  <a:ext cx="5178405" cy="360996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1600" b="0" dirty="0">
                      <a:ea typeface="Cambria Math" panose="02040503050406030204" pitchFamily="18" charset="0"/>
                    </a:rPr>
                    <a:t>    </a:t>
                  </a:r>
                  <a14:m>
                    <m:oMath xmlns:m="http://schemas.openxmlformats.org/officeDocument/2006/math">
                      <m:r>
                        <a:rPr lang="en-US" altLang="ko-KR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altLang="ko-KR" sz="16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⟹</m:t>
                      </m:r>
                      <m:r>
                        <a:rPr lang="en-US" altLang="ko-KR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[</m:t>
                      </m:r>
                      <m:sSub>
                        <m:sSubPr>
                          <m:ctrlPr>
                            <a:rPr lang="en-US" altLang="ko-KR" sz="1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lang="en-US" altLang="ko-KR" sz="16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altLang="ko-KR" sz="16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ko-KR" sz="1600" i="1">
                                      <a:latin typeface="Cambria Math" panose="02040503050406030204" pitchFamily="18" charset="0"/>
                                    </a:rPr>
                                    <m:t>𝑞</m:t>
                                  </m:r>
                                </m:e>
                                <m:sub>
                                  <m:r>
                                    <a:rPr lang="en-US" altLang="ko-KR" sz="1600" i="1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n-US" altLang="ko-KR" sz="16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acc>
                                    <m:accPr>
                                      <m:chr m:val="̅"/>
                                      <m:ctrlPr>
                                        <a:rPr lang="en-US" altLang="ko-KR" sz="16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US" altLang="ko-KR" sz="1600" i="1">
                                          <a:latin typeface="Cambria Math" panose="02040503050406030204" pitchFamily="18" charset="0"/>
                                        </a:rPr>
                                        <m:t>𝑞</m:t>
                                      </m:r>
                                    </m:e>
                                  </m:acc>
                                </m:e>
                                <m:sub>
                                  <m:r>
                                    <a:rPr lang="en-US" altLang="ko-KR" sz="1600" i="1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sub>
                              </m:sSub>
                            </m:e>
                          </m:d>
                        </m:e>
                        <m:sub>
                          <m:sSub>
                            <m:sSubPr>
                              <m:ctrlPr>
                                <a:rPr lang="en-US" altLang="ko-KR" sz="16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ko-KR" sz="16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𝟏</m:t>
                              </m:r>
                            </m:e>
                            <m:sub>
                              <m:r>
                                <a:rPr lang="en-US" altLang="ko-KR" sz="16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𝑐</m:t>
                              </m:r>
                            </m:sub>
                          </m:sSub>
                        </m:sub>
                      </m:sSub>
                      <m:r>
                        <a:rPr lang="en-US" altLang="ko-KR" sz="16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⊗</m:t>
                      </m:r>
                      <m:sSub>
                        <m:sSubPr>
                          <m:ctrlPr>
                            <a:rPr lang="en-US" altLang="ko-KR" sz="1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lang="en-US" altLang="ko-KR" sz="16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altLang="ko-KR" sz="16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ko-KR" sz="1600" i="1">
                                      <a:latin typeface="Cambria Math" panose="02040503050406030204" pitchFamily="18" charset="0"/>
                                    </a:rPr>
                                    <m:t>𝑞</m:t>
                                  </m:r>
                                </m:e>
                                <m:sub>
                                  <m:r>
                                    <a:rPr lang="en-US" altLang="ko-KR" sz="1600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n-US" altLang="ko-KR" sz="16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acc>
                                    <m:accPr>
                                      <m:chr m:val="̅"/>
                                      <m:ctrlPr>
                                        <a:rPr lang="en-US" altLang="ko-KR" sz="16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US" altLang="ko-KR" sz="1600" i="1">
                                          <a:latin typeface="Cambria Math" panose="02040503050406030204" pitchFamily="18" charset="0"/>
                                        </a:rPr>
                                        <m:t>𝑞</m:t>
                                      </m:r>
                                    </m:e>
                                  </m:acc>
                                </m:e>
                                <m:sub>
                                  <m:r>
                                    <a:rPr lang="en-US" altLang="ko-KR" sz="1600" i="1"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sub>
                              </m:sSub>
                            </m:e>
                          </m:d>
                        </m:e>
                        <m:sub>
                          <m:sSub>
                            <m:sSubPr>
                              <m:ctrlPr>
                                <a:rPr lang="en-US" altLang="ko-KR" sz="16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ko-KR" sz="16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𝟏</m:t>
                              </m:r>
                            </m:e>
                            <m:sub>
                              <m:r>
                                <a:rPr lang="en-US" altLang="ko-KR" sz="16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𝑐</m:t>
                              </m:r>
                            </m:sub>
                          </m:sSub>
                        </m:sub>
                      </m:sSub>
                      <m:sSub>
                        <m:sSubPr>
                          <m:ctrlPr>
                            <a:rPr lang="en-US" altLang="ko-KR" sz="16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]</m:t>
                          </m:r>
                        </m:e>
                        <m:sub>
                          <m:sSub>
                            <m:sSubPr>
                              <m:ctrlPr>
                                <a:rPr lang="en-US" altLang="ko-KR" sz="16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ko-KR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e>
                            <m:sub>
                              <m:r>
                                <a:rPr lang="en-US" altLang="ko-KR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𝑐</m:t>
                              </m:r>
                            </m:sub>
                          </m:sSub>
                        </m:sub>
                      </m:sSub>
                      <m:r>
                        <a:rPr lang="en-US" altLang="ko-KR" sz="16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⊕</m:t>
                      </m:r>
                      <m:r>
                        <a:rPr lang="en-US" altLang="ko-KR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[</m:t>
                      </m:r>
                      <m:sSub>
                        <m:sSubPr>
                          <m:ctrlPr>
                            <a:rPr lang="en-US" altLang="ko-KR" sz="1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lang="en-US" altLang="ko-KR" sz="16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altLang="ko-KR" sz="16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ko-KR" sz="1600" i="1">
                                      <a:latin typeface="Cambria Math" panose="02040503050406030204" pitchFamily="18" charset="0"/>
                                    </a:rPr>
                                    <m:t>𝑞</m:t>
                                  </m:r>
                                </m:e>
                                <m:sub>
                                  <m:r>
                                    <a:rPr lang="en-US" altLang="ko-KR" sz="1600" i="1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n-US" altLang="ko-KR" sz="16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acc>
                                    <m:accPr>
                                      <m:chr m:val="̅"/>
                                      <m:ctrlPr>
                                        <a:rPr lang="en-US" altLang="ko-KR" sz="16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US" altLang="ko-KR" sz="1600" i="1">
                                          <a:latin typeface="Cambria Math" panose="02040503050406030204" pitchFamily="18" charset="0"/>
                                        </a:rPr>
                                        <m:t>𝑞</m:t>
                                      </m:r>
                                    </m:e>
                                  </m:acc>
                                </m:e>
                                <m:sub>
                                  <m:r>
                                    <a:rPr lang="en-US" altLang="ko-KR" sz="1600" i="1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sub>
                              </m:sSub>
                            </m:e>
                          </m:d>
                        </m:e>
                        <m:sub>
                          <m:sSub>
                            <m:sSubPr>
                              <m:ctrlPr>
                                <a:rPr lang="en-US" altLang="ko-KR" sz="16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ko-KR" sz="16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𝟖</m:t>
                              </m:r>
                            </m:e>
                            <m:sub>
                              <m:r>
                                <a:rPr lang="en-US" altLang="ko-KR" sz="16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𝑐</m:t>
                              </m:r>
                            </m:sub>
                          </m:sSub>
                        </m:sub>
                      </m:sSub>
                      <m:r>
                        <a:rPr lang="en-US" altLang="ko-KR" sz="16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⊗</m:t>
                      </m:r>
                      <m:sSub>
                        <m:sSubPr>
                          <m:ctrlPr>
                            <a:rPr lang="en-US" altLang="ko-KR" sz="1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lang="en-US" altLang="ko-KR" sz="16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altLang="ko-KR" sz="16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ko-KR" sz="1600" i="1">
                                      <a:latin typeface="Cambria Math" panose="02040503050406030204" pitchFamily="18" charset="0"/>
                                    </a:rPr>
                                    <m:t>𝑞</m:t>
                                  </m:r>
                                </m:e>
                                <m:sub>
                                  <m:r>
                                    <a:rPr lang="en-US" altLang="ko-KR" sz="1600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n-US" altLang="ko-KR" sz="16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acc>
                                    <m:accPr>
                                      <m:chr m:val="̅"/>
                                      <m:ctrlPr>
                                        <a:rPr lang="en-US" altLang="ko-KR" sz="16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US" altLang="ko-KR" sz="1600" i="1">
                                          <a:latin typeface="Cambria Math" panose="02040503050406030204" pitchFamily="18" charset="0"/>
                                        </a:rPr>
                                        <m:t>𝑞</m:t>
                                      </m:r>
                                    </m:e>
                                  </m:acc>
                                </m:e>
                                <m:sub>
                                  <m:r>
                                    <a:rPr lang="en-US" altLang="ko-KR" sz="1600" i="1"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sub>
                              </m:sSub>
                            </m:e>
                          </m:d>
                        </m:e>
                        <m:sub>
                          <m:sSub>
                            <m:sSubPr>
                              <m:ctrlPr>
                                <a:rPr lang="en-US" altLang="ko-KR" sz="16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ko-KR" sz="16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𝟖</m:t>
                              </m:r>
                            </m:e>
                            <m:sub>
                              <m:r>
                                <a:rPr lang="en-US" altLang="ko-KR" sz="16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𝑐</m:t>
                              </m:r>
                            </m:sub>
                          </m:sSub>
                        </m:sub>
                      </m:sSub>
                      <m:sSub>
                        <m:sSubPr>
                          <m:ctrlPr>
                            <a:rPr lang="en-US" altLang="ko-KR" sz="16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]</m:t>
                          </m:r>
                        </m:e>
                        <m:sub>
                          <m:sSub>
                            <m:sSubPr>
                              <m:ctrlPr>
                                <a:rPr lang="en-US" altLang="ko-KR" sz="16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ko-KR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e>
                            <m:sub>
                              <m:r>
                                <a:rPr lang="en-US" altLang="ko-KR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𝑐</m:t>
                              </m:r>
                            </m:sub>
                          </m:sSub>
                        </m:sub>
                      </m:sSub>
                    </m:oMath>
                  </a14:m>
                  <a:endParaRPr lang="ko-KR" altLang="en-US" sz="1600" dirty="0"/>
                </a:p>
              </p:txBody>
            </p:sp>
          </mc:Choice>
          <mc:Fallback xmlns="">
            <p:sp>
              <p:nvSpPr>
                <p:cNvPr id="17" name="직사각형 16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453248" y="2169604"/>
                  <a:ext cx="5178405" cy="360996"/>
                </a:xfrm>
                <a:prstGeom prst="rect">
                  <a:avLst/>
                </a:prstGeom>
                <a:blipFill>
                  <a:blip r:embed="rId3"/>
                  <a:stretch>
                    <a:fillRect b="-5085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9" name="직사각형 8"/>
            <p:cNvSpPr/>
            <p:nvPr/>
          </p:nvSpPr>
          <p:spPr>
            <a:xfrm>
              <a:off x="2187004" y="2550056"/>
              <a:ext cx="1354858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1400" dirty="0"/>
                <a:t>2-meson modes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0" name="직사각형 9"/>
                <p:cNvSpPr/>
                <p:nvPr/>
              </p:nvSpPr>
              <p:spPr>
                <a:xfrm>
                  <a:off x="574403" y="2140356"/>
                  <a:ext cx="1031693" cy="3385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ko-KR" sz="16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1600" i="1">
                                <a:latin typeface="Cambria Math" panose="02040503050406030204" pitchFamily="18" charset="0"/>
                              </a:rPr>
                              <m:t>𝑞</m:t>
                            </m:r>
                          </m:e>
                          <m:sub>
                            <m:r>
                              <a:rPr lang="en-US" altLang="ko-KR" sz="160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sSub>
                          <m:sSubPr>
                            <m:ctrlPr>
                              <a:rPr lang="en-US" altLang="ko-KR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1600" i="1">
                                <a:latin typeface="Cambria Math" panose="02040503050406030204" pitchFamily="18" charset="0"/>
                              </a:rPr>
                              <m:t>𝑞</m:t>
                            </m:r>
                          </m:e>
                          <m:sub>
                            <m:r>
                              <a:rPr lang="en-US" altLang="ko-KR" sz="16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sSub>
                          <m:sSubPr>
                            <m:ctrlPr>
                              <a:rPr lang="en-US" altLang="ko-KR" sz="16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̅"/>
                                <m:ctrlPr>
                                  <a:rPr lang="en-US" altLang="ko-KR" sz="1600" i="1" smtClean="0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altLang="ko-KR" sz="1600" b="0" i="1" smtClean="0">
                                    <a:latin typeface="Cambria Math" panose="02040503050406030204" pitchFamily="18" charset="0"/>
                                  </a:rPr>
                                  <m:t>𝑞</m:t>
                                </m:r>
                              </m:e>
                            </m:acc>
                          </m:e>
                          <m:sub>
                            <m:r>
                              <a:rPr lang="en-US" altLang="ko-KR" sz="1600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  <m:sSub>
                          <m:sSubPr>
                            <m:ctrlPr>
                              <a:rPr lang="en-US" altLang="ko-KR" sz="16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̅"/>
                                <m:ctrlPr>
                                  <a:rPr lang="en-US" altLang="ko-KR" sz="1600" i="1" smtClean="0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altLang="ko-KR" sz="1600" b="0" i="1" smtClean="0">
                                    <a:latin typeface="Cambria Math" panose="02040503050406030204" pitchFamily="18" charset="0"/>
                                  </a:rPr>
                                  <m:t>𝑞</m:t>
                                </m:r>
                              </m:e>
                            </m:acc>
                          </m:e>
                          <m:sub>
                            <m:r>
                              <a:rPr lang="en-US" altLang="ko-KR" sz="1600" b="0" i="1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</m:sub>
                        </m:sSub>
                      </m:oMath>
                    </m:oMathPara>
                  </a14:m>
                  <a:endParaRPr lang="en-US" altLang="ko-KR" sz="1600" i="1" dirty="0">
                    <a:latin typeface="Cambria Math" panose="02040503050406030204" pitchFamily="18" charset="0"/>
                  </a:endParaRPr>
                </a:p>
              </p:txBody>
            </p:sp>
          </mc:Choice>
          <mc:Fallback xmlns="">
            <p:sp>
              <p:nvSpPr>
                <p:cNvPr id="10" name="직사각형 9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74403" y="2140356"/>
                  <a:ext cx="1031693" cy="338554"/>
                </a:xfrm>
                <a:prstGeom prst="rect">
                  <a:avLst/>
                </a:prstGeom>
                <a:blipFill>
                  <a:blip r:embed="rId4"/>
                  <a:stretch>
                    <a:fillRect r="-7101" b="-5357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p:grpSp>
          <p:nvGrpSpPr>
            <p:cNvPr id="18" name="그룹 17"/>
            <p:cNvGrpSpPr/>
            <p:nvPr/>
          </p:nvGrpSpPr>
          <p:grpSpPr>
            <a:xfrm>
              <a:off x="721177" y="1783472"/>
              <a:ext cx="668501" cy="1123696"/>
              <a:chOff x="936265" y="1795197"/>
              <a:chExt cx="668501" cy="1123696"/>
            </a:xfrm>
          </p:grpSpPr>
          <p:sp>
            <p:nvSpPr>
              <p:cNvPr id="13" name="왼쪽 대괄호 12"/>
              <p:cNvSpPr/>
              <p:nvPr/>
            </p:nvSpPr>
            <p:spPr>
              <a:xfrm rot="16200000">
                <a:off x="1116269" y="2393406"/>
                <a:ext cx="142046" cy="365092"/>
              </a:xfrm>
              <a:prstGeom prst="leftBracket">
                <a:avLst/>
              </a:prstGeom>
              <a:ln w="9525">
                <a:headEnd type="stealth"/>
                <a:tailEnd type="stealth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4" name="왼쪽 대괄호 13"/>
              <p:cNvSpPr/>
              <p:nvPr/>
            </p:nvSpPr>
            <p:spPr>
              <a:xfrm rot="5400000">
                <a:off x="1326113" y="1956142"/>
                <a:ext cx="139832" cy="417473"/>
              </a:xfrm>
              <a:prstGeom prst="leftBracket">
                <a:avLst/>
              </a:prstGeom>
              <a:ln w="9525">
                <a:headEnd type="stealth"/>
                <a:tailEnd type="stealth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5" name="TextBox 14"/>
              <p:cNvSpPr txBox="1"/>
              <p:nvPr/>
            </p:nvSpPr>
            <p:spPr>
              <a:xfrm>
                <a:off x="1242318" y="1795197"/>
                <a:ext cx="362448" cy="215444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r>
                  <a:rPr lang="en-US" altLang="ko-KR" sz="1400" dirty="0"/>
                  <a:t>(24)</a:t>
                </a:r>
                <a:endParaRPr lang="ko-KR" altLang="en-US" sz="1400" dirty="0"/>
              </a:p>
            </p:txBody>
          </p:sp>
          <p:sp>
            <p:nvSpPr>
              <p:cNvPr id="16" name="TextBox 15"/>
              <p:cNvSpPr txBox="1"/>
              <p:nvPr/>
            </p:nvSpPr>
            <p:spPr>
              <a:xfrm>
                <a:off x="936265" y="2611116"/>
                <a:ext cx="502728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400" dirty="0"/>
                  <a:t>(13)</a:t>
                </a:r>
                <a:endParaRPr lang="ko-KR" altLang="en-US" sz="1400" dirty="0"/>
              </a:p>
            </p:txBody>
          </p:sp>
        </p:grpSp>
        <p:cxnSp>
          <p:nvCxnSpPr>
            <p:cNvPr id="12" name="직선 연결선 11"/>
            <p:cNvCxnSpPr>
              <a:cxnSpLocks/>
            </p:cNvCxnSpPr>
            <p:nvPr/>
          </p:nvCxnSpPr>
          <p:spPr>
            <a:xfrm>
              <a:off x="2013211" y="2529036"/>
              <a:ext cx="2068152" cy="1564"/>
            </a:xfrm>
            <a:prstGeom prst="line">
              <a:avLst/>
            </a:prstGeom>
            <a:ln w="22225">
              <a:solidFill>
                <a:srgbClr val="C00000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" name="TextBox 6"/>
                <p:cNvSpPr txBox="1"/>
                <p:nvPr/>
              </p:nvSpPr>
              <p:spPr>
                <a:xfrm>
                  <a:off x="1365139" y="2168340"/>
                  <a:ext cx="395337" cy="40421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  <m:t>]</m:t>
                            </m:r>
                          </m:e>
                          <m:sub>
                            <m:sSub>
                              <m:sSub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e>
                              <m:sub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</a:rPr>
                                  <m:t>𝑐</m:t>
                                </m:r>
                              </m:sub>
                            </m:sSub>
                          </m:sub>
                        </m:sSub>
                      </m:oMath>
                    </m:oMathPara>
                  </a14:m>
                  <a:endParaRPr lang="ko-KR" altLang="en-US" dirty="0"/>
                </a:p>
              </p:txBody>
            </p:sp>
          </mc:Choice>
          <mc:Fallback xmlns="">
            <p:sp>
              <p:nvSpPr>
                <p:cNvPr id="7" name="TextBox 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365139" y="2168340"/>
                  <a:ext cx="395337" cy="404213"/>
                </a:xfrm>
                <a:prstGeom prst="rect">
                  <a:avLst/>
                </a:prstGeom>
                <a:blipFill>
                  <a:blip r:embed="rId5"/>
                  <a:stretch>
                    <a:fillRect l="-6154" b="-7576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2" name="TextBox 41"/>
                <p:cNvSpPr txBox="1"/>
                <p:nvPr/>
              </p:nvSpPr>
              <p:spPr>
                <a:xfrm>
                  <a:off x="400251" y="2152919"/>
                  <a:ext cx="395337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[</m:t>
                        </m:r>
                      </m:oMath>
                    </m:oMathPara>
                  </a14:m>
                  <a:endParaRPr lang="ko-KR" altLang="en-US" dirty="0"/>
                </a:p>
              </p:txBody>
            </p:sp>
          </mc:Choice>
          <mc:Fallback xmlns="">
            <p:sp>
              <p:nvSpPr>
                <p:cNvPr id="42" name="TextBox 4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0251" y="2152919"/>
                  <a:ext cx="395337" cy="369332"/>
                </a:xfrm>
                <a:prstGeom prst="rect">
                  <a:avLst/>
                </a:prstGeom>
                <a:blipFill>
                  <a:blip r:embed="rId6"/>
                  <a:stretch>
                    <a:fillRect b="-14754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C7ACD-A43A-4791-9360-251F151CC5DF}" type="slidenum">
              <a:rPr lang="ko-KR" altLang="en-US" smtClean="0"/>
              <a:t>21</a:t>
            </a:fld>
            <a:endParaRPr lang="ko-KR" altLang="en-US"/>
          </a:p>
        </p:txBody>
      </p:sp>
      <p:sp>
        <p:nvSpPr>
          <p:cNvPr id="3" name="직사각형 2"/>
          <p:cNvSpPr/>
          <p:nvPr/>
        </p:nvSpPr>
        <p:spPr>
          <a:xfrm>
            <a:off x="368972" y="1195491"/>
            <a:ext cx="831782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000" dirty="0"/>
              <a:t>Tetraquarks decay into two mesons mainly through the </a:t>
            </a:r>
            <a:r>
              <a:rPr lang="en-US" altLang="ko-KR" sz="2000" dirty="0">
                <a:solidFill>
                  <a:srgbClr val="0033CC"/>
                </a:solidFill>
              </a:rPr>
              <a:t>fall-apart mechanism.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16049" y="2708387"/>
            <a:ext cx="2716800" cy="156482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직사각형 5"/>
              <p:cNvSpPr/>
              <p:nvPr/>
            </p:nvSpPr>
            <p:spPr>
              <a:xfrm>
                <a:off x="6077330" y="4324022"/>
                <a:ext cx="1795684" cy="30777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altLang="ko-KR" sz="1400" b="0" i="1" smtClean="0">
                        <a:latin typeface="Cambria Math" panose="02040503050406030204" pitchFamily="18" charset="0"/>
                      </a:rPr>
                      <m:t>𝑞𝑞</m:t>
                    </m:r>
                    <m:acc>
                      <m:accPr>
                        <m:chr m:val="̅"/>
                        <m:ctrlPr>
                          <a:rPr lang="en-US" altLang="ko-KR" sz="1400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ko-KR" sz="1400" b="0" i="1" smtClean="0">
                            <a:latin typeface="Cambria Math" panose="02040503050406030204" pitchFamily="18" charset="0"/>
                          </a:rPr>
                          <m:t>𝑞</m:t>
                        </m:r>
                      </m:e>
                    </m:acc>
                    <m:acc>
                      <m:accPr>
                        <m:chr m:val="̅"/>
                        <m:ctrlPr>
                          <a:rPr lang="en-US" altLang="ko-KR" sz="1400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ko-KR" sz="1400" b="0" i="1" smtClean="0">
                            <a:latin typeface="Cambria Math" panose="02040503050406030204" pitchFamily="18" charset="0"/>
                          </a:rPr>
                          <m:t>𝑞</m:t>
                        </m:r>
                      </m:e>
                    </m:acc>
                  </m:oMath>
                </a14:m>
                <a:r>
                  <a:rPr lang="en-US" altLang="ko-KR" sz="1400" dirty="0"/>
                  <a:t>  fall-apart decay</a:t>
                </a:r>
                <a:endParaRPr lang="ko-KR" altLang="en-US" sz="1400" dirty="0"/>
              </a:p>
            </p:txBody>
          </p:sp>
        </mc:Choice>
        <mc:Fallback xmlns="">
          <p:sp>
            <p:nvSpPr>
              <p:cNvPr id="6" name="직사각형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77330" y="4324022"/>
                <a:ext cx="1795684" cy="307777"/>
              </a:xfrm>
              <a:prstGeom prst="rect">
                <a:avLst/>
              </a:prstGeom>
              <a:blipFill>
                <a:blip r:embed="rId8"/>
                <a:stretch>
                  <a:fillRect t="-1961" b="-1960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직사각형 19"/>
              <p:cNvSpPr/>
              <p:nvPr/>
            </p:nvSpPr>
            <p:spPr>
              <a:xfrm>
                <a:off x="380835" y="3062327"/>
                <a:ext cx="375474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en-US" altLang="ko-KR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d>
                            <m:dPr>
                              <m:begChr m:val=""/>
                              <m:endChr m:val="⟩"/>
                              <m:ctrlP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altLang="ko-KR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Heavy</m:t>
                              </m:r>
                              <m:r>
                                <a:rPr lang="en-US" altLang="ko-KR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m:rPr>
                                  <m:sty m:val="p"/>
                                </m:rPr>
                                <a:rPr lang="en-US" altLang="ko-KR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nonet</m:t>
                              </m:r>
                            </m:e>
                          </m:d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altLang="ko-KR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ko-KR" altLang="en-US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𝛼</m:t>
                          </m:r>
                        </m:e>
                      </m:d>
                      <m:d>
                        <m:dPr>
                          <m:begChr m:val=""/>
                          <m:endChr m:val="⟩"/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000</m:t>
                          </m:r>
                        </m:e>
                      </m:d>
                      <m:r>
                        <a:rPr lang="en-US" altLang="ko-KR" i="1" smtClean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ko-KR" altLang="en-US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𝛽</m:t>
                      </m:r>
                      <m:d>
                        <m:dPr>
                          <m:begChr m:val=""/>
                          <m:endChr m:val="⟩"/>
                          <m:ctrlPr>
                            <a:rPr lang="ko-KR" altLang="en-US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|011</m:t>
                          </m:r>
                        </m:e>
                      </m:d>
                    </m:oMath>
                  </m:oMathPara>
                </a14:m>
                <a:endParaRPr lang="ko-KR" altLang="en-US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0" name="직사각형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835" y="3062327"/>
                <a:ext cx="3754746" cy="369332"/>
              </a:xfrm>
              <a:prstGeom prst="rect">
                <a:avLst/>
              </a:prstGeom>
              <a:blipFill>
                <a:blip r:embed="rId9"/>
                <a:stretch>
                  <a:fillRect t="-119672" r="-12338" b="-18360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직사각형 20"/>
              <p:cNvSpPr/>
              <p:nvPr/>
            </p:nvSpPr>
            <p:spPr>
              <a:xfrm>
                <a:off x="392571" y="3389634"/>
                <a:ext cx="3778791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en-US" altLang="ko-KR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d>
                            <m:dPr>
                              <m:begChr m:val=""/>
                              <m:endChr m:val="⟩"/>
                              <m:ctrlP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altLang="ko-KR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Light</m:t>
                              </m:r>
                              <m:r>
                                <a:rPr lang="en-US" altLang="ko-KR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m:rPr>
                                  <m:sty m:val="p"/>
                                </m:rPr>
                                <a:rPr lang="en-US" altLang="ko-KR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nonet</m:t>
                              </m:r>
                            </m:e>
                          </m:d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  = </m:t>
                          </m:r>
                          <m:r>
                            <a:rPr lang="en-US" altLang="ko-KR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   </m:t>
                          </m:r>
                          <m:r>
                            <a:rPr lang="ko-KR" altLang="en-US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𝛽</m:t>
                          </m:r>
                        </m:e>
                      </m:d>
                      <m:d>
                        <m:dPr>
                          <m:begChr m:val=""/>
                          <m:endChr m:val="⟩"/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000</m:t>
                          </m:r>
                        </m:e>
                      </m:d>
                      <m:r>
                        <a:rPr lang="en-US" altLang="ko-KR" i="1" smtClean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ko-KR" altLang="en-US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𝛼</m:t>
                      </m:r>
                      <m:d>
                        <m:dPr>
                          <m:begChr m:val=""/>
                          <m:endChr m:val="⟩"/>
                          <m:ctrlPr>
                            <a:rPr lang="ko-KR" altLang="en-US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|011</m:t>
                          </m:r>
                        </m:e>
                      </m:d>
                    </m:oMath>
                  </m:oMathPara>
                </a14:m>
                <a:endParaRPr lang="ko-KR" altLang="en-US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1" name="직사각형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2571" y="3389634"/>
                <a:ext cx="3778791" cy="369332"/>
              </a:xfrm>
              <a:prstGeom prst="rect">
                <a:avLst/>
              </a:prstGeom>
              <a:blipFill>
                <a:blip r:embed="rId10"/>
                <a:stretch>
                  <a:fillRect t="-119672" r="-12258" b="-18360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직사각형 29"/>
          <p:cNvSpPr/>
          <p:nvPr/>
        </p:nvSpPr>
        <p:spPr>
          <a:xfrm>
            <a:off x="408343" y="5061490"/>
            <a:ext cx="8093631" cy="1015663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en-US" altLang="ko-KR" sz="2000" dirty="0"/>
              <a:t>Due to the difference in </a:t>
            </a:r>
            <a:r>
              <a:rPr lang="en-US" altLang="ko-KR" sz="2000" dirty="0">
                <a:solidFill>
                  <a:srgbClr val="C00000"/>
                </a:solidFill>
              </a:rPr>
              <a:t>relative signs</a:t>
            </a:r>
            <a:r>
              <a:rPr lang="en-US" altLang="ko-KR" sz="2000" dirty="0"/>
              <a:t>, </a:t>
            </a:r>
          </a:p>
          <a:p>
            <a:pPr marL="92075">
              <a:defRPr/>
            </a:pPr>
            <a:r>
              <a:rPr lang="en-US" altLang="ko-KR" sz="2000" dirty="0">
                <a:latin typeface="바탕" panose="02030600000101010101" pitchFamily="18" charset="-127"/>
                <a:ea typeface="바탕" panose="02030600000101010101" pitchFamily="18" charset="-127"/>
              </a:rPr>
              <a:t>☞ </a:t>
            </a:r>
            <a:r>
              <a:rPr lang="en-US" altLang="ko-KR" sz="2000" dirty="0">
                <a:ea typeface="바탕" panose="02030600000101010101" pitchFamily="18" charset="-127"/>
              </a:rPr>
              <a:t>the </a:t>
            </a:r>
            <a:r>
              <a:rPr lang="en-US" altLang="ko-KR" sz="2000" dirty="0"/>
              <a:t>coupling strengths for the PP modes are </a:t>
            </a:r>
            <a:r>
              <a:rPr lang="en-US" altLang="ko-KR" sz="2000" dirty="0">
                <a:solidFill>
                  <a:srgbClr val="C00000"/>
                </a:solidFill>
              </a:rPr>
              <a:t>enhanced</a:t>
            </a:r>
            <a:r>
              <a:rPr lang="en-US" altLang="ko-KR" sz="2000" dirty="0">
                <a:solidFill>
                  <a:srgbClr val="0033CC"/>
                </a:solidFill>
              </a:rPr>
              <a:t> in the light nonet</a:t>
            </a:r>
            <a:r>
              <a:rPr lang="en-US" altLang="ko-KR" sz="2000" dirty="0"/>
              <a:t> but </a:t>
            </a:r>
            <a:r>
              <a:rPr lang="en-US" altLang="ko-KR" sz="2000" dirty="0">
                <a:solidFill>
                  <a:srgbClr val="C00000"/>
                </a:solidFill>
              </a:rPr>
              <a:t>suppressed</a:t>
            </a:r>
            <a:r>
              <a:rPr lang="en-US" altLang="ko-KR" sz="2000" dirty="0">
                <a:solidFill>
                  <a:srgbClr val="0033CC"/>
                </a:solidFill>
              </a:rPr>
              <a:t> in the heavy nonet.</a:t>
            </a:r>
            <a:endParaRPr lang="ko-KR" altLang="en-US" sz="2000" dirty="0">
              <a:solidFill>
                <a:srgbClr val="0033CC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직사각형 23">
                <a:extLst>
                  <a:ext uri="{FF2B5EF4-FFF2-40B4-BE49-F238E27FC236}">
                    <a16:creationId xmlns:a16="http://schemas.microsoft.com/office/drawing/2014/main" id="{2E7CC745-5E49-8577-AFCA-A8BD8E9B94B6}"/>
                  </a:ext>
                </a:extLst>
              </p:cNvPr>
              <p:cNvSpPr/>
              <p:nvPr/>
            </p:nvSpPr>
            <p:spPr>
              <a:xfrm>
                <a:off x="472733" y="501586"/>
                <a:ext cx="4838570" cy="400110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</p:spPr>
            <p:txBody>
              <a:bodyPr wrap="square">
                <a:spAutoFit/>
              </a:bodyPr>
              <a:lstStyle/>
              <a:p>
                <a:r>
                  <a:rPr lang="en-US" altLang="ko-KR" sz="2000" dirty="0"/>
                  <a:t>Why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altLang="ko-KR" sz="200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20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</m:d>
                  </m:oMath>
                </a14:m>
                <a:r>
                  <a:rPr lang="en-US" altLang="ko-KR" sz="2000" dirty="0">
                    <a:solidFill>
                      <a:srgbClr val="0033CC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sz="2000" i="1">
                        <a:solidFill>
                          <a:srgbClr val="0033CC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≫</m:t>
                    </m:r>
                  </m:oMath>
                </a14:m>
                <a:r>
                  <a:rPr lang="en-US" altLang="ko-KR" sz="2000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sz="20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20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|</m:t>
                        </m:r>
                        <m:r>
                          <a:rPr lang="en-US" altLang="ko-KR" sz="20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  <m:sup>
                        <m:r>
                          <a:rPr lang="en-US" altLang="ko-KR" sz="20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r>
                      <a:rPr lang="en-US" altLang="ko-KR" sz="2000" b="0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|</m:t>
                    </m:r>
                  </m:oMath>
                </a14:m>
                <a:r>
                  <a:rPr lang="en-US" altLang="ko-KR" sz="2000" dirty="0"/>
                  <a:t> in tetraquark mixing model ? </a:t>
                </a:r>
              </a:p>
            </p:txBody>
          </p:sp>
        </mc:Choice>
        <mc:Fallback xmlns="">
          <p:sp>
            <p:nvSpPr>
              <p:cNvPr id="24" name="직사각형 23">
                <a:extLst>
                  <a:ext uri="{FF2B5EF4-FFF2-40B4-BE49-F238E27FC236}">
                    <a16:creationId xmlns:a16="http://schemas.microsoft.com/office/drawing/2014/main" id="{2E7CC745-5E49-8577-AFCA-A8BD8E9B94B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2733" y="501586"/>
                <a:ext cx="4838570" cy="400110"/>
              </a:xfrm>
              <a:prstGeom prst="rect">
                <a:avLst/>
              </a:prstGeom>
              <a:blipFill>
                <a:blip r:embed="rId18"/>
                <a:stretch>
                  <a:fillRect l="-1387" t="-7576" r="-2270" b="-257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직사각형 18">
            <a:extLst>
              <a:ext uri="{FF2B5EF4-FFF2-40B4-BE49-F238E27FC236}">
                <a16:creationId xmlns:a16="http://schemas.microsoft.com/office/drawing/2014/main" id="{5B8338F8-0DD3-A538-DFDB-118502B80BB2}"/>
              </a:ext>
            </a:extLst>
          </p:cNvPr>
          <p:cNvSpPr/>
          <p:nvPr/>
        </p:nvSpPr>
        <p:spPr>
          <a:xfrm>
            <a:off x="7266562" y="19456"/>
            <a:ext cx="1867710" cy="31782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altLang="ko-KR" sz="1400" dirty="0"/>
              <a:t>coupling strength cont. </a:t>
            </a:r>
          </a:p>
        </p:txBody>
      </p:sp>
    </p:spTree>
    <p:extLst>
      <p:ext uri="{BB962C8B-B14F-4D97-AF65-F5344CB8AC3E}">
        <p14:creationId xmlns:p14="http://schemas.microsoft.com/office/powerpoint/2010/main" val="1154207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20" grpId="0"/>
      <p:bldP spid="21" grpId="0"/>
      <p:bldP spid="3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C7ACD-A43A-4791-9360-251F151CC5DF}" type="slidenum">
              <a:rPr lang="ko-KR" altLang="en-US" smtClean="0"/>
              <a:t>22</a:t>
            </a:fld>
            <a:endParaRPr lang="ko-KR" altLang="en-US"/>
          </a:p>
        </p:txBody>
      </p:sp>
      <p:sp>
        <p:nvSpPr>
          <p:cNvPr id="3" name="직사각형 2"/>
          <p:cNvSpPr/>
          <p:nvPr/>
        </p:nvSpPr>
        <p:spPr>
          <a:xfrm>
            <a:off x="677100" y="304750"/>
            <a:ext cx="3599661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altLang="ko-KR" sz="2000" dirty="0">
                <a:solidFill>
                  <a:srgbClr val="0033CC"/>
                </a:solidFill>
              </a:rPr>
              <a:t>Coupling strengths</a:t>
            </a:r>
            <a:r>
              <a:rPr lang="en-US" altLang="ko-KR" sz="2000" dirty="0"/>
              <a:t> to PP mesons</a:t>
            </a:r>
          </a:p>
        </p:txBody>
      </p:sp>
      <p:grpSp>
        <p:nvGrpSpPr>
          <p:cNvPr id="5" name="Group 4"/>
          <p:cNvGrpSpPr>
            <a:grpSpLocks noChangeAspect="1"/>
          </p:cNvGrpSpPr>
          <p:nvPr/>
        </p:nvGrpSpPr>
        <p:grpSpPr bwMode="auto">
          <a:xfrm>
            <a:off x="764647" y="965415"/>
            <a:ext cx="8007236" cy="2078181"/>
            <a:chOff x="1019" y="1677"/>
            <a:chExt cx="3722" cy="966"/>
          </a:xfrm>
        </p:grpSpPr>
        <p:sp>
          <p:nvSpPr>
            <p:cNvPr id="6" name="AutoShape 3"/>
            <p:cNvSpPr>
              <a:spLocks noChangeAspect="1" noChangeArrowheads="1" noTextEdit="1"/>
            </p:cNvSpPr>
            <p:nvPr/>
          </p:nvSpPr>
          <p:spPr bwMode="auto">
            <a:xfrm>
              <a:off x="1019" y="1677"/>
              <a:ext cx="3722" cy="9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pic>
          <p:nvPicPr>
            <p:cNvPr id="10245" name="Picture 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19" y="1677"/>
              <a:ext cx="3725" cy="9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직사각형 10"/>
          <p:cNvSpPr/>
          <p:nvPr/>
        </p:nvSpPr>
        <p:spPr>
          <a:xfrm>
            <a:off x="710569" y="5372870"/>
            <a:ext cx="71882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altLang="ko-KR" sz="2000" dirty="0"/>
              <a:t>This prediction can be experimentally verified by examining </a:t>
            </a:r>
            <a:r>
              <a:rPr lang="en-US" altLang="ko-KR" sz="2000" dirty="0">
                <a:solidFill>
                  <a:srgbClr val="C00000"/>
                </a:solidFill>
              </a:rPr>
              <a:t>partial decay widths.</a:t>
            </a:r>
            <a:r>
              <a:rPr lang="en-US" altLang="ko-KR" sz="2000" dirty="0"/>
              <a:t> </a:t>
            </a:r>
            <a:endParaRPr lang="ko-KR" altLang="en-US" sz="2000" dirty="0"/>
          </a:p>
        </p:txBody>
      </p:sp>
      <p:sp>
        <p:nvSpPr>
          <p:cNvPr id="4" name="직사각형 3"/>
          <p:cNvSpPr/>
          <p:nvPr/>
        </p:nvSpPr>
        <p:spPr>
          <a:xfrm>
            <a:off x="3934199" y="983887"/>
            <a:ext cx="295564" cy="215755"/>
          </a:xfrm>
          <a:prstGeom prst="rect">
            <a:avLst/>
          </a:prstGeom>
          <a:noFill/>
          <a:ln w="12700">
            <a:solidFill>
              <a:srgbClr val="C00000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endParaRPr lang="ko-KR" altLang="en-US" sz="1400" dirty="0"/>
          </a:p>
        </p:txBody>
      </p:sp>
      <p:sp>
        <p:nvSpPr>
          <p:cNvPr id="12" name="직사각형 11"/>
          <p:cNvSpPr/>
          <p:nvPr/>
        </p:nvSpPr>
        <p:spPr>
          <a:xfrm>
            <a:off x="7910454" y="983887"/>
            <a:ext cx="355600" cy="215755"/>
          </a:xfrm>
          <a:prstGeom prst="rect">
            <a:avLst/>
          </a:prstGeom>
          <a:noFill/>
          <a:ln w="12700">
            <a:solidFill>
              <a:srgbClr val="C00000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endParaRPr lang="ko-KR" altLang="en-US" sz="1400" dirty="0"/>
          </a:p>
        </p:txBody>
      </p:sp>
      <p:sp>
        <p:nvSpPr>
          <p:cNvPr id="13" name="직사각형 12"/>
          <p:cNvSpPr/>
          <p:nvPr/>
        </p:nvSpPr>
        <p:spPr>
          <a:xfrm>
            <a:off x="719280" y="3266496"/>
            <a:ext cx="521459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altLang="ko-KR" sz="2000" dirty="0"/>
              <a:t>So, the tetraquark mixing model predicts that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직사각형 6"/>
              <p:cNvSpPr/>
              <p:nvPr/>
            </p:nvSpPr>
            <p:spPr>
              <a:xfrm>
                <a:off x="2836325" y="6152598"/>
                <a:ext cx="2091598" cy="429990"/>
              </a:xfrm>
              <a:prstGeom prst="rect">
                <a:avLst/>
              </a:prstGeom>
              <a:ln>
                <a:solidFill>
                  <a:schemeClr val="accent1"/>
                </a:solidFill>
              </a:ln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sz="20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altLang="ko-KR" sz="2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Γ</m:t>
                          </m:r>
                        </m:e>
                        <m:sub>
                          <m:r>
                            <a:rPr lang="en-US" altLang="ko-KR" sz="2000" i="1">
                              <a:latin typeface="Cambria Math" panose="02040503050406030204" pitchFamily="18" charset="0"/>
                            </a:rPr>
                            <m:t>𝑝𝑎𝑟𝑡𝑖𝑎𝑙</m:t>
                          </m:r>
                        </m:sub>
                      </m:sSub>
                      <m:r>
                        <a:rPr lang="en-US" altLang="ko-KR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l-GR" altLang="ko-KR" sz="2000" i="1">
                              <a:solidFill>
                                <a:srgbClr val="0033CC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ko-KR" sz="2000" i="1">
                              <a:solidFill>
                                <a:srgbClr val="0033CC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𝐺</m:t>
                          </m:r>
                        </m:e>
                        <m:sup>
                          <m:r>
                            <a:rPr lang="en-US" altLang="ko-KR" sz="2000" i="1">
                              <a:solidFill>
                                <a:srgbClr val="0033CC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sSub>
                        <m:sSubPr>
                          <m:ctrlPr>
                            <a:rPr lang="el-GR" altLang="ko-KR" sz="2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altLang="ko-KR" sz="2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Γ</m:t>
                          </m:r>
                        </m:e>
                        <m:sub>
                          <m:r>
                            <a:rPr lang="en-US" altLang="ko-KR" sz="200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𝑘𝑖𝑛</m:t>
                          </m:r>
                        </m:sub>
                      </m:sSub>
                    </m:oMath>
                  </m:oMathPara>
                </a14:m>
                <a:endParaRPr lang="ko-KR" altLang="en-US" sz="2000" dirty="0"/>
              </a:p>
            </p:txBody>
          </p:sp>
        </mc:Choice>
        <mc:Fallback xmlns="">
          <p:sp>
            <p:nvSpPr>
              <p:cNvPr id="7" name="직사각형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36325" y="6152598"/>
                <a:ext cx="2091598" cy="429990"/>
              </a:xfrm>
              <a:prstGeom prst="rect">
                <a:avLst/>
              </a:prstGeom>
              <a:blipFill>
                <a:blip r:embed="rId4"/>
                <a:stretch>
                  <a:fillRect b="-8219"/>
                </a:stretch>
              </a:blipFill>
              <a:ln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FB1BF1C4-B9E4-25A4-F1CD-8199F9E8FADA}"/>
                  </a:ext>
                </a:extLst>
              </p:cNvPr>
              <p:cNvSpPr txBox="1"/>
              <p:nvPr/>
            </p:nvSpPr>
            <p:spPr>
              <a:xfrm>
                <a:off x="1581254" y="3713051"/>
                <a:ext cx="3720320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altLang="ko-KR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</m:d>
                  </m:oMath>
                </a14:m>
                <a:r>
                  <a:rPr lang="en-US" altLang="ko-KR" dirty="0"/>
                  <a:t>(light nonet)</a:t>
                </a:r>
                <a:r>
                  <a:rPr lang="en-US" altLang="ko-KR" dirty="0">
                    <a:solidFill>
                      <a:srgbClr val="0033CC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i="1">
                        <a:solidFill>
                          <a:srgbClr val="0033CC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≫</m:t>
                    </m:r>
                  </m:oMath>
                </a14:m>
                <a:r>
                  <a:rPr lang="en-US" altLang="ko-KR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|</m:t>
                        </m:r>
                        <m:r>
                          <a:rPr lang="en-US" altLang="ko-KR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  <m:sup>
                        <m:r>
                          <a:rPr lang="en-US" altLang="ko-KR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r>
                      <a:rPr lang="en-US" altLang="ko-KR" i="1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|</m:t>
                    </m:r>
                  </m:oMath>
                </a14:m>
                <a:r>
                  <a:rPr lang="ko-KR" altLang="en-US" dirty="0"/>
                  <a:t> </a:t>
                </a:r>
                <a:r>
                  <a:rPr lang="en-US" altLang="ko-KR" dirty="0"/>
                  <a:t>(heavy nonet)   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FB1BF1C4-B9E4-25A4-F1CD-8199F9E8FAD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81254" y="3713051"/>
                <a:ext cx="3720320" cy="369332"/>
              </a:xfrm>
              <a:prstGeom prst="rect">
                <a:avLst/>
              </a:prstGeom>
              <a:blipFill>
                <a:blip r:embed="rId5"/>
                <a:stretch>
                  <a:fillRect t="-8197" r="-3764" b="-2459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13FC3091-55F4-26D9-549A-E056963FAAA0}"/>
                  </a:ext>
                </a:extLst>
              </p:cNvPr>
              <p:cNvSpPr txBox="1"/>
              <p:nvPr/>
            </p:nvSpPr>
            <p:spPr>
              <a:xfrm>
                <a:off x="5846324" y="3652143"/>
                <a:ext cx="1391055" cy="487569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txBody>
              <a:bodyPr wrap="square">
                <a:spAutoFit/>
              </a:bodyPr>
              <a:lstStyle/>
              <a:p>
                <a:r>
                  <a:rPr lang="en-US" altLang="ko-KR" dirty="0"/>
                  <a:t>  </a:t>
                </a:r>
                <a:r>
                  <a:rPr lang="en-US" altLang="ko-KR" dirty="0">
                    <a:latin typeface="HY견명조" panose="02030600000101010101" pitchFamily="18" charset="-127"/>
                    <a:ea typeface="HY견명조" panose="02030600000101010101" pitchFamily="18" charset="-127"/>
                  </a:rPr>
                  <a:t>⇒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𝐺</m:t>
                        </m:r>
                      </m:num>
                      <m:den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</a:rPr>
                              <m:t>𝐺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</a:rPr>
                              <m:t>′</m:t>
                            </m:r>
                          </m:sup>
                        </m:sSup>
                      </m:den>
                    </m:f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≈4 !</m:t>
                    </m:r>
                  </m:oMath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13FC3091-55F4-26D9-549A-E056963FAAA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46324" y="3652143"/>
                <a:ext cx="1391055" cy="487569"/>
              </a:xfrm>
              <a:prstGeom prst="rect">
                <a:avLst/>
              </a:prstGeom>
              <a:blipFill>
                <a:blip r:embed="rId6"/>
                <a:stretch>
                  <a:fillRect b="-250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직사각형 13">
            <a:extLst>
              <a:ext uri="{FF2B5EF4-FFF2-40B4-BE49-F238E27FC236}">
                <a16:creationId xmlns:a16="http://schemas.microsoft.com/office/drawing/2014/main" id="{4E13A1BF-C937-5FDF-145A-66FCD69245E9}"/>
              </a:ext>
            </a:extLst>
          </p:cNvPr>
          <p:cNvSpPr/>
          <p:nvPr/>
        </p:nvSpPr>
        <p:spPr>
          <a:xfrm>
            <a:off x="657672" y="4226291"/>
            <a:ext cx="738710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altLang="ko-KR" sz="2000" dirty="0"/>
              <a:t>Interesting prediction that may </a:t>
            </a:r>
            <a:r>
              <a:rPr lang="en-US" altLang="ko-KR" sz="2000" dirty="0">
                <a:solidFill>
                  <a:srgbClr val="0033CC"/>
                </a:solidFill>
              </a:rPr>
              <a:t>not be made</a:t>
            </a:r>
            <a:r>
              <a:rPr lang="en-US" altLang="ko-KR" sz="2000" dirty="0"/>
              <a:t> from other models !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F0519F20-A22F-8CA8-4221-38541BD702C9}"/>
                  </a:ext>
                </a:extLst>
              </p:cNvPr>
              <p:cNvSpPr txBox="1"/>
              <p:nvPr/>
            </p:nvSpPr>
            <p:spPr>
              <a:xfrm>
                <a:off x="6274343" y="3098419"/>
                <a:ext cx="2247090" cy="46166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altLang="ko-KR" sz="1200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US" altLang="ko-KR" sz="1200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altLang="ko-KR" sz="1200" b="0" i="1" smtClean="0">
                        <a:latin typeface="Cambria Math" panose="02040503050406030204" pitchFamily="18" charset="0"/>
                      </a:rPr>
                      <m:t>𝑏</m:t>
                    </m:r>
                  </m:oMath>
                </a14:m>
                <a:r>
                  <a:rPr lang="en-US" altLang="ko-KR" sz="1200" dirty="0"/>
                  <a:t> are flavor mixing parameters for the </a:t>
                </a:r>
                <a:r>
                  <a:rPr lang="en-US" altLang="ko-KR" sz="1200" dirty="0" err="1"/>
                  <a:t>isoscalar</a:t>
                </a:r>
                <a:r>
                  <a:rPr lang="en-US" altLang="ko-KR" sz="1200" dirty="0"/>
                  <a:t> resonances.</a:t>
                </a:r>
                <a:endParaRPr lang="ko-KR" altLang="en-US" sz="1200" dirty="0"/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F0519F20-A22F-8CA8-4221-38541BD702C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74343" y="3098419"/>
                <a:ext cx="2247090" cy="461665"/>
              </a:xfrm>
              <a:prstGeom prst="rect">
                <a:avLst/>
              </a:prstGeom>
              <a:blipFill>
                <a:blip r:embed="rId7"/>
                <a:stretch>
                  <a:fillRect r="-542" b="-9211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직사각형 7">
            <a:extLst>
              <a:ext uri="{FF2B5EF4-FFF2-40B4-BE49-F238E27FC236}">
                <a16:creationId xmlns:a16="http://schemas.microsoft.com/office/drawing/2014/main" id="{7095F5A5-839B-7F48-359C-364EBAE33FBB}"/>
              </a:ext>
            </a:extLst>
          </p:cNvPr>
          <p:cNvSpPr/>
          <p:nvPr/>
        </p:nvSpPr>
        <p:spPr>
          <a:xfrm>
            <a:off x="673882" y="4670524"/>
            <a:ext cx="796427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altLang="ko-KR" sz="2000" dirty="0"/>
              <a:t>Tetraquark mixing model may be </a:t>
            </a:r>
            <a:r>
              <a:rPr lang="en-US" altLang="ko-KR" sz="2000" dirty="0">
                <a:solidFill>
                  <a:srgbClr val="0033CC"/>
                </a:solidFill>
              </a:rPr>
              <a:t>unique</a:t>
            </a:r>
            <a:r>
              <a:rPr lang="en-US" altLang="ko-KR" sz="2000" dirty="0"/>
              <a:t> in making this prediction as it is from the fact that two types of tetraquarks mix each other.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0B0E41AC-7691-AAE3-375E-479BF15A7EC9}"/>
              </a:ext>
            </a:extLst>
          </p:cNvPr>
          <p:cNvSpPr/>
          <p:nvPr/>
        </p:nvSpPr>
        <p:spPr>
          <a:xfrm>
            <a:off x="7266562" y="19456"/>
            <a:ext cx="1867710" cy="31782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altLang="ko-KR" sz="1400" dirty="0"/>
              <a:t>coupling strength cont. </a:t>
            </a:r>
          </a:p>
        </p:txBody>
      </p:sp>
    </p:spTree>
    <p:extLst>
      <p:ext uri="{BB962C8B-B14F-4D97-AF65-F5344CB8AC3E}">
        <p14:creationId xmlns:p14="http://schemas.microsoft.com/office/powerpoint/2010/main" val="973214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4" grpId="0" animBg="1"/>
      <p:bldP spid="12" grpId="0" animBg="1"/>
      <p:bldP spid="13" grpId="0"/>
      <p:bldP spid="7" grpId="0" animBg="1"/>
      <p:bldP spid="10" grpId="0"/>
      <p:bldP spid="9" grpId="0" animBg="1"/>
      <p:bldP spid="14" grpId="0"/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FF6CE385-9A58-A381-637B-BF6680D3BF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C7ACD-A43A-4791-9360-251F151CC5DF}" type="slidenum">
              <a:rPr lang="ko-KR" altLang="en-US" smtClean="0"/>
              <a:t>23</a:t>
            </a:fld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8548F2F1-669F-73C2-AAF9-7A3269E673BA}"/>
              </a:ext>
            </a:extLst>
          </p:cNvPr>
          <p:cNvSpPr/>
          <p:nvPr/>
        </p:nvSpPr>
        <p:spPr>
          <a:xfrm>
            <a:off x="2826911" y="2464289"/>
            <a:ext cx="2883226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altLang="ko-KR" sz="2000" b="1" dirty="0">
                <a:solidFill>
                  <a:srgbClr val="C00000"/>
                </a:solidFill>
              </a:rPr>
              <a:t>Comparison</a:t>
            </a:r>
            <a:r>
              <a:rPr lang="en-US" altLang="ko-KR" sz="2000" dirty="0"/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79A6860-EFF6-B3E5-0079-AFEB23B8BC37}"/>
              </a:ext>
            </a:extLst>
          </p:cNvPr>
          <p:cNvSpPr txBox="1"/>
          <p:nvPr/>
        </p:nvSpPr>
        <p:spPr>
          <a:xfrm>
            <a:off x="1964983" y="2921003"/>
            <a:ext cx="553504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dirty="0"/>
              <a:t>of</a:t>
            </a:r>
            <a:r>
              <a:rPr lang="en-US" altLang="ko-KR" sz="1800" dirty="0"/>
              <a:t> our prediction and experimental partial decay widths </a:t>
            </a:r>
            <a:endParaRPr lang="en-US" altLang="ko-KR" sz="2000" dirty="0"/>
          </a:p>
        </p:txBody>
      </p:sp>
    </p:spTree>
    <p:extLst>
      <p:ext uri="{BB962C8B-B14F-4D97-AF65-F5344CB8AC3E}">
        <p14:creationId xmlns:p14="http://schemas.microsoft.com/office/powerpoint/2010/main" val="295085895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C7ACD-A43A-4791-9360-251F151CC5DF}" type="slidenum">
              <a:rPr lang="ko-KR" altLang="en-US" smtClean="0"/>
              <a:t>24</a:t>
            </a:fld>
            <a:endParaRPr lang="ko-KR" altLang="en-US" dirty="0"/>
          </a:p>
        </p:txBody>
      </p:sp>
      <p:sp>
        <p:nvSpPr>
          <p:cNvPr id="19" name="직사각형 18"/>
          <p:cNvSpPr/>
          <p:nvPr/>
        </p:nvSpPr>
        <p:spPr>
          <a:xfrm>
            <a:off x="774375" y="310642"/>
            <a:ext cx="6568401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ko-KR" sz="2000" dirty="0"/>
              <a:t>Experimental partial decay widths estimated from PDG (2022)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직사각형 8"/>
              <p:cNvSpPr/>
              <p:nvPr/>
            </p:nvSpPr>
            <p:spPr>
              <a:xfrm>
                <a:off x="519921" y="4925529"/>
                <a:ext cx="6318624" cy="39074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285750" indent="-285750">
                  <a:buFont typeface="Wingdings" panose="05000000000000000000" pitchFamily="2" charset="2"/>
                  <a:buChar char="§"/>
                </a:pPr>
                <a:r>
                  <a:rPr lang="en-US" altLang="ko-KR"/>
                  <a:t>General </a:t>
                </a:r>
                <a:r>
                  <a:rPr lang="en-US" altLang="ko-KR" dirty="0"/>
                  <a:t>trend is,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altLang="ko-KR" i="1" smtClean="0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Γ</m:t>
                        </m:r>
                      </m:e>
                      <m:sub>
                        <m:r>
                          <a:rPr lang="en-US" altLang="ko-KR" b="0" i="1" smtClean="0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𝑒𝑥𝑝</m:t>
                        </m:r>
                      </m:sub>
                    </m:sSub>
                  </m:oMath>
                </a14:m>
                <a:r>
                  <a:rPr lang="en-US" altLang="ko-KR" dirty="0">
                    <a:solidFill>
                      <a:srgbClr val="0033CC"/>
                    </a:solidFill>
                  </a:rPr>
                  <a:t>(light nonet) </a:t>
                </a:r>
                <a14:m>
                  <m:oMath xmlns:m="http://schemas.openxmlformats.org/officeDocument/2006/math">
                    <m:r>
                      <a:rPr lang="en-US" altLang="ko-KR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≳</m:t>
                    </m:r>
                    <m:sSub>
                      <m:sSubPr>
                        <m:ctrlPr>
                          <a:rPr lang="en-US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Γ</m:t>
                        </m:r>
                      </m:e>
                      <m:sub>
                        <m:r>
                          <a:rPr lang="en-US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𝑒𝑥𝑝</m:t>
                        </m:r>
                      </m:sub>
                    </m:sSub>
                  </m:oMath>
                </a14:m>
                <a:r>
                  <a:rPr lang="en-US" altLang="ko-KR" dirty="0">
                    <a:solidFill>
                      <a:srgbClr val="0033CC"/>
                    </a:solidFill>
                  </a:rPr>
                  <a:t>(heavy nonet).</a:t>
                </a:r>
                <a:endParaRPr lang="en-US" altLang="ko-KR" dirty="0"/>
              </a:p>
            </p:txBody>
          </p:sp>
        </mc:Choice>
        <mc:Fallback xmlns="">
          <p:sp>
            <p:nvSpPr>
              <p:cNvPr id="9" name="직사각형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9921" y="4925529"/>
                <a:ext cx="6318624" cy="390748"/>
              </a:xfrm>
              <a:prstGeom prst="rect">
                <a:avLst/>
              </a:prstGeom>
              <a:blipFill>
                <a:blip r:embed="rId3"/>
                <a:stretch>
                  <a:fillRect l="-579" t="-7813" b="-20313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7" name="Group 4"/>
          <p:cNvGrpSpPr>
            <a:grpSpLocks noChangeAspect="1"/>
          </p:cNvGrpSpPr>
          <p:nvPr/>
        </p:nvGrpSpPr>
        <p:grpSpPr bwMode="auto">
          <a:xfrm>
            <a:off x="977542" y="3049722"/>
            <a:ext cx="3870024" cy="288045"/>
            <a:chOff x="2047" y="2098"/>
            <a:chExt cx="1666" cy="124"/>
          </a:xfrm>
        </p:grpSpPr>
        <p:sp>
          <p:nvSpPr>
            <p:cNvPr id="8" name="AutoShape 3"/>
            <p:cNvSpPr>
              <a:spLocks noChangeAspect="1" noChangeArrowheads="1" noTextEdit="1"/>
            </p:cNvSpPr>
            <p:nvPr/>
          </p:nvSpPr>
          <p:spPr bwMode="auto">
            <a:xfrm>
              <a:off x="2047" y="2098"/>
              <a:ext cx="1666" cy="1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pic>
          <p:nvPicPr>
            <p:cNvPr id="11269" name="Picture 5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7" y="2098"/>
              <a:ext cx="1669" cy="1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" name="Group 8"/>
          <p:cNvGrpSpPr>
            <a:grpSpLocks noChangeAspect="1"/>
          </p:cNvGrpSpPr>
          <p:nvPr/>
        </p:nvGrpSpPr>
        <p:grpSpPr bwMode="auto">
          <a:xfrm>
            <a:off x="996998" y="3344251"/>
            <a:ext cx="4014061" cy="284496"/>
            <a:chOff x="1977" y="2096"/>
            <a:chExt cx="1806" cy="128"/>
          </a:xfrm>
        </p:grpSpPr>
        <p:sp>
          <p:nvSpPr>
            <p:cNvPr id="12" name="AutoShape 7"/>
            <p:cNvSpPr>
              <a:spLocks noChangeAspect="1" noChangeArrowheads="1" noTextEdit="1"/>
            </p:cNvSpPr>
            <p:nvPr/>
          </p:nvSpPr>
          <p:spPr bwMode="auto">
            <a:xfrm>
              <a:off x="1977" y="2096"/>
              <a:ext cx="1806" cy="1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pic>
          <p:nvPicPr>
            <p:cNvPr id="11273" name="Picture 9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77" y="2096"/>
              <a:ext cx="1810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" name="Group 12"/>
          <p:cNvGrpSpPr>
            <a:grpSpLocks noChangeAspect="1"/>
          </p:cNvGrpSpPr>
          <p:nvPr/>
        </p:nvGrpSpPr>
        <p:grpSpPr bwMode="auto">
          <a:xfrm>
            <a:off x="996998" y="3694601"/>
            <a:ext cx="4014061" cy="289088"/>
            <a:chOff x="2033" y="2099"/>
            <a:chExt cx="1694" cy="122"/>
          </a:xfrm>
        </p:grpSpPr>
        <p:sp>
          <p:nvSpPr>
            <p:cNvPr id="15" name="AutoShape 11"/>
            <p:cNvSpPr>
              <a:spLocks noChangeAspect="1" noChangeArrowheads="1" noTextEdit="1"/>
            </p:cNvSpPr>
            <p:nvPr/>
          </p:nvSpPr>
          <p:spPr bwMode="auto">
            <a:xfrm>
              <a:off x="2033" y="2099"/>
              <a:ext cx="1694" cy="1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pic>
          <p:nvPicPr>
            <p:cNvPr id="11277" name="Picture 13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33" y="2099"/>
              <a:ext cx="1698" cy="1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직사각형 15"/>
              <p:cNvSpPr/>
              <p:nvPr/>
            </p:nvSpPr>
            <p:spPr>
              <a:xfrm>
                <a:off x="875647" y="3964483"/>
                <a:ext cx="4166653" cy="36215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sz="16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altLang="ko-KR" sz="1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Γ</m:t>
                          </m:r>
                        </m:e>
                        <m:sub>
                          <m:r>
                            <a:rPr lang="en-US" altLang="ko-KR" sz="1600" i="1">
                              <a:latin typeface="Cambria Math" panose="02040503050406030204" pitchFamily="18" charset="0"/>
                            </a:rPr>
                            <m:t>𝑒𝑥𝑝</m:t>
                          </m:r>
                        </m:sub>
                      </m:sSub>
                      <m:d>
                        <m:dPr>
                          <m:begChr m:val="["/>
                          <m:endChr m:val="]"/>
                          <m:ctrlPr>
                            <a:rPr lang="en-US" altLang="ko-KR" sz="16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altLang="ko-KR" sz="16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ko-KR" sz="1600" b="0" i="1" smtClean="0">
                                  <a:latin typeface="Cambria Math" panose="02040503050406030204" pitchFamily="18" charset="0"/>
                                </a:rPr>
                                <m:t>𝑓</m:t>
                              </m:r>
                            </m:e>
                            <m:sub>
                              <m:r>
                                <a:rPr lang="en-US" altLang="ko-KR" sz="1600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  <m:d>
                            <m:dPr>
                              <m:ctrlPr>
                                <a:rPr lang="en-US" altLang="ko-KR" sz="16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altLang="ko-KR" sz="1600" b="0" i="1" smtClean="0">
                                  <a:latin typeface="Cambria Math" panose="02040503050406030204" pitchFamily="18" charset="0"/>
                                </a:rPr>
                                <m:t>980</m:t>
                              </m:r>
                            </m:e>
                          </m:d>
                          <m:r>
                            <a:rPr lang="en-US" altLang="ko-KR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n-US" altLang="ko-KR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𝐾</m:t>
                          </m:r>
                          <m:acc>
                            <m:accPr>
                              <m:chr m:val="̅"/>
                              <m:ctrlPr>
                                <a:rPr lang="en-US" altLang="ko-KR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altLang="ko-KR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𝐾</m:t>
                              </m:r>
                            </m:e>
                          </m:acc>
                        </m:e>
                      </m:d>
                      <m:r>
                        <a:rPr lang="en-US" altLang="ko-KR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≳</m:t>
                      </m:r>
                      <m:sSub>
                        <m:sSubPr>
                          <m:ctrlPr>
                            <a:rPr lang="en-US" altLang="ko-KR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altLang="ko-KR" sz="1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Γ</m:t>
                          </m:r>
                        </m:e>
                        <m:sub>
                          <m:r>
                            <a:rPr lang="en-US" altLang="ko-KR" sz="1600" i="1">
                              <a:latin typeface="Cambria Math" panose="02040503050406030204" pitchFamily="18" charset="0"/>
                            </a:rPr>
                            <m:t>𝑒𝑥𝑝</m:t>
                          </m:r>
                        </m:sub>
                      </m:sSub>
                      <m:d>
                        <m:dPr>
                          <m:begChr m:val="["/>
                          <m:endChr m:val="]"/>
                          <m:ctrlPr>
                            <a:rPr lang="en-US" altLang="ko-KR" sz="16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altLang="ko-KR" sz="16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ko-KR" sz="1600" i="1">
                                  <a:latin typeface="Cambria Math" panose="02040503050406030204" pitchFamily="18" charset="0"/>
                                </a:rPr>
                                <m:t>𝑓</m:t>
                              </m:r>
                            </m:e>
                            <m:sub>
                              <m:r>
                                <a:rPr lang="en-US" altLang="ko-KR" sz="1600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  <m:d>
                            <m:dPr>
                              <m:ctrlPr>
                                <a:rPr lang="en-US" altLang="ko-KR" sz="16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altLang="ko-KR" sz="1600" b="0" i="1" smtClean="0">
                                  <a:latin typeface="Cambria Math" panose="02040503050406030204" pitchFamily="18" charset="0"/>
                                </a:rPr>
                                <m:t>150</m:t>
                              </m:r>
                              <m:r>
                                <a:rPr lang="en-US" altLang="ko-KR" sz="1600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d>
                          <m:r>
                            <a:rPr lang="en-US" altLang="ko-KR" sz="1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n-US" altLang="ko-KR" sz="1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𝐾</m:t>
                          </m:r>
                          <m:acc>
                            <m:accPr>
                              <m:chr m:val="̅"/>
                              <m:ctrlPr>
                                <a:rPr lang="en-US" altLang="ko-KR" sz="16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altLang="ko-KR" sz="16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𝐾</m:t>
                              </m:r>
                            </m:e>
                          </m:acc>
                        </m:e>
                      </m:d>
                    </m:oMath>
                  </m:oMathPara>
                </a14:m>
                <a:endParaRPr lang="ko-KR" altLang="en-US" sz="1600" dirty="0"/>
              </a:p>
            </p:txBody>
          </p:sp>
        </mc:Choice>
        <mc:Fallback xmlns="">
          <p:sp>
            <p:nvSpPr>
              <p:cNvPr id="16" name="직사각형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5647" y="3964483"/>
                <a:ext cx="4166653" cy="362150"/>
              </a:xfrm>
              <a:prstGeom prst="rect">
                <a:avLst/>
              </a:prstGeom>
              <a:blipFill>
                <a:blip r:embed="rId7"/>
                <a:stretch>
                  <a:fillRect r="-2050" b="-3333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직사각형 22"/>
              <p:cNvSpPr/>
              <p:nvPr/>
            </p:nvSpPr>
            <p:spPr>
              <a:xfrm>
                <a:off x="5551030" y="3041700"/>
                <a:ext cx="3340045" cy="75924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ko-KR" sz="1400" dirty="0"/>
                  <a:t>One exceptional case, </a:t>
                </a:r>
                <a:br>
                  <a:rPr lang="en-US" altLang="ko-KR" sz="1400" dirty="0"/>
                </a:b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4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altLang="ko-KR" sz="14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Γ</m:t>
                        </m:r>
                      </m:e>
                      <m:sub>
                        <m:r>
                          <a:rPr lang="en-US" altLang="ko-KR" sz="14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𝑒𝑥𝑝</m:t>
                        </m:r>
                      </m:sub>
                    </m:sSub>
                    <m:d>
                      <m:dPr>
                        <m:begChr m:val="["/>
                        <m:endChr m:val="]"/>
                        <m:ctrlPr>
                          <a:rPr lang="en-US" altLang="ko-KR" sz="14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ko-KR" sz="1400" i="1">
                                <a:solidFill>
                                  <a:srgbClr val="0033CC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1400" i="1">
                                <a:solidFill>
                                  <a:srgbClr val="0033CC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ko-KR" sz="1400" i="1">
                                <a:solidFill>
                                  <a:srgbClr val="0033CC"/>
                                </a:solidFill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d>
                          <m:dPr>
                            <m:ctrlPr>
                              <a:rPr lang="en-US" altLang="ko-KR" sz="1400" i="1">
                                <a:solidFill>
                                  <a:srgbClr val="0033CC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sz="1400" i="1">
                                <a:solidFill>
                                  <a:srgbClr val="0033CC"/>
                                </a:solidFill>
                                <a:latin typeface="Cambria Math" panose="02040503050406030204" pitchFamily="18" charset="0"/>
                              </a:rPr>
                              <m:t>980</m:t>
                            </m:r>
                          </m:e>
                        </m:d>
                        <m:r>
                          <a:rPr lang="en-US" altLang="ko-KR" sz="14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n-US" altLang="ko-KR" sz="14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𝐾</m:t>
                        </m:r>
                        <m:acc>
                          <m:accPr>
                            <m:chr m:val="̅"/>
                            <m:ctrlPr>
                              <a:rPr lang="en-US" altLang="ko-KR" sz="1400" i="1">
                                <a:solidFill>
                                  <a:srgbClr val="0033CC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altLang="ko-KR" sz="1400" i="1">
                                <a:solidFill>
                                  <a:srgbClr val="0033CC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𝐾</m:t>
                            </m:r>
                          </m:e>
                        </m:acc>
                      </m:e>
                    </m:d>
                    <m:r>
                      <a:rPr lang="en-US" altLang="ko-KR" sz="1400" i="1">
                        <a:solidFill>
                          <a:srgbClr val="0033CC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  <m:sSub>
                      <m:sSubPr>
                        <m:ctrlPr>
                          <a:rPr lang="en-US" altLang="ko-KR" sz="14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altLang="ko-KR" sz="14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Γ</m:t>
                        </m:r>
                      </m:e>
                      <m:sub>
                        <m:r>
                          <a:rPr lang="en-US" altLang="ko-KR" sz="14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𝑒𝑥𝑝</m:t>
                        </m:r>
                      </m:sub>
                    </m:sSub>
                    <m:d>
                      <m:dPr>
                        <m:begChr m:val="["/>
                        <m:endChr m:val="]"/>
                        <m:ctrlPr>
                          <a:rPr lang="en-US" altLang="ko-KR" sz="14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ko-KR" sz="1400" i="1">
                                <a:solidFill>
                                  <a:srgbClr val="0033CC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1400" i="1">
                                <a:solidFill>
                                  <a:srgbClr val="0033CC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ko-KR" sz="1400" i="1">
                                <a:solidFill>
                                  <a:srgbClr val="0033CC"/>
                                </a:solidFill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d>
                          <m:dPr>
                            <m:ctrlPr>
                              <a:rPr lang="en-US" altLang="ko-KR" sz="1400" i="1">
                                <a:solidFill>
                                  <a:srgbClr val="0033CC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sz="1400" i="1">
                                <a:solidFill>
                                  <a:srgbClr val="0033CC"/>
                                </a:solidFill>
                                <a:latin typeface="Cambria Math" panose="02040503050406030204" pitchFamily="18" charset="0"/>
                              </a:rPr>
                              <m:t>1450</m:t>
                            </m:r>
                          </m:e>
                        </m:d>
                        <m:r>
                          <a:rPr lang="en-US" altLang="ko-KR" sz="14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n-US" altLang="ko-KR" sz="14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𝐾</m:t>
                        </m:r>
                        <m:acc>
                          <m:accPr>
                            <m:chr m:val="̅"/>
                            <m:ctrlPr>
                              <a:rPr lang="en-US" altLang="ko-KR" sz="1400" i="1">
                                <a:solidFill>
                                  <a:srgbClr val="0033CC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altLang="ko-KR" sz="1400" i="1">
                                <a:solidFill>
                                  <a:srgbClr val="0033CC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𝐾</m:t>
                            </m:r>
                          </m:e>
                        </m:acc>
                      </m:e>
                    </m:d>
                  </m:oMath>
                </a14:m>
                <a:r>
                  <a:rPr lang="en-US" altLang="ko-KR" sz="1400" dirty="0"/>
                  <a:t>, will be discussed separately later.</a:t>
                </a:r>
              </a:p>
            </p:txBody>
          </p:sp>
        </mc:Choice>
        <mc:Fallback xmlns="">
          <p:sp>
            <p:nvSpPr>
              <p:cNvPr id="23" name="직사각형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51030" y="3041700"/>
                <a:ext cx="3340045" cy="759247"/>
              </a:xfrm>
              <a:prstGeom prst="rect">
                <a:avLst/>
              </a:prstGeom>
              <a:blipFill>
                <a:blip r:embed="rId8"/>
                <a:stretch>
                  <a:fillRect l="-547" t="-14400" b="-6800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직사각형 2">
                <a:extLst>
                  <a:ext uri="{FF2B5EF4-FFF2-40B4-BE49-F238E27FC236}">
                    <a16:creationId xmlns:a16="http://schemas.microsoft.com/office/drawing/2014/main" id="{D7743FE9-939C-E547-1DFF-92DB9CB208FC}"/>
                  </a:ext>
                </a:extLst>
              </p:cNvPr>
              <p:cNvSpPr/>
              <p:nvPr/>
            </p:nvSpPr>
            <p:spPr>
              <a:xfrm>
                <a:off x="525745" y="5989139"/>
                <a:ext cx="6137702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285750" indent="-285750">
                  <a:buFont typeface="Wingdings" panose="05000000000000000000" pitchFamily="2" charset="2"/>
                  <a:buChar char="§"/>
                </a:pPr>
                <a:r>
                  <a:rPr lang="en-US" altLang="ko-KR" sz="2000" dirty="0"/>
                  <a:t>The </a:t>
                </a:r>
                <a:r>
                  <a:rPr lang="en-US" altLang="ko-KR" sz="2000" dirty="0">
                    <a:solidFill>
                      <a:srgbClr val="0033CC"/>
                    </a:solidFill>
                  </a:rPr>
                  <a:t>unnatural</a:t>
                </a:r>
                <a:r>
                  <a:rPr lang="en-US" altLang="ko-KR" sz="2000" dirty="0"/>
                  <a:t> partial decay widths can be explained if </a:t>
                </a:r>
                <a:br>
                  <a:rPr lang="en-US" altLang="ko-KR" sz="2000" dirty="0"/>
                </a:b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altLang="ko-KR" sz="20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20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</m:d>
                  </m:oMath>
                </a14:m>
                <a:r>
                  <a:rPr lang="en-US" altLang="ko-KR" sz="2000" dirty="0"/>
                  <a:t>(light nonet) </a:t>
                </a:r>
                <a14:m>
                  <m:oMath xmlns:m="http://schemas.openxmlformats.org/officeDocument/2006/math">
                    <m:r>
                      <a:rPr lang="en-US" altLang="ko-KR" sz="2000" i="1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≫</m:t>
                    </m:r>
                  </m:oMath>
                </a14:m>
                <a:r>
                  <a:rPr lang="en-US" altLang="ko-KR" sz="2000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sz="20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20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|</m:t>
                        </m:r>
                        <m:r>
                          <a:rPr lang="en-US" altLang="ko-KR" sz="20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  <m:sup>
                        <m:r>
                          <a:rPr lang="en-US" altLang="ko-KR" sz="20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r>
                      <a:rPr lang="en-US" altLang="ko-KR" sz="2000" i="1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|</m:t>
                    </m:r>
                  </m:oMath>
                </a14:m>
                <a:r>
                  <a:rPr lang="ko-KR" altLang="en-US" sz="2000" dirty="0"/>
                  <a:t> </a:t>
                </a:r>
                <a:r>
                  <a:rPr lang="en-US" altLang="ko-KR" sz="2000" dirty="0"/>
                  <a:t>(heavy nonet) !</a:t>
                </a:r>
                <a:endParaRPr lang="ko-KR" altLang="en-US" sz="2000" dirty="0"/>
              </a:p>
            </p:txBody>
          </p:sp>
        </mc:Choice>
        <mc:Fallback xmlns="">
          <p:sp>
            <p:nvSpPr>
              <p:cNvPr id="3" name="직사각형 2">
                <a:extLst>
                  <a:ext uri="{FF2B5EF4-FFF2-40B4-BE49-F238E27FC236}">
                    <a16:creationId xmlns:a16="http://schemas.microsoft.com/office/drawing/2014/main" id="{D7743FE9-939C-E547-1DFF-92DB9CB208F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5745" y="5989139"/>
                <a:ext cx="6137702" cy="707886"/>
              </a:xfrm>
              <a:prstGeom prst="rect">
                <a:avLst/>
              </a:prstGeom>
              <a:blipFill>
                <a:blip r:embed="rId9"/>
                <a:stretch>
                  <a:fillRect l="-894" t="-4274" r="-298" b="-13675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>
            <a:extLst>
              <a:ext uri="{FF2B5EF4-FFF2-40B4-BE49-F238E27FC236}">
                <a16:creationId xmlns:a16="http://schemas.microsoft.com/office/drawing/2014/main" id="{9534F9A2-F12E-974B-49BD-86412A9B7CE8}"/>
              </a:ext>
            </a:extLst>
          </p:cNvPr>
          <p:cNvSpPr txBox="1"/>
          <p:nvPr/>
        </p:nvSpPr>
        <p:spPr>
          <a:xfrm>
            <a:off x="494005" y="5273533"/>
            <a:ext cx="837762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lvl="0" indent="-2857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n-US" altLang="ko-KR" sz="2000" dirty="0"/>
              <a:t>This is </a:t>
            </a:r>
            <a:r>
              <a:rPr lang="en-US" altLang="ko-KR" sz="2000" dirty="0">
                <a:solidFill>
                  <a:srgbClr val="0033CC"/>
                </a:solidFill>
              </a:rPr>
              <a:t>not natural</a:t>
            </a:r>
            <a:r>
              <a:rPr lang="en-US" altLang="ko-KR" sz="2000" dirty="0"/>
              <a:t> because, </a:t>
            </a:r>
            <a:r>
              <a:rPr lang="en-US" altLang="ko-KR" sz="2000" dirty="0">
                <a:solidFill>
                  <a:srgbClr val="0033CC"/>
                </a:solidFill>
              </a:rPr>
              <a:t>kinematically</a:t>
            </a:r>
            <a:r>
              <a:rPr lang="en-US" altLang="ko-KR" sz="2000" dirty="0"/>
              <a:t>, resonances with greater mass are expected to have larger partial widths.  (Not easy to understand intuitively!)</a:t>
            </a:r>
          </a:p>
        </p:txBody>
      </p:sp>
      <p:grpSp>
        <p:nvGrpSpPr>
          <p:cNvPr id="20" name="Group 4">
            <a:extLst>
              <a:ext uri="{FF2B5EF4-FFF2-40B4-BE49-F238E27FC236}">
                <a16:creationId xmlns:a16="http://schemas.microsoft.com/office/drawing/2014/main" id="{9750E68E-B34D-765F-0CCA-9A26189C9494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850191" y="819623"/>
            <a:ext cx="6013985" cy="2195954"/>
            <a:chOff x="1853" y="1785"/>
            <a:chExt cx="2054" cy="750"/>
          </a:xfrm>
        </p:grpSpPr>
        <p:sp>
          <p:nvSpPr>
            <p:cNvPr id="21" name="AutoShape 3">
              <a:extLst>
                <a:ext uri="{FF2B5EF4-FFF2-40B4-BE49-F238E27FC236}">
                  <a16:creationId xmlns:a16="http://schemas.microsoft.com/office/drawing/2014/main" id="{9A6AE4DC-D2CC-0F75-3208-80AE009ABDFA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1853" y="1785"/>
              <a:ext cx="2054" cy="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pic>
          <p:nvPicPr>
            <p:cNvPr id="1029" name="Picture 5">
              <a:extLst>
                <a:ext uri="{FF2B5EF4-FFF2-40B4-BE49-F238E27FC236}">
                  <a16:creationId xmlns:a16="http://schemas.microsoft.com/office/drawing/2014/main" id="{4FE20A09-37EC-35A1-F900-20D51340D1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53" y="1785"/>
              <a:ext cx="2057" cy="7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" name="직사각형 3">
            <a:extLst>
              <a:ext uri="{FF2B5EF4-FFF2-40B4-BE49-F238E27FC236}">
                <a16:creationId xmlns:a16="http://schemas.microsoft.com/office/drawing/2014/main" id="{70AAD71C-7E42-4F02-B047-7D4D11CF103C}"/>
              </a:ext>
            </a:extLst>
          </p:cNvPr>
          <p:cNvSpPr/>
          <p:nvPr/>
        </p:nvSpPr>
        <p:spPr>
          <a:xfrm>
            <a:off x="3068436" y="1411910"/>
            <a:ext cx="295564" cy="215755"/>
          </a:xfrm>
          <a:prstGeom prst="rect">
            <a:avLst/>
          </a:prstGeom>
          <a:noFill/>
          <a:ln w="12700">
            <a:solidFill>
              <a:srgbClr val="C00000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endParaRPr lang="ko-KR" altLang="en-US" sz="1400" dirty="0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C5BB5BA-2014-0229-531B-336245E21E8E}"/>
              </a:ext>
            </a:extLst>
          </p:cNvPr>
          <p:cNvSpPr/>
          <p:nvPr/>
        </p:nvSpPr>
        <p:spPr>
          <a:xfrm>
            <a:off x="5788936" y="1398940"/>
            <a:ext cx="962059" cy="225579"/>
          </a:xfrm>
          <a:prstGeom prst="rect">
            <a:avLst/>
          </a:prstGeom>
          <a:noFill/>
          <a:ln w="12700">
            <a:solidFill>
              <a:srgbClr val="C00000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endParaRPr lang="ko-KR" altLang="en-US" sz="1400" dirty="0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65283021-F78A-3052-B471-CC9CCE06E029}"/>
              </a:ext>
            </a:extLst>
          </p:cNvPr>
          <p:cNvSpPr/>
          <p:nvPr/>
        </p:nvSpPr>
        <p:spPr>
          <a:xfrm>
            <a:off x="3045732" y="1885327"/>
            <a:ext cx="378404" cy="264486"/>
          </a:xfrm>
          <a:prstGeom prst="rect">
            <a:avLst/>
          </a:prstGeom>
          <a:noFill/>
          <a:ln w="12700">
            <a:solidFill>
              <a:srgbClr val="0033CC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endParaRPr lang="ko-KR" altLang="en-US" sz="1400" dirty="0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DDD9F341-4D7E-0F19-0CBD-BF7F062ADA0D}"/>
              </a:ext>
            </a:extLst>
          </p:cNvPr>
          <p:cNvSpPr/>
          <p:nvPr/>
        </p:nvSpPr>
        <p:spPr>
          <a:xfrm>
            <a:off x="5951059" y="1872356"/>
            <a:ext cx="585927" cy="287183"/>
          </a:xfrm>
          <a:prstGeom prst="rect">
            <a:avLst/>
          </a:prstGeom>
          <a:noFill/>
          <a:ln w="12700">
            <a:solidFill>
              <a:srgbClr val="0033CC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endParaRPr lang="ko-KR" altLang="en-US" sz="1400" dirty="0"/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935F7A9A-B26C-49DB-71E8-AAE97BF55579}"/>
              </a:ext>
            </a:extLst>
          </p:cNvPr>
          <p:cNvSpPr/>
          <p:nvPr/>
        </p:nvSpPr>
        <p:spPr>
          <a:xfrm>
            <a:off x="3052213" y="2426834"/>
            <a:ext cx="323285" cy="238545"/>
          </a:xfrm>
          <a:prstGeom prst="rect">
            <a:avLst/>
          </a:prstGeom>
          <a:noFill/>
          <a:ln w="12700">
            <a:solidFill>
              <a:srgbClr val="00CC00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endParaRPr lang="ko-KR" altLang="en-US" sz="1400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1ACC9435-D2C0-D3F6-59E4-D896D0F0F832}"/>
              </a:ext>
            </a:extLst>
          </p:cNvPr>
          <p:cNvSpPr/>
          <p:nvPr/>
        </p:nvSpPr>
        <p:spPr>
          <a:xfrm>
            <a:off x="6035361" y="2413864"/>
            <a:ext cx="462715" cy="261242"/>
          </a:xfrm>
          <a:prstGeom prst="rect">
            <a:avLst/>
          </a:prstGeom>
          <a:noFill/>
          <a:ln w="12700">
            <a:solidFill>
              <a:srgbClr val="00CC00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endParaRPr lang="ko-KR" altLang="en-US" sz="1400" dirty="0"/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206D1E9A-7277-7AAB-09B2-B2AC42EE74DA}"/>
              </a:ext>
            </a:extLst>
          </p:cNvPr>
          <p:cNvSpPr/>
          <p:nvPr/>
        </p:nvSpPr>
        <p:spPr>
          <a:xfrm>
            <a:off x="2779843" y="2689480"/>
            <a:ext cx="897212" cy="228818"/>
          </a:xfrm>
          <a:prstGeom prst="rect">
            <a:avLst/>
          </a:prstGeom>
          <a:noFill/>
          <a:ln w="12700">
            <a:solidFill>
              <a:srgbClr val="FFFF00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endParaRPr lang="ko-KR" altLang="en-US" sz="1400" dirty="0"/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EFBBA814-0008-0F64-C71F-C31DB2B39203}"/>
              </a:ext>
            </a:extLst>
          </p:cNvPr>
          <p:cNvSpPr/>
          <p:nvPr/>
        </p:nvSpPr>
        <p:spPr>
          <a:xfrm>
            <a:off x="6035367" y="2686236"/>
            <a:ext cx="443254" cy="232061"/>
          </a:xfrm>
          <a:prstGeom prst="rect">
            <a:avLst/>
          </a:prstGeom>
          <a:noFill/>
          <a:ln w="12700">
            <a:solidFill>
              <a:srgbClr val="FFFF00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endParaRPr lang="ko-KR" altLang="en-US" sz="1400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33FB3C4-4A24-03F0-DDFE-67BA4DEC83F3}"/>
              </a:ext>
            </a:extLst>
          </p:cNvPr>
          <p:cNvSpPr txBox="1"/>
          <p:nvPr/>
        </p:nvSpPr>
        <p:spPr>
          <a:xfrm>
            <a:off x="6945541" y="2149813"/>
            <a:ext cx="145914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/>
              <a:t>NC: Not conclusive</a:t>
            </a:r>
            <a:endParaRPr lang="ko-KR" altLang="en-US" sz="1200" dirty="0"/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D52BBF75-F019-9F47-9BD3-EA3B2612B65D}"/>
              </a:ext>
            </a:extLst>
          </p:cNvPr>
          <p:cNvSpPr/>
          <p:nvPr/>
        </p:nvSpPr>
        <p:spPr>
          <a:xfrm>
            <a:off x="2519483" y="4951380"/>
            <a:ext cx="3628408" cy="359923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endParaRPr lang="ko-KR" altLang="en-US" sz="1400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CA5AD57D-4108-A83E-8C97-B1C7CCDC5B3B}"/>
              </a:ext>
            </a:extLst>
          </p:cNvPr>
          <p:cNvSpPr txBox="1"/>
          <p:nvPr/>
        </p:nvSpPr>
        <p:spPr>
          <a:xfrm>
            <a:off x="7665400" y="68096"/>
            <a:ext cx="1429965" cy="30777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en-US" altLang="ko-KR" sz="1400" dirty="0"/>
              <a:t>comparison cont.</a:t>
            </a:r>
            <a:endParaRPr lang="ko-KR" altLang="en-US" sz="1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직사각형 27">
                <a:extLst>
                  <a:ext uri="{FF2B5EF4-FFF2-40B4-BE49-F238E27FC236}">
                    <a16:creationId xmlns:a16="http://schemas.microsoft.com/office/drawing/2014/main" id="{3BEB2EA5-BF3D-8B63-DE43-23B77B21097C}"/>
                  </a:ext>
                </a:extLst>
              </p:cNvPr>
              <p:cNvSpPr/>
              <p:nvPr/>
            </p:nvSpPr>
            <p:spPr>
              <a:xfrm>
                <a:off x="917418" y="4283588"/>
                <a:ext cx="6971703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ko-KR" sz="1600" dirty="0"/>
                  <a:t>For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6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600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ko-KR" sz="16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altLang="ko-KR" sz="1600" b="0" i="1" smtClean="0">
                        <a:latin typeface="Cambria Math" panose="02040503050406030204" pitchFamily="18" charset="0"/>
                      </a:rPr>
                      <m:t>(500)</m:t>
                    </m:r>
                    <m:r>
                      <a:rPr lang="en-US" altLang="ko-KR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⟶</m:t>
                    </m:r>
                    <m:r>
                      <a:rPr lang="ko-KR" altLang="en-US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𝜋𝜋</m:t>
                    </m:r>
                  </m:oMath>
                </a14:m>
                <a:r>
                  <a:rPr lang="en-US" altLang="ko-KR" sz="1600" dirty="0"/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600" i="1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ko-KR" sz="16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altLang="ko-KR" sz="1600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ko-KR" sz="1600" b="0" i="1" smtClean="0">
                        <a:latin typeface="Cambria Math" panose="02040503050406030204" pitchFamily="18" charset="0"/>
                      </a:rPr>
                      <m:t>137</m:t>
                    </m:r>
                    <m:r>
                      <a:rPr lang="en-US" altLang="ko-KR" sz="1600" i="1">
                        <a:latin typeface="Cambria Math" panose="02040503050406030204" pitchFamily="18" charset="0"/>
                      </a:rPr>
                      <m:t>0)</m:t>
                    </m:r>
                    <m:r>
                      <a:rPr lang="en-US" altLang="ko-KR" sz="16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⟶</m:t>
                    </m:r>
                    <m:r>
                      <a:rPr lang="ko-KR" altLang="en-US" sz="16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𝜋𝜋</m:t>
                    </m:r>
                  </m:oMath>
                </a14:m>
                <a:r>
                  <a:rPr lang="en-US" altLang="ko-KR" sz="1600" dirty="0"/>
                  <a:t>,  expt. data are not conclusive but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600" i="1"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ko-KR" sz="16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altLang="ko-KR" sz="1600" i="1">
                        <a:latin typeface="Cambria Math" panose="02040503050406030204" pitchFamily="18" charset="0"/>
                      </a:rPr>
                      <m:t>(500)</m:t>
                    </m:r>
                  </m:oMath>
                </a14:m>
                <a:r>
                  <a:rPr lang="en-US" altLang="ko-KR" sz="1600" dirty="0"/>
                  <a:t> is very famous for its broad width.</a:t>
                </a:r>
              </a:p>
            </p:txBody>
          </p:sp>
        </mc:Choice>
        <mc:Fallback xmlns="">
          <p:sp>
            <p:nvSpPr>
              <p:cNvPr id="28" name="직사각형 27">
                <a:extLst>
                  <a:ext uri="{FF2B5EF4-FFF2-40B4-BE49-F238E27FC236}">
                    <a16:creationId xmlns:a16="http://schemas.microsoft.com/office/drawing/2014/main" id="{3BEB2EA5-BF3D-8B63-DE43-23B77B21097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7418" y="4283588"/>
                <a:ext cx="6971703" cy="584775"/>
              </a:xfrm>
              <a:prstGeom prst="rect">
                <a:avLst/>
              </a:prstGeom>
              <a:blipFill>
                <a:blip r:embed="rId12"/>
                <a:stretch>
                  <a:fillRect l="-437" t="-3125" b="-1250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직사각형 29">
            <a:extLst>
              <a:ext uri="{FF2B5EF4-FFF2-40B4-BE49-F238E27FC236}">
                <a16:creationId xmlns:a16="http://schemas.microsoft.com/office/drawing/2014/main" id="{54305FE8-15DC-980E-A575-666C941513D4}"/>
              </a:ext>
            </a:extLst>
          </p:cNvPr>
          <p:cNvSpPr/>
          <p:nvPr/>
        </p:nvSpPr>
        <p:spPr>
          <a:xfrm>
            <a:off x="1021403" y="1673158"/>
            <a:ext cx="5739319" cy="204281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endParaRPr lang="ko-KR" altLang="en-US" sz="1400" dirty="0"/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93FCDA72-26F5-74F6-5C0B-386AD2D30539}"/>
              </a:ext>
            </a:extLst>
          </p:cNvPr>
          <p:cNvSpPr/>
          <p:nvPr/>
        </p:nvSpPr>
        <p:spPr>
          <a:xfrm>
            <a:off x="1008427" y="2195205"/>
            <a:ext cx="5739319" cy="204281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2318408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6" grpId="0"/>
      <p:bldP spid="23" grpId="0"/>
      <p:bldP spid="3" grpId="0"/>
      <p:bldP spid="13" grpId="0"/>
      <p:bldP spid="4" grpId="0" animBg="1"/>
      <p:bldP spid="5" grpId="0" animBg="1"/>
      <p:bldP spid="6" grpId="0" animBg="1"/>
      <p:bldP spid="17" grpId="0" animBg="1"/>
      <p:bldP spid="22" grpId="0" animBg="1"/>
      <p:bldP spid="24" grpId="0" animBg="1"/>
      <p:bldP spid="25" grpId="0" animBg="1"/>
      <p:bldP spid="26" grpId="0" animBg="1"/>
      <p:bldP spid="18" grpId="0" animBg="1"/>
      <p:bldP spid="28" grpId="0"/>
      <p:bldP spid="30" grpId="0" animBg="1"/>
      <p:bldP spid="3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1" name="직사각형 10">
                <a:extLst>
                  <a:ext uri="{FF2B5EF4-FFF2-40B4-BE49-F238E27FC236}">
                    <a16:creationId xmlns:a16="http://schemas.microsoft.com/office/drawing/2014/main" id="{96717089-9531-3885-7BE3-1B3FF6EFCBAC}"/>
                  </a:ext>
                </a:extLst>
              </p:cNvPr>
              <p:cNvSpPr/>
              <p:nvPr/>
            </p:nvSpPr>
            <p:spPr>
              <a:xfrm>
                <a:off x="2154446" y="1197172"/>
                <a:ext cx="3298724" cy="64819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ko-KR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altLang="ko-KR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ko-KR" i="1">
                              <a:latin typeface="Cambria Math" panose="02040503050406030204" pitchFamily="18" charset="0"/>
                            </a:rPr>
                            <m:t>𝐺</m:t>
                          </m:r>
                        </m:e>
                        <m:sup>
                          <m:r>
                            <a:rPr lang="en-US" altLang="ko-KR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f>
                        <m:fPr>
                          <m:ctrlPr>
                            <a:rPr lang="en-US" altLang="ko-KR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altLang="ko-KR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altLang="ko-KR" b="0" i="1" smtClean="0">
                                  <a:latin typeface="Cambria Math" panose="02040503050406030204" pitchFamily="18" charset="0"/>
                                </a:rPr>
                                <m:t>𝑔</m:t>
                              </m:r>
                            </m:e>
                            <m:sup>
                              <m:r>
                                <a:rPr lang="en-US" altLang="ko-KR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num>
                        <m:den>
                          <m: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  <m:t>32</m:t>
                          </m:r>
                          <m:r>
                            <a:rPr lang="ko-KR" altLang="en-US" b="0" i="1" smtClean="0">
                              <a:latin typeface="Cambria Math" panose="02040503050406030204" pitchFamily="18" charset="0"/>
                            </a:rPr>
                            <m:t>𝜋</m:t>
                          </m:r>
                          <m:sSup>
                            <m:sSupPr>
                              <m:ctrlPr>
                                <a:rPr lang="en-US" altLang="ko-KR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altLang="ko-KR" b="0" i="1" smtClean="0">
                                  <a:latin typeface="Cambria Math" panose="02040503050406030204" pitchFamily="18" charset="0"/>
                                </a:rPr>
                                <m:t>𝑀</m:t>
                              </m:r>
                            </m:e>
                            <m:sup>
                              <m:r>
                                <a:rPr lang="en-US" altLang="ko-KR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US" altLang="ko-KR" b="0" i="1" smtClean="0">
                          <a:latin typeface="Cambria Math" panose="02040503050406030204" pitchFamily="18" charset="0"/>
                        </a:rPr>
                        <m:t>(</m:t>
                      </m:r>
                      <m:sSup>
                        <m:sSupPr>
                          <m:ctrlP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p>
                          <m: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altLang="ko-KR" b="0" i="1" smtClean="0">
                          <a:latin typeface="Cambria Math" panose="02040503050406030204" pitchFamily="18" charset="0"/>
                        </a:rPr>
                        <m:t>−</m:t>
                      </m:r>
                      <m:sSubSup>
                        <m:sSubSupPr>
                          <m:ctrlP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en-US" altLang="ko-KR" b="0" i="1" smtClean="0">
                          <a:latin typeface="Cambria Math" panose="02040503050406030204" pitchFamily="18" charset="0"/>
                        </a:rPr>
                        <m:t>−</m:t>
                      </m:r>
                      <m:sSubSup>
                        <m:sSubSupPr>
                          <m:ctrlP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  <m:sup>
                          <m: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sSup>
                        <m:sSupPr>
                          <m:ctrlP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  <m:sup>
                          <m: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11" name="직사각형 10">
                <a:extLst>
                  <a:ext uri="{FF2B5EF4-FFF2-40B4-BE49-F238E27FC236}">
                    <a16:creationId xmlns:a16="http://schemas.microsoft.com/office/drawing/2014/main" id="{96717089-9531-3885-7BE3-1B3FF6EFCBA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54446" y="1197172"/>
                <a:ext cx="3298724" cy="64819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직사각형 14"/>
              <p:cNvSpPr/>
              <p:nvPr/>
            </p:nvSpPr>
            <p:spPr>
              <a:xfrm>
                <a:off x="665458" y="2678448"/>
                <a:ext cx="7865699" cy="223965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285750" indent="-285750">
                  <a:buFont typeface="Wingdings" panose="05000000000000000000" pitchFamily="2" charset="2"/>
                  <a:buChar char="§"/>
                </a:pPr>
                <a:r>
                  <a:rPr lang="en-US" altLang="ko-KR" sz="2000" dirty="0"/>
                  <a:t>The kinematical widths satisfy </a:t>
                </a:r>
                <a:br>
                  <a:rPr lang="en-US" altLang="ko-KR" sz="2000" dirty="0"/>
                </a:br>
                <a:r>
                  <a:rPr lang="en-US" altLang="ko-KR" sz="2000" dirty="0"/>
                  <a:t>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Γ</m:t>
                        </m:r>
                      </m:e>
                      <m:sub>
                        <m:r>
                          <a:rPr lang="en-US" altLang="ko-KR" sz="20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𝑘𝑖𝑛</m:t>
                        </m:r>
                      </m:sub>
                    </m:sSub>
                  </m:oMath>
                </a14:m>
                <a:r>
                  <a:rPr lang="en-US" altLang="ko-KR" sz="2000" dirty="0">
                    <a:solidFill>
                      <a:schemeClr val="tx1"/>
                    </a:solidFill>
                  </a:rPr>
                  <a:t>(light nonet) </a:t>
                </a:r>
                <a14:m>
                  <m:oMath xmlns:m="http://schemas.openxmlformats.org/officeDocument/2006/math">
                    <m:r>
                      <a:rPr lang="en-US" altLang="ko-KR" sz="2000" b="1" i="1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≪</m:t>
                    </m:r>
                    <m:sSub>
                      <m:sSubPr>
                        <m:ctrlP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Γ</m:t>
                        </m:r>
                      </m:e>
                      <m:sub>
                        <m:r>
                          <a:rPr lang="en-US" altLang="ko-KR" sz="20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𝑘𝑖𝑛</m:t>
                        </m:r>
                      </m:sub>
                    </m:sSub>
                  </m:oMath>
                </a14:m>
                <a:r>
                  <a:rPr lang="en-US" altLang="ko-KR" sz="2000" dirty="0">
                    <a:solidFill>
                      <a:schemeClr val="tx1"/>
                    </a:solidFill>
                  </a:rPr>
                  <a:t>(heavy nonet).</a:t>
                </a:r>
                <a:br>
                  <a:rPr lang="en-US" altLang="ko-KR" sz="2000" dirty="0">
                    <a:solidFill>
                      <a:schemeClr val="tx1"/>
                    </a:solidFill>
                  </a:rPr>
                </a:br>
                <a:endParaRPr lang="en-US" altLang="ko-KR" sz="2000" dirty="0">
                  <a:solidFill>
                    <a:srgbClr val="0033CC"/>
                  </a:solidFill>
                </a:endParaRPr>
              </a:p>
              <a:p>
                <a:pPr marL="285750" indent="-285750">
                  <a:buFont typeface="Wingdings" panose="05000000000000000000" pitchFamily="2" charset="2"/>
                  <a:buChar char="§"/>
                </a:pPr>
                <a:r>
                  <a:rPr lang="en-US" altLang="ko-KR" sz="2000" dirty="0"/>
                  <a:t>The multiplication of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sz="20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20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  <m:sup>
                        <m:r>
                          <a:rPr lang="en-US" altLang="ko-KR" sz="20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altLang="ko-KR" sz="2000" dirty="0"/>
                  <a:t>,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sz="20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20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𝐺</m:t>
                        </m:r>
                      </m:e>
                      <m:sup>
                        <m:r>
                          <a:rPr lang="en-US" altLang="ko-KR" sz="20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′2</m:t>
                        </m:r>
                      </m:sup>
                    </m:sSup>
                  </m:oMath>
                </a14:m>
                <a:r>
                  <a:rPr lang="en-US" altLang="ko-KR" sz="2000" dirty="0"/>
                  <a:t> should change the inequality like </a:t>
                </a:r>
                <a:br>
                  <a:rPr lang="en-US" altLang="ko-KR" sz="2000" dirty="0"/>
                </a:br>
                <a:r>
                  <a:rPr lang="en-US" altLang="ko-KR" sz="2000" dirty="0">
                    <a:solidFill>
                      <a:srgbClr val="0033CC"/>
                    </a:solidFill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sz="20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20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  <m:sup>
                        <m:r>
                          <a:rPr lang="en-US" altLang="ko-KR" sz="20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ko-KR" sz="2000" i="1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en-US" altLang="ko-KR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altLang="ko-KR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Γ</m:t>
                        </m:r>
                      </m:e>
                      <m:sub>
                        <m:r>
                          <a:rPr lang="en-US" altLang="ko-KR" sz="20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𝑘𝑖𝑛</m:t>
                        </m:r>
                      </m:sub>
                    </m:sSub>
                  </m:oMath>
                </a14:m>
                <a:r>
                  <a:rPr lang="en-US" altLang="ko-KR" sz="2000" dirty="0"/>
                  <a:t>(light nonet) </a:t>
                </a:r>
                <a14:m>
                  <m:oMath xmlns:m="http://schemas.openxmlformats.org/officeDocument/2006/math">
                    <m:r>
                      <a:rPr lang="en-US" altLang="ko-KR" sz="2000" b="1" i="1">
                        <a:solidFill>
                          <a:srgbClr val="0033CC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≳</m:t>
                    </m:r>
                    <m:sSub>
                      <m:sSubPr>
                        <m:ctrlPr>
                          <a:rPr lang="en-US" altLang="ko-KR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sSup>
                          <m:sSupPr>
                            <m:ctrlPr>
                              <a:rPr lang="en-US" altLang="ko-KR" sz="20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sz="20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𝐺</m:t>
                            </m:r>
                          </m:e>
                          <m:sup>
                            <m:r>
                              <a:rPr lang="en-US" altLang="ko-KR" sz="20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′2</m:t>
                            </m:r>
                          </m:sup>
                        </m:sSup>
                        <m:r>
                          <a:rPr lang="en-US" altLang="ko-KR" sz="20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l-GR" altLang="ko-KR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Γ</m:t>
                        </m:r>
                      </m:e>
                      <m:sub>
                        <m:r>
                          <a:rPr lang="en-US" altLang="ko-KR" sz="20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𝑘𝑖𝑛</m:t>
                        </m:r>
                      </m:sub>
                    </m:sSub>
                  </m:oMath>
                </a14:m>
                <a:r>
                  <a:rPr lang="en-US" altLang="ko-KR" sz="2000" dirty="0"/>
                  <a:t>(heavy nonet) </a:t>
                </a:r>
                <a:br>
                  <a:rPr lang="en-US" altLang="ko-KR" sz="2000" dirty="0"/>
                </a:br>
                <a:r>
                  <a:rPr lang="en-US" altLang="ko-KR" dirty="0"/>
                  <a:t>in order to explain the </a:t>
                </a:r>
                <a:r>
                  <a:rPr lang="en-US" altLang="ko-KR" dirty="0">
                    <a:solidFill>
                      <a:srgbClr val="0033CC"/>
                    </a:solidFill>
                  </a:rPr>
                  <a:t>opposite</a:t>
                </a:r>
                <a:r>
                  <a:rPr lang="en-US" altLang="ko-KR" dirty="0"/>
                  <a:t> trend of the experimental partial widths, </a:t>
                </a:r>
                <a:br>
                  <a:rPr lang="en-US" altLang="ko-KR" dirty="0"/>
                </a:b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Γ</m:t>
                        </m:r>
                      </m:e>
                      <m:sub>
                        <m:r>
                          <a:rPr lang="en-US" altLang="ko-KR" sz="200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𝑒𝑥𝑝</m:t>
                        </m:r>
                      </m:sub>
                    </m:sSub>
                  </m:oMath>
                </a14:m>
                <a:r>
                  <a:rPr lang="en-US" altLang="ko-KR" sz="2000" dirty="0"/>
                  <a:t>(light nonet)</a:t>
                </a:r>
                <a:r>
                  <a:rPr lang="en-US" altLang="ko-KR" sz="2000" dirty="0">
                    <a:solidFill>
                      <a:srgbClr val="0033CC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sz="2000" b="1" i="1" smtClean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≳</m:t>
                    </m:r>
                    <m:sSub>
                      <m:sSubPr>
                        <m:ctrlP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Γ</m:t>
                        </m:r>
                      </m:e>
                      <m:sub>
                        <m:r>
                          <a:rPr lang="en-US" altLang="ko-KR" sz="200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𝑒𝑥𝑝</m:t>
                        </m:r>
                      </m:sub>
                    </m:sSub>
                  </m:oMath>
                </a14:m>
                <a:r>
                  <a:rPr lang="en-US" altLang="ko-KR" sz="2000" dirty="0"/>
                  <a:t>(heavy nonet), </a:t>
                </a:r>
                <a:r>
                  <a:rPr lang="en-US" altLang="ko-KR" sz="2000" dirty="0">
                    <a:solidFill>
                      <a:srgbClr val="0033CC"/>
                    </a:solidFill>
                  </a:rPr>
                  <a:t>  </a:t>
                </a:r>
              </a:p>
            </p:txBody>
          </p:sp>
        </mc:Choice>
        <mc:Fallback xmlns="">
          <p:sp>
            <p:nvSpPr>
              <p:cNvPr id="15" name="직사각형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5458" y="2678448"/>
                <a:ext cx="7865699" cy="2239652"/>
              </a:xfrm>
              <a:prstGeom prst="rect">
                <a:avLst/>
              </a:prstGeom>
              <a:blipFill>
                <a:blip r:embed="rId4"/>
                <a:stretch>
                  <a:fillRect l="-698" t="-1359" b="-2989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C7ACD-A43A-4791-9360-251F151CC5DF}" type="slidenum">
              <a:rPr lang="ko-KR" altLang="en-US" smtClean="0"/>
              <a:t>25</a:t>
            </a:fld>
            <a:endParaRPr lang="ko-KR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직사각형 24"/>
              <p:cNvSpPr/>
              <p:nvPr/>
            </p:nvSpPr>
            <p:spPr>
              <a:xfrm>
                <a:off x="992494" y="5522739"/>
                <a:ext cx="7295472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ko-KR" sz="2000" dirty="0">
                    <a:solidFill>
                      <a:srgbClr val="0033CC"/>
                    </a:solidFill>
                  </a:rPr>
                  <a:t>Qualitatively</a:t>
                </a:r>
                <a:r>
                  <a:rPr lang="en-US" altLang="ko-KR" sz="2000" dirty="0"/>
                  <a:t> this implies that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altLang="ko-KR" sz="20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20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</m:d>
                    <m:r>
                      <a:rPr lang="en-US" altLang="ko-KR" sz="2000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≫</m:t>
                    </m:r>
                    <m:sSup>
                      <m:sSupPr>
                        <m:ctrlPr>
                          <a:rPr lang="en-US" altLang="ko-KR" sz="20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20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|</m:t>
                        </m:r>
                        <m:r>
                          <a:rPr lang="en-US" altLang="ko-KR" sz="20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  <m:sup>
                        <m:r>
                          <a:rPr lang="en-US" altLang="ko-KR" sz="20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r>
                      <a:rPr lang="en-US" altLang="ko-KR" sz="2000" i="1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|</m:t>
                    </m:r>
                  </m:oMath>
                </a14:m>
                <a:r>
                  <a:rPr lang="ko-KR" altLang="en-US" sz="2000" dirty="0"/>
                  <a:t> </a:t>
                </a:r>
                <a:r>
                  <a:rPr lang="en-US" altLang="ko-KR" sz="2000" dirty="0"/>
                  <a:t>(!)</a:t>
                </a:r>
                <a:r>
                  <a:rPr lang="ko-KR" altLang="en-US" sz="2000" dirty="0"/>
                  <a:t> </a:t>
                </a:r>
                <a:r>
                  <a:rPr lang="en-US" altLang="ko-KR" sz="2000" dirty="0"/>
                  <a:t>as predicted by the tetraquark mixing model.</a:t>
                </a:r>
                <a:endParaRPr lang="ko-KR" altLang="en-US" sz="2000" dirty="0"/>
              </a:p>
            </p:txBody>
          </p:sp>
        </mc:Choice>
        <mc:Fallback xmlns="">
          <p:sp>
            <p:nvSpPr>
              <p:cNvPr id="25" name="직사각형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2494" y="5522739"/>
                <a:ext cx="7295472" cy="707886"/>
              </a:xfrm>
              <a:prstGeom prst="rect">
                <a:avLst/>
              </a:prstGeom>
              <a:blipFill>
                <a:blip r:embed="rId5"/>
                <a:stretch>
                  <a:fillRect l="-919" t="-5172" b="-14655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직사각형 2"/>
              <p:cNvSpPr/>
              <p:nvPr/>
            </p:nvSpPr>
            <p:spPr>
              <a:xfrm>
                <a:off x="5681541" y="1001925"/>
                <a:ext cx="2693811" cy="83099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altLang="ko-KR" sz="1600" b="0" i="1" smtClean="0">
                        <a:latin typeface="Cambria Math" panose="02040503050406030204" pitchFamily="18" charset="0"/>
                      </a:rPr>
                      <m:t>𝑔</m:t>
                    </m:r>
                  </m:oMath>
                </a14:m>
                <a:r>
                  <a:rPr lang="en-US" altLang="ko-KR" sz="1600" dirty="0"/>
                  <a:t>: common overall constant</a:t>
                </a:r>
                <a:endParaRPr lang="en-US" altLang="ko-KR" sz="1600" b="0" i="1" dirty="0">
                  <a:latin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en-US" altLang="ko-KR" sz="1600" b="0" i="1" smtClean="0">
                        <a:latin typeface="Cambria Math" panose="02040503050406030204" pitchFamily="18" charset="0"/>
                      </a:rPr>
                      <m:t>𝑝</m:t>
                    </m:r>
                  </m:oMath>
                </a14:m>
                <a:r>
                  <a:rPr lang="en-US" altLang="ko-KR" sz="1600" dirty="0"/>
                  <a:t>: the CM momentum of decaying particle.</a:t>
                </a:r>
                <a:endParaRPr lang="ko-KR" altLang="en-US" sz="1600" dirty="0"/>
              </a:p>
            </p:txBody>
          </p:sp>
        </mc:Choice>
        <mc:Fallback xmlns="">
          <p:sp>
            <p:nvSpPr>
              <p:cNvPr id="3" name="직사각형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81541" y="1001925"/>
                <a:ext cx="2693811" cy="830997"/>
              </a:xfrm>
              <a:prstGeom prst="rect">
                <a:avLst/>
              </a:prstGeom>
              <a:blipFill>
                <a:blip r:embed="rId6"/>
                <a:stretch>
                  <a:fillRect l="-1131" t="-2190" b="-8029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6" name="직선 연결선 25"/>
          <p:cNvCxnSpPr/>
          <p:nvPr/>
        </p:nvCxnSpPr>
        <p:spPr>
          <a:xfrm flipV="1">
            <a:off x="2781140" y="1853004"/>
            <a:ext cx="2302807" cy="15287"/>
          </a:xfrm>
          <a:prstGeom prst="line">
            <a:avLst/>
          </a:prstGeom>
          <a:ln w="22225">
            <a:solidFill>
              <a:srgbClr val="C0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28995C64-D7D1-950E-71C2-845232FC8A98}"/>
              </a:ext>
            </a:extLst>
          </p:cNvPr>
          <p:cNvSpPr txBox="1"/>
          <p:nvPr/>
        </p:nvSpPr>
        <p:spPr>
          <a:xfrm>
            <a:off x="632298" y="344860"/>
            <a:ext cx="4401818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altLang="ko-KR" sz="2000" dirty="0"/>
              <a:t>Partial decay width can be calculated by</a:t>
            </a:r>
            <a:endParaRPr lang="ko-KR" altLang="en-US" sz="2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8072F7C0-7CC6-B320-5443-5445BAA2ACF8}"/>
                  </a:ext>
                </a:extLst>
              </p:cNvPr>
              <p:cNvSpPr txBox="1"/>
              <p:nvPr/>
            </p:nvSpPr>
            <p:spPr>
              <a:xfrm>
                <a:off x="885215" y="1882460"/>
                <a:ext cx="6303525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ko-KR" dirty="0"/>
                  <a:t> using </a:t>
                </a:r>
                <a:r>
                  <a:rPr lang="en-US" altLang="ko-KR" dirty="0" err="1"/>
                  <a:t>Lagrangian</a:t>
                </a:r>
                <a:r>
                  <a:rPr lang="en-US" altLang="ko-KR" dirty="0"/>
                  <a:t>, </a:t>
                </a:r>
                <a14:m>
                  <m:oMath xmlns:m="http://schemas.openxmlformats.org/officeDocument/2006/math">
                    <m:r>
                      <a:rPr lang="en-US" altLang="ko-KR" sz="1600" b="0" i="1" smtClean="0">
                        <a:latin typeface="Cambria Math" panose="02040503050406030204" pitchFamily="18" charset="0"/>
                      </a:rPr>
                      <m:t>𝐺𝑔</m:t>
                    </m:r>
                    <m:sSub>
                      <m:sSubPr>
                        <m:ctrlPr>
                          <a:rPr lang="en-US" altLang="ko-KR" sz="16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ko-KR" altLang="en-US" sz="1600" b="0" i="1" smtClean="0">
                            <a:latin typeface="Cambria Math" panose="02040503050406030204" pitchFamily="18" charset="0"/>
                          </a:rPr>
                          <m:t>𝜕</m:t>
                        </m:r>
                      </m:e>
                      <m:sub>
                        <m:r>
                          <a:rPr lang="ko-KR" altLang="en-US" sz="1600" b="0" i="1" smtClean="0">
                            <a:latin typeface="Cambria Math" panose="02040503050406030204" pitchFamily="18" charset="0"/>
                          </a:rPr>
                          <m:t>𝜇</m:t>
                        </m:r>
                      </m:sub>
                    </m:sSub>
                    <m:sSub>
                      <m:sSubPr>
                        <m:ctrlPr>
                          <a:rPr lang="en-US" altLang="ko-KR" sz="16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ko-KR" altLang="en-US" sz="1600" b="0" i="1" smtClean="0">
                            <a:latin typeface="Cambria Math" panose="02040503050406030204" pitchFamily="18" charset="0"/>
                          </a:rPr>
                          <m:t>𝜓</m:t>
                        </m:r>
                      </m:e>
                      <m:sub>
                        <m:sSub>
                          <m:sSubPr>
                            <m:ctrlPr>
                              <a:rPr lang="en-US" altLang="ko-KR" sz="16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1600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n-US" altLang="ko-KR" sz="16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sub>
                    </m:sSub>
                    <m:sSup>
                      <m:sSupPr>
                        <m:ctrlPr>
                          <a:rPr lang="en-US" altLang="ko-KR" sz="16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o-KR" altLang="en-US" sz="1600" b="0" i="1" smtClean="0">
                            <a:latin typeface="Cambria Math" panose="02040503050406030204" pitchFamily="18" charset="0"/>
                          </a:rPr>
                          <m:t>𝜕</m:t>
                        </m:r>
                      </m:e>
                      <m:sup>
                        <m:r>
                          <a:rPr lang="ko-KR" altLang="en-US" sz="1600" b="0" i="1" smtClean="0">
                            <a:latin typeface="Cambria Math" panose="02040503050406030204" pitchFamily="18" charset="0"/>
                          </a:rPr>
                          <m:t>𝜇</m:t>
                        </m:r>
                      </m:sup>
                    </m:sSup>
                    <m:sSub>
                      <m:sSubPr>
                        <m:ctrlPr>
                          <a:rPr lang="en-US" altLang="ko-KR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ko-KR" altLang="en-US" sz="1600" i="1">
                            <a:latin typeface="Cambria Math" panose="02040503050406030204" pitchFamily="18" charset="0"/>
                          </a:rPr>
                          <m:t>𝜓</m:t>
                        </m:r>
                      </m:e>
                      <m:sub>
                        <m:sSub>
                          <m:sSubPr>
                            <m:ctrlPr>
                              <a:rPr lang="en-US" altLang="ko-KR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1600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n-US" altLang="ko-KR" sz="16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sub>
                    </m:sSub>
                    <m:sSub>
                      <m:sSubPr>
                        <m:ctrlPr>
                          <a:rPr lang="en-US" altLang="ko-KR" sz="16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ko-KR" altLang="en-US" sz="1600" i="1" smtClean="0">
                            <a:latin typeface="Cambria Math" panose="02040503050406030204" pitchFamily="18" charset="0"/>
                          </a:rPr>
                          <m:t>𝜓</m:t>
                        </m:r>
                      </m:e>
                      <m:sub>
                        <m:r>
                          <a:rPr lang="en-US" altLang="ko-KR" sz="1600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sub>
                    </m:sSub>
                  </m:oMath>
                </a14:m>
                <a:r>
                  <a:rPr lang="en-US" altLang="ko-KR" dirty="0"/>
                  <a:t>, </a:t>
                </a:r>
                <a:r>
                  <a:rPr lang="en-US" altLang="ko-KR" sz="1600" dirty="0"/>
                  <a:t> [PRD 61,074001 Black et.al.]</a:t>
                </a:r>
                <a:endParaRPr lang="ko-KR" altLang="en-US" sz="1600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8072F7C0-7CC6-B320-5443-5445BAA2ACF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5215" y="1882460"/>
                <a:ext cx="6303525" cy="369332"/>
              </a:xfrm>
              <a:prstGeom prst="rect">
                <a:avLst/>
              </a:prstGeom>
              <a:blipFill>
                <a:blip r:embed="rId12"/>
                <a:stretch>
                  <a:fillRect t="-11667" b="-2500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7E830170-8B02-ED78-6286-118F84550D80}"/>
                  </a:ext>
                </a:extLst>
              </p:cNvPr>
              <p:cNvSpPr txBox="1"/>
              <p:nvPr/>
            </p:nvSpPr>
            <p:spPr>
              <a:xfrm>
                <a:off x="5512338" y="2778871"/>
                <a:ext cx="2493525" cy="39292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r>
                  <a:rPr lang="en-US" altLang="ko-KR" sz="1600" dirty="0"/>
                  <a:t> ex)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ko-KR" sz="16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ko-KR" sz="16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l-GR" altLang="ko-KR" sz="160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Γ</m:t>
                            </m:r>
                          </m:e>
                          <m:sub>
                            <m:r>
                              <a:rPr lang="en-US" altLang="ko-KR" sz="1600" b="0" i="1" smtClean="0">
                                <a:latin typeface="Cambria Math" panose="02040503050406030204" pitchFamily="18" charset="0"/>
                              </a:rPr>
                              <m:t>𝑘𝑖𝑛</m:t>
                            </m:r>
                          </m:sub>
                        </m:sSub>
                        <m:r>
                          <a:rPr lang="en-US" altLang="ko-KR" sz="1600" b="0" i="1" smtClean="0">
                            <a:latin typeface="Cambria Math" panose="02040503050406030204" pitchFamily="18" charset="0"/>
                          </a:rPr>
                          <m:t>[</m:t>
                        </m:r>
                        <m:sSub>
                          <m:sSubPr>
                            <m:ctrlPr>
                              <a:rPr lang="en-US" altLang="ko-KR" sz="16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1600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ko-KR" sz="1600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en-US" altLang="ko-KR" sz="1600" b="0" i="1" smtClean="0">
                            <a:latin typeface="Cambria Math" panose="02040503050406030204" pitchFamily="18" charset="0"/>
                          </a:rPr>
                          <m:t>(1450)</m:t>
                        </m:r>
                        <m:r>
                          <a:rPr lang="en-US" altLang="ko-KR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⟶</m:t>
                        </m:r>
                        <m:r>
                          <a:rPr lang="ko-KR" altLang="en-US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𝜋𝜂</m:t>
                        </m:r>
                        <m:r>
                          <a:rPr lang="en-US" altLang="ko-KR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]</m:t>
                        </m:r>
                      </m:num>
                      <m:den>
                        <m:sSub>
                          <m:sSubPr>
                            <m:ctrlPr>
                              <a:rPr lang="en-US" altLang="ko-KR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l-GR" altLang="ko-KR" sz="16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Γ</m:t>
                            </m:r>
                          </m:e>
                          <m:sub>
                            <m:r>
                              <a:rPr lang="en-US" altLang="ko-KR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𝑘𝑖𝑛</m:t>
                            </m:r>
                          </m:sub>
                        </m:sSub>
                        <m:r>
                          <a:rPr lang="en-US" altLang="ko-KR" sz="1600" i="1">
                            <a:latin typeface="Cambria Math" panose="02040503050406030204" pitchFamily="18" charset="0"/>
                          </a:rPr>
                          <m:t>[</m:t>
                        </m:r>
                        <m:sSub>
                          <m:sSubPr>
                            <m:ctrlPr>
                              <a:rPr lang="en-US" altLang="ko-KR" sz="16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1600" i="1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ko-KR" sz="16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en-US" altLang="ko-KR" sz="1600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altLang="ko-KR" sz="1600" b="0" i="1" smtClean="0">
                            <a:latin typeface="Cambria Math" panose="02040503050406030204" pitchFamily="18" charset="0"/>
                          </a:rPr>
                          <m:t>980</m:t>
                        </m:r>
                        <m:r>
                          <a:rPr lang="en-US" altLang="ko-KR" sz="1600" i="1">
                            <a:latin typeface="Cambria Math" panose="02040503050406030204" pitchFamily="18" charset="0"/>
                          </a:rPr>
                          <m:t>)</m:t>
                        </m:r>
                        <m:r>
                          <a:rPr lang="en-US" altLang="ko-KR" sz="1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⟶</m:t>
                        </m:r>
                        <m:r>
                          <a:rPr lang="ko-KR" altLang="en-US" sz="1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𝜋𝜂</m:t>
                        </m:r>
                        <m:r>
                          <a:rPr lang="en-US" altLang="ko-KR" sz="1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]</m:t>
                        </m:r>
                      </m:den>
                    </m:f>
                    <m:r>
                      <a:rPr lang="en-US" altLang="ko-KR" sz="1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  <m:r>
                      <a:rPr lang="en-US" altLang="ko-KR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1.68</m:t>
                    </m:r>
                  </m:oMath>
                </a14:m>
                <a:endParaRPr lang="ko-KR" altLang="en-US" sz="1600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7E830170-8B02-ED78-6286-118F84550D8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12338" y="2778871"/>
                <a:ext cx="2493525" cy="392928"/>
              </a:xfrm>
              <a:prstGeom prst="rect">
                <a:avLst/>
              </a:prstGeom>
              <a:blipFill>
                <a:blip r:embed="rId13"/>
                <a:stretch>
                  <a:fillRect l="-2934" b="-1718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직사각형 12">
                <a:extLst>
                  <a:ext uri="{FF2B5EF4-FFF2-40B4-BE49-F238E27FC236}">
                    <a16:creationId xmlns:a16="http://schemas.microsoft.com/office/drawing/2014/main" id="{063B9D72-B6AB-BDB4-8E64-CF1D61CA6932}"/>
                  </a:ext>
                </a:extLst>
              </p:cNvPr>
              <p:cNvSpPr/>
              <p:nvPr/>
            </p:nvSpPr>
            <p:spPr>
              <a:xfrm>
                <a:off x="623961" y="911830"/>
                <a:ext cx="2811474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l-GR" altLang="ko-KR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Γ</m:t>
                      </m:r>
                      <m:d>
                        <m:dPr>
                          <m:begChr m:val="["/>
                          <m:endChr m:val="]"/>
                          <m:ctrlPr>
                            <a:rPr lang="en-US" altLang="ko-KR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𝑀</m:t>
                          </m:r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⟶</m:t>
                          </m:r>
                          <m:sSub>
                            <m:sSubPr>
                              <m:ctrlPr>
                                <a:rPr lang="en-US" altLang="ko-KR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ko-KR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en-US" altLang="ko-KR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en-US" altLang="ko-KR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ko-KR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en-US" altLang="ko-KR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  <m:r>
                        <a:rPr lang="ko-KR" altLang="en-US" i="1">
                          <a:latin typeface="Cambria Math" panose="02040503050406030204" pitchFamily="18" charset="0"/>
                        </a:rPr>
                        <m:t>≡</m:t>
                      </m:r>
                      <m:sSup>
                        <m:sSupPr>
                          <m:ctrlPr>
                            <a:rPr lang="en-US" altLang="ko-KR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ko-KR" i="1">
                              <a:latin typeface="Cambria Math" panose="02040503050406030204" pitchFamily="18" charset="0"/>
                            </a:rPr>
                            <m:t>𝐺</m:t>
                          </m:r>
                        </m:e>
                        <m:sup>
                          <m:r>
                            <a:rPr lang="en-US" altLang="ko-KR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sSub>
                        <m:sSubPr>
                          <m:ctrlPr>
                            <a:rPr lang="en-US" altLang="ko-KR" i="1">
                              <a:solidFill>
                                <a:srgbClr val="0033CC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i="1">
                              <a:solidFill>
                                <a:srgbClr val="0033CC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l-GR" altLang="ko-KR" i="1">
                              <a:solidFill>
                                <a:srgbClr val="0033CC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Γ</m:t>
                          </m:r>
                        </m:e>
                        <m:sub>
                          <m:r>
                            <a:rPr lang="en-US" altLang="ko-KR" i="1">
                              <a:solidFill>
                                <a:srgbClr val="0033CC"/>
                              </a:solidFill>
                              <a:latin typeface="Cambria Math" panose="02040503050406030204" pitchFamily="18" charset="0"/>
                            </a:rPr>
                            <m:t>𝑘𝑖𝑛</m:t>
                          </m:r>
                        </m:sub>
                      </m:sSub>
                    </m:oMath>
                  </m:oMathPara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13" name="직사각형 12">
                <a:extLst>
                  <a:ext uri="{FF2B5EF4-FFF2-40B4-BE49-F238E27FC236}">
                    <a16:creationId xmlns:a16="http://schemas.microsoft.com/office/drawing/2014/main" id="{063B9D72-B6AB-BDB4-8E64-CF1D61CA693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3961" y="911830"/>
                <a:ext cx="2811474" cy="369332"/>
              </a:xfrm>
              <a:prstGeom prst="rect">
                <a:avLst/>
              </a:prstGeom>
              <a:blipFill>
                <a:blip r:embed="rId14"/>
                <a:stretch>
                  <a:fillRect b="-166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직사각형 3">
            <a:extLst>
              <a:ext uri="{FF2B5EF4-FFF2-40B4-BE49-F238E27FC236}">
                <a16:creationId xmlns:a16="http://schemas.microsoft.com/office/drawing/2014/main" id="{5AA538D8-86CB-13DF-3DB8-3F9BC3D10BC3}"/>
              </a:ext>
            </a:extLst>
          </p:cNvPr>
          <p:cNvSpPr/>
          <p:nvPr/>
        </p:nvSpPr>
        <p:spPr>
          <a:xfrm>
            <a:off x="1040867" y="3910521"/>
            <a:ext cx="4717907" cy="359921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endParaRPr lang="ko-KR" altLang="en-US" sz="14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BB8C5F4-1717-CB2B-1BE2-28DF7F7F38E0}"/>
              </a:ext>
            </a:extLst>
          </p:cNvPr>
          <p:cNvSpPr txBox="1"/>
          <p:nvPr/>
        </p:nvSpPr>
        <p:spPr>
          <a:xfrm>
            <a:off x="7665400" y="68096"/>
            <a:ext cx="1429965" cy="30777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en-US" altLang="ko-KR" sz="1400" dirty="0"/>
              <a:t>comparison cont.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2554185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7" grpId="0"/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C7ACD-A43A-4791-9360-251F151CC5DF}" type="slidenum">
              <a:rPr lang="ko-KR" altLang="en-US" smtClean="0"/>
              <a:t>26</a:t>
            </a:fld>
            <a:endParaRPr lang="ko-KR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직사각형 5"/>
              <p:cNvSpPr/>
              <p:nvPr/>
            </p:nvSpPr>
            <p:spPr>
              <a:xfrm>
                <a:off x="490500" y="3326075"/>
                <a:ext cx="4558155" cy="6463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ko-KR" dirty="0"/>
                  <a:t>more than half of the</a:t>
                </a:r>
                <a:r>
                  <a:rPr lang="en-US" altLang="ko-KR" dirty="0">
                    <a:solidFill>
                      <a:schemeClr val="tx1"/>
                    </a:solidFill>
                  </a:rPr>
                  <a:t> mass region </a:t>
                </a:r>
                <a:r>
                  <a:rPr lang="en-US" altLang="ko-KR" dirty="0">
                    <a:solidFill>
                      <a:srgbClr val="0033CC"/>
                    </a:solidFill>
                  </a:rPr>
                  <a:t>cannot decay </a:t>
                </a:r>
                <a:r>
                  <a:rPr lang="en-US" altLang="ko-KR" dirty="0"/>
                  <a:t>int</a:t>
                </a:r>
                <a:r>
                  <a:rPr lang="en-US" altLang="ko-KR" dirty="0">
                    <a:solidFill>
                      <a:schemeClr val="tx1"/>
                    </a:solidFill>
                  </a:rPr>
                  <a:t>o </a:t>
                </a:r>
                <a14:m>
                  <m:oMath xmlns:m="http://schemas.openxmlformats.org/officeDocument/2006/math">
                    <m:r>
                      <a:rPr lang="en-US" altLang="ko-KR" i="1" smtClean="0">
                        <a:solidFill>
                          <a:srgbClr val="0033CC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𝐾</m:t>
                    </m:r>
                    <m:acc>
                      <m:accPr>
                        <m:chr m:val="̅"/>
                        <m:ctrlPr>
                          <a:rPr lang="en-US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ko-KR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𝐾</m:t>
                        </m:r>
                      </m:e>
                    </m:acc>
                  </m:oMath>
                </a14:m>
                <a:r>
                  <a:rPr lang="en-US" altLang="ko-KR" dirty="0">
                    <a:solidFill>
                      <a:schemeClr val="tx1"/>
                    </a:solidFill>
                  </a:rPr>
                  <a:t> due to the kinematical cutoff.</a:t>
                </a:r>
                <a:r>
                  <a:rPr lang="en-US" altLang="ko-KR" dirty="0">
                    <a:solidFill>
                      <a:schemeClr val="tx1"/>
                    </a:solidFill>
                    <a:latin typeface="Cambria Math" panose="02040503050406030204" pitchFamily="18" charset="0"/>
                  </a:rPr>
                  <a:t>  </a:t>
                </a:r>
                <a:endParaRPr lang="ko-KR" altLang="en-US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6" name="직사각형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0500" y="3326075"/>
                <a:ext cx="4558155" cy="646331"/>
              </a:xfrm>
              <a:prstGeom prst="rect">
                <a:avLst/>
              </a:prstGeom>
              <a:blipFill>
                <a:blip r:embed="rId3"/>
                <a:stretch>
                  <a:fillRect l="-1070" t="-5660" b="-14151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직사각형 6"/>
              <p:cNvSpPr/>
              <p:nvPr/>
            </p:nvSpPr>
            <p:spPr>
              <a:xfrm>
                <a:off x="534519" y="4725488"/>
                <a:ext cx="5486902" cy="6463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ko-KR" dirty="0"/>
                  <a:t>a</a:t>
                </a:r>
                <a:r>
                  <a:rPr lang="en-US" altLang="ko-KR" dirty="0">
                    <a:solidFill>
                      <a:schemeClr val="tx1"/>
                    </a:solidFill>
                  </a:rPr>
                  <a:t>ll the mass region </a:t>
                </a:r>
                <a:r>
                  <a:rPr lang="en-US" altLang="ko-KR" dirty="0">
                    <a:solidFill>
                      <a:srgbClr val="0033CC"/>
                    </a:solidFill>
                  </a:rPr>
                  <a:t>can decay</a:t>
                </a:r>
                <a:r>
                  <a:rPr lang="en-US" altLang="ko-KR" dirty="0">
                    <a:solidFill>
                      <a:schemeClr val="tx1"/>
                    </a:solidFill>
                  </a:rPr>
                  <a:t> into</a:t>
                </a:r>
                <a:r>
                  <a:rPr lang="en-US" altLang="ko-KR" dirty="0">
                    <a:solidFill>
                      <a:schemeClr val="tx1"/>
                    </a:solidFill>
                    <a:latin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𝐾</m:t>
                    </m:r>
                    <m:acc>
                      <m:accPr>
                        <m:chr m:val="̅"/>
                        <m:ctrlPr>
                          <a:rPr lang="en-US" altLang="ko-KR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ko-KR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𝐾</m:t>
                        </m:r>
                      </m:e>
                    </m:acc>
                  </m:oMath>
                </a14:m>
                <a:r>
                  <a:rPr lang="en-US" altLang="ko-KR" dirty="0">
                    <a:solidFill>
                      <a:schemeClr val="tx1"/>
                    </a:solidFill>
                    <a:latin typeface="Cambria Math" panose="02040503050406030204" pitchFamily="18" charset="0"/>
                  </a:rPr>
                  <a:t>.  </a:t>
                </a:r>
                <a:br>
                  <a:rPr lang="en-US" altLang="ko-KR" dirty="0">
                    <a:solidFill>
                      <a:schemeClr val="tx1"/>
                    </a:solidFill>
                    <a:latin typeface="Cambria Math" panose="02040503050406030204" pitchFamily="18" charset="0"/>
                  </a:rPr>
                </a:br>
                <a:r>
                  <a:rPr lang="en-US" altLang="ko-KR" dirty="0">
                    <a:solidFill>
                      <a:schemeClr val="tx1"/>
                    </a:solidFill>
                  </a:rPr>
                  <a:t>And there is kinematical enhancement in addition.</a:t>
                </a:r>
              </a:p>
            </p:txBody>
          </p:sp>
        </mc:Choice>
        <mc:Fallback xmlns="">
          <p:sp>
            <p:nvSpPr>
              <p:cNvPr id="7" name="직사각형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4519" y="4725488"/>
                <a:ext cx="5486902" cy="646331"/>
              </a:xfrm>
              <a:prstGeom prst="rect">
                <a:avLst/>
              </a:prstGeom>
              <a:blipFill>
                <a:blip r:embed="rId4"/>
                <a:stretch>
                  <a:fillRect l="-1000" t="-6604" b="-14151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직사각형 7"/>
              <p:cNvSpPr/>
              <p:nvPr/>
            </p:nvSpPr>
            <p:spPr>
              <a:xfrm>
                <a:off x="441815" y="1801344"/>
                <a:ext cx="4441470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ko-KR" sz="2000" dirty="0"/>
                  <a:t>A resonance mass is usually </a:t>
                </a:r>
                <a:r>
                  <a:rPr lang="en-US" altLang="ko-KR" sz="2000" dirty="0">
                    <a:solidFill>
                      <a:srgbClr val="0033CC"/>
                    </a:solidFill>
                  </a:rPr>
                  <a:t>broadened</a:t>
                </a:r>
                <a:r>
                  <a:rPr lang="en-US" altLang="ko-KR" sz="2000" dirty="0"/>
                  <a:t> by the total width,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altLang="ko-KR" sz="20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Γ</m:t>
                        </m:r>
                      </m:e>
                      <m:sub>
                        <m: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  <m:t>𝑡𝑜𝑡</m:t>
                        </m:r>
                      </m:sub>
                    </m:sSub>
                  </m:oMath>
                </a14:m>
                <a:r>
                  <a:rPr lang="en-US" altLang="ko-KR" sz="2000" dirty="0"/>
                  <a:t>.</a:t>
                </a:r>
              </a:p>
            </p:txBody>
          </p:sp>
        </mc:Choice>
        <mc:Fallback xmlns="">
          <p:sp>
            <p:nvSpPr>
              <p:cNvPr id="8" name="직사각형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1815" y="1801344"/>
                <a:ext cx="4441470" cy="707886"/>
              </a:xfrm>
              <a:prstGeom prst="rect">
                <a:avLst/>
              </a:prstGeom>
              <a:blipFill>
                <a:blip r:embed="rId5"/>
                <a:stretch>
                  <a:fillRect l="-1372" t="-4274" b="-13675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직사각형 16"/>
              <p:cNvSpPr/>
              <p:nvPr/>
            </p:nvSpPr>
            <p:spPr>
              <a:xfrm>
                <a:off x="354171" y="816662"/>
                <a:ext cx="7875429" cy="63196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285750" indent="-285750">
                  <a:buFont typeface="Wingdings" panose="05000000000000000000" pitchFamily="2" charset="2"/>
                  <a:buChar char="§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600" i="1" smtClean="0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altLang="ko-KR" sz="16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Γ</m:t>
                        </m:r>
                      </m:e>
                      <m:sub>
                        <m:r>
                          <a:rPr lang="en-US" altLang="ko-KR" sz="16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𝑒𝑥𝑝</m:t>
                        </m:r>
                      </m:sub>
                    </m:sSub>
                    <m:d>
                      <m:dPr>
                        <m:begChr m:val="["/>
                        <m:endChr m:val="]"/>
                        <m:ctrlPr>
                          <a:rPr lang="en-US" altLang="ko-KR" sz="16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ko-KR" sz="1600" i="1">
                                <a:solidFill>
                                  <a:srgbClr val="0033CC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1600" i="1">
                                <a:solidFill>
                                  <a:srgbClr val="0033CC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ko-KR" sz="1600" i="1">
                                <a:solidFill>
                                  <a:srgbClr val="0033CC"/>
                                </a:solidFill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d>
                          <m:dPr>
                            <m:ctrlPr>
                              <a:rPr lang="en-US" altLang="ko-KR" sz="1600" i="1">
                                <a:solidFill>
                                  <a:srgbClr val="0033CC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sz="1600" i="1">
                                <a:solidFill>
                                  <a:srgbClr val="0033CC"/>
                                </a:solidFill>
                                <a:latin typeface="Cambria Math" panose="02040503050406030204" pitchFamily="18" charset="0"/>
                              </a:rPr>
                              <m:t>980</m:t>
                            </m:r>
                          </m:e>
                        </m:d>
                        <m:r>
                          <a:rPr lang="en-US" altLang="ko-KR" sz="16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n-US" altLang="ko-KR" sz="16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𝐾</m:t>
                        </m:r>
                        <m:acc>
                          <m:accPr>
                            <m:chr m:val="̅"/>
                            <m:ctrlPr>
                              <a:rPr lang="en-US" altLang="ko-KR" sz="1600" i="1">
                                <a:solidFill>
                                  <a:srgbClr val="0033CC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altLang="ko-KR" sz="1600" i="1">
                                <a:solidFill>
                                  <a:srgbClr val="0033CC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𝐾</m:t>
                            </m:r>
                          </m:e>
                        </m:acc>
                      </m:e>
                    </m:d>
                    <m:r>
                      <a:rPr lang="en-US" altLang="ko-KR" sz="1600" i="1">
                        <a:solidFill>
                          <a:srgbClr val="0033CC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  <m:sSub>
                      <m:sSubPr>
                        <m:ctrlPr>
                          <a:rPr lang="en-US" altLang="ko-KR" sz="16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altLang="ko-KR" sz="16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Γ</m:t>
                        </m:r>
                      </m:e>
                      <m:sub>
                        <m:r>
                          <a:rPr lang="en-US" altLang="ko-KR" sz="16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𝑒𝑥𝑝</m:t>
                        </m:r>
                      </m:sub>
                    </m:sSub>
                    <m:d>
                      <m:dPr>
                        <m:begChr m:val="["/>
                        <m:endChr m:val="]"/>
                        <m:ctrlPr>
                          <a:rPr lang="en-US" altLang="ko-KR" sz="16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ko-KR" sz="1600" i="1">
                                <a:solidFill>
                                  <a:srgbClr val="0033CC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1600" i="1">
                                <a:solidFill>
                                  <a:srgbClr val="0033CC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ko-KR" sz="1600" i="1">
                                <a:solidFill>
                                  <a:srgbClr val="0033CC"/>
                                </a:solidFill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d>
                          <m:dPr>
                            <m:ctrlPr>
                              <a:rPr lang="en-US" altLang="ko-KR" sz="1600" i="1">
                                <a:solidFill>
                                  <a:srgbClr val="0033CC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sz="1600" i="1">
                                <a:solidFill>
                                  <a:srgbClr val="0033CC"/>
                                </a:solidFill>
                                <a:latin typeface="Cambria Math" panose="02040503050406030204" pitchFamily="18" charset="0"/>
                              </a:rPr>
                              <m:t>1450</m:t>
                            </m:r>
                          </m:e>
                        </m:d>
                        <m:r>
                          <a:rPr lang="en-US" altLang="ko-KR" sz="16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n-US" altLang="ko-KR" sz="16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𝐾</m:t>
                        </m:r>
                        <m:acc>
                          <m:accPr>
                            <m:chr m:val="̅"/>
                            <m:ctrlPr>
                              <a:rPr lang="en-US" altLang="ko-KR" sz="1600" i="1">
                                <a:solidFill>
                                  <a:srgbClr val="0033CC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altLang="ko-KR" sz="1600" i="1">
                                <a:solidFill>
                                  <a:srgbClr val="0033CC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𝐾</m:t>
                            </m:r>
                          </m:e>
                        </m:acc>
                      </m:e>
                    </m:d>
                  </m:oMath>
                </a14:m>
                <a:r>
                  <a:rPr lang="en-US" altLang="ko-KR" sz="1600" dirty="0">
                    <a:solidFill>
                      <a:srgbClr val="0033CC"/>
                    </a:solidFill>
                  </a:rPr>
                  <a:t> </a:t>
                </a:r>
                <a:r>
                  <a:rPr lang="en-US" altLang="ko-KR" sz="1600" dirty="0"/>
                  <a:t>does not ruin our prediction  </a:t>
                </a:r>
                <a14:m>
                  <m:oMath xmlns:m="http://schemas.openxmlformats.org/officeDocument/2006/math">
                    <m:r>
                      <a:rPr lang="en-US" altLang="ko-KR" sz="1600" i="1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|</m:t>
                    </m:r>
                    <m:r>
                      <a:rPr lang="en-US" altLang="ko-KR" sz="1600" i="1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𝐺</m:t>
                    </m:r>
                    <m:r>
                      <a:rPr lang="en-US" altLang="ko-KR" sz="1600" i="1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|≫</m:t>
                    </m:r>
                    <m:sSup>
                      <m:sSupPr>
                        <m:ctrlPr>
                          <a:rPr lang="en-US" altLang="ko-KR" sz="16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16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|</m:t>
                        </m:r>
                        <m:r>
                          <a:rPr lang="en-US" altLang="ko-KR" sz="16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  <m:sup>
                        <m:r>
                          <a:rPr lang="en-US" altLang="ko-KR" sz="16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r>
                      <a:rPr lang="en-US" altLang="ko-KR" sz="1600" i="1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|</m:t>
                    </m:r>
                  </m:oMath>
                </a14:m>
                <a:r>
                  <a:rPr lang="en-US" altLang="ko-KR" sz="1600" dirty="0">
                    <a:solidFill>
                      <a:srgbClr val="0033CC"/>
                    </a:solidFill>
                  </a:rPr>
                  <a:t>,</a:t>
                </a:r>
              </a:p>
              <a:p>
                <a:r>
                  <a:rPr lang="en-US" altLang="ko-KR" sz="1600" dirty="0"/>
                  <a:t>because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6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altLang="ko-KR" sz="1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Γ</m:t>
                        </m:r>
                      </m:e>
                      <m:sub>
                        <m:r>
                          <a:rPr lang="en-US" altLang="ko-KR" sz="1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𝑒𝑥𝑝</m:t>
                        </m:r>
                      </m:sub>
                    </m:sSub>
                    <m:d>
                      <m:dPr>
                        <m:begChr m:val="["/>
                        <m:endChr m:val="]"/>
                        <m:ctrlPr>
                          <a:rPr lang="en-US" altLang="ko-KR" sz="1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ko-KR" sz="16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16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ko-KR" sz="16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d>
                          <m:dPr>
                            <m:ctrlPr>
                              <a:rPr lang="en-US" altLang="ko-KR" sz="16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sz="16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980</m:t>
                            </m:r>
                          </m:e>
                        </m:d>
                        <m:r>
                          <a:rPr lang="en-US" altLang="ko-KR" sz="1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n-US" altLang="ko-KR" sz="1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𝐾</m:t>
                        </m:r>
                        <m:acc>
                          <m:accPr>
                            <m:chr m:val="̅"/>
                            <m:ctrlPr>
                              <a:rPr lang="en-US" altLang="ko-KR" sz="16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altLang="ko-KR" sz="16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𝐾</m:t>
                            </m:r>
                          </m:e>
                        </m:acc>
                      </m:e>
                    </m:d>
                  </m:oMath>
                </a14:m>
                <a:r>
                  <a:rPr lang="en-US" altLang="ko-KR" sz="1600" dirty="0">
                    <a:solidFill>
                      <a:schemeClr val="tx1"/>
                    </a:solidFill>
                  </a:rPr>
                  <a:t> is smaller by the</a:t>
                </a:r>
                <a:r>
                  <a:rPr lang="en-US" altLang="ko-KR" sz="1600" dirty="0">
                    <a:solidFill>
                      <a:srgbClr val="0033CC"/>
                    </a:solidFill>
                  </a:rPr>
                  <a:t> kinematical cutoff. 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17" name="직사각형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4171" y="816662"/>
                <a:ext cx="7875429" cy="631968"/>
              </a:xfrm>
              <a:prstGeom prst="rect">
                <a:avLst/>
              </a:prstGeom>
              <a:blipFill>
                <a:blip r:embed="rId6"/>
                <a:stretch>
                  <a:fillRect l="-387" t="-1923" b="-8654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직사각형 9"/>
              <p:cNvSpPr/>
              <p:nvPr/>
            </p:nvSpPr>
            <p:spPr>
              <a:xfrm>
                <a:off x="505605" y="2929035"/>
                <a:ext cx="4258666" cy="400110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</p:spPr>
            <p:txBody>
              <a:bodyPr wrap="none">
                <a:spAutoFit/>
              </a:bodyPr>
              <a:lstStyle/>
              <a:p>
                <a:pPr marL="285750" indent="-285750">
                  <a:buFont typeface="Wingdings" panose="05000000000000000000" pitchFamily="2" charset="2"/>
                  <a:buChar char="§"/>
                </a:pPr>
                <a:r>
                  <a:rPr lang="en-US" altLang="ko-KR" sz="2000" dirty="0"/>
                  <a:t>For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000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sz="2000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d>
                      <m:dPr>
                        <m:ctrlPr>
                          <a:rPr lang="en-US" altLang="ko-KR" sz="20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2000" i="1">
                            <a:latin typeface="Cambria Math" panose="02040503050406030204" pitchFamily="18" charset="0"/>
                          </a:rPr>
                          <m:t>980</m:t>
                        </m:r>
                      </m:e>
                    </m:d>
                    <m:r>
                      <a:rPr lang="en-US" altLang="ko-KR" sz="2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en-US" altLang="ko-KR" sz="2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𝐾</m:t>
                    </m:r>
                    <m:acc>
                      <m:accPr>
                        <m:chr m:val="̅"/>
                        <m:ctrlPr>
                          <a:rPr lang="en-US" altLang="ko-KR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ko-KR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𝐾</m:t>
                        </m:r>
                      </m:e>
                    </m:acc>
                  </m:oMath>
                </a14:m>
                <a:r>
                  <a:rPr lang="en-US" altLang="ko-KR" sz="2000" i="1" dirty="0">
                    <a:solidFill>
                      <a:schemeClr val="tx1"/>
                    </a:solidFill>
                    <a:latin typeface="Cambria Math" panose="02040503050406030204" pitchFamily="18" charset="0"/>
                  </a:rPr>
                  <a:t> </a:t>
                </a:r>
                <a:r>
                  <a:rPr lang="en-US" altLang="ko-KR" sz="2000" dirty="0"/>
                  <a:t>(the light nonet)</a:t>
                </a:r>
                <a:endParaRPr lang="ko-KR" altLang="en-US" sz="2000" dirty="0"/>
              </a:p>
            </p:txBody>
          </p:sp>
        </mc:Choice>
        <mc:Fallback xmlns="">
          <p:sp>
            <p:nvSpPr>
              <p:cNvPr id="10" name="직사각형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5605" y="2929035"/>
                <a:ext cx="4258666" cy="400110"/>
              </a:xfrm>
              <a:prstGeom prst="rect">
                <a:avLst/>
              </a:prstGeom>
              <a:blipFill>
                <a:blip r:embed="rId7"/>
                <a:stretch>
                  <a:fillRect l="-1288" t="-7576" r="-572" b="-257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직사각형 18"/>
              <p:cNvSpPr/>
              <p:nvPr/>
            </p:nvSpPr>
            <p:spPr>
              <a:xfrm>
                <a:off x="514350" y="4241654"/>
                <a:ext cx="4635308" cy="400110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</p:spPr>
            <p:txBody>
              <a:bodyPr wrap="none">
                <a:spAutoFit/>
              </a:bodyPr>
              <a:lstStyle/>
              <a:p>
                <a:pPr marL="285750" indent="-285750">
                  <a:buFont typeface="Wingdings" panose="05000000000000000000" pitchFamily="2" charset="2"/>
                  <a:buChar char="§"/>
                </a:pPr>
                <a:r>
                  <a:rPr lang="en-US" altLang="ko-KR" sz="2000" dirty="0"/>
                  <a:t>F</a:t>
                </a:r>
                <a:r>
                  <a:rPr lang="en-US" altLang="ko-KR" sz="2000" dirty="0">
                    <a:latin typeface="Cambria Math" panose="02040503050406030204" pitchFamily="18" charset="0"/>
                  </a:rPr>
                  <a:t>or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sz="2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d>
                      <m:dPr>
                        <m:ctrlPr>
                          <a:rPr lang="en-US" altLang="ko-KR" sz="2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2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1450</m:t>
                        </m:r>
                      </m:e>
                    </m:d>
                    <m:r>
                      <a:rPr lang="en-US" altLang="ko-KR" sz="2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en-US" altLang="ko-KR" sz="2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𝐾</m:t>
                    </m:r>
                    <m:acc>
                      <m:accPr>
                        <m:chr m:val="̅"/>
                        <m:ctrlPr>
                          <a:rPr lang="en-US" altLang="ko-KR" sz="2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ko-KR" sz="2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𝐾</m:t>
                        </m:r>
                      </m:e>
                    </m:acc>
                    <m:r>
                      <a:rPr lang="en-US" altLang="ko-KR" sz="2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altLang="ko-KR" sz="2000" dirty="0"/>
                  <a:t> (the heavy nonet)</a:t>
                </a:r>
                <a:endParaRPr lang="ko-KR" altLang="en-US" sz="2000" dirty="0"/>
              </a:p>
            </p:txBody>
          </p:sp>
        </mc:Choice>
        <mc:Fallback xmlns="">
          <p:sp>
            <p:nvSpPr>
              <p:cNvPr id="19" name="직사각형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4350" y="4241654"/>
                <a:ext cx="4635308" cy="400110"/>
              </a:xfrm>
              <a:prstGeom prst="rect">
                <a:avLst/>
              </a:prstGeom>
              <a:blipFill>
                <a:blip r:embed="rId8"/>
                <a:stretch>
                  <a:fillRect l="-1183" t="-12308" r="-526" b="-27692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직사각형 12"/>
              <p:cNvSpPr/>
              <p:nvPr/>
            </p:nvSpPr>
            <p:spPr>
              <a:xfrm>
                <a:off x="491294" y="244729"/>
                <a:ext cx="6035965" cy="400110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</p:spPr>
            <p:txBody>
              <a:bodyPr wrap="square">
                <a:spAutoFit/>
              </a:bodyPr>
              <a:lstStyle/>
              <a:p>
                <a:r>
                  <a:rPr lang="en-US" altLang="ko-KR" sz="2000" dirty="0"/>
                  <a:t>The</a:t>
                </a:r>
                <a:r>
                  <a:rPr lang="ko-KR" altLang="en-US" sz="2000" dirty="0"/>
                  <a:t> </a:t>
                </a:r>
                <a:r>
                  <a:rPr lang="en-US" altLang="ko-KR" sz="2000" dirty="0"/>
                  <a:t>exceptional case is the </a:t>
                </a:r>
                <a:r>
                  <a:rPr lang="en-US" altLang="ko-KR" sz="2000" dirty="0" err="1"/>
                  <a:t>isovectors</a:t>
                </a:r>
                <a:r>
                  <a:rPr lang="en-US" altLang="ko-KR" sz="2000" dirty="0"/>
                  <a:t> decaying  into </a:t>
                </a:r>
                <a14:m>
                  <m:oMath xmlns:m="http://schemas.openxmlformats.org/officeDocument/2006/math">
                    <m:r>
                      <a:rPr lang="en-US" altLang="ko-KR" sz="2000" i="1" smtClean="0">
                        <a:solidFill>
                          <a:srgbClr val="0033CC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𝐾</m:t>
                    </m:r>
                    <m:acc>
                      <m:accPr>
                        <m:chr m:val="̅"/>
                        <m:ctrlP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𝐾</m:t>
                        </m:r>
                      </m:e>
                    </m:acc>
                  </m:oMath>
                </a14:m>
                <a:r>
                  <a:rPr lang="en-US" altLang="ko-KR" sz="2000" dirty="0"/>
                  <a:t> </a:t>
                </a:r>
                <a:endParaRPr lang="ko-KR" altLang="en-US" sz="2000" dirty="0"/>
              </a:p>
            </p:txBody>
          </p:sp>
        </mc:Choice>
        <mc:Fallback xmlns="">
          <p:sp>
            <p:nvSpPr>
              <p:cNvPr id="13" name="직사각형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1294" y="244729"/>
                <a:ext cx="6035965" cy="400110"/>
              </a:xfrm>
              <a:prstGeom prst="rect">
                <a:avLst/>
              </a:prstGeom>
              <a:blipFill>
                <a:blip r:embed="rId9"/>
                <a:stretch>
                  <a:fillRect l="-1111" t="-7576" r="-4646" b="-257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4" name="그룹 3">
            <a:extLst>
              <a:ext uri="{FF2B5EF4-FFF2-40B4-BE49-F238E27FC236}">
                <a16:creationId xmlns:a16="http://schemas.microsoft.com/office/drawing/2014/main" id="{22F19A0F-FC34-4400-4C08-771EE8CE8A70}"/>
              </a:ext>
            </a:extLst>
          </p:cNvPr>
          <p:cNvGrpSpPr/>
          <p:nvPr/>
        </p:nvGrpSpPr>
        <p:grpSpPr>
          <a:xfrm>
            <a:off x="6761017" y="1388409"/>
            <a:ext cx="1309119" cy="1419444"/>
            <a:chOff x="6761017" y="1388409"/>
            <a:chExt cx="1309119" cy="1419444"/>
          </a:xfrm>
        </p:grpSpPr>
        <p:sp>
          <p:nvSpPr>
            <p:cNvPr id="9" name="자유형 8"/>
            <p:cNvSpPr/>
            <p:nvPr/>
          </p:nvSpPr>
          <p:spPr>
            <a:xfrm>
              <a:off x="6761017" y="1548485"/>
              <a:ext cx="1309119" cy="1047857"/>
            </a:xfrm>
            <a:custGeom>
              <a:avLst/>
              <a:gdLst>
                <a:gd name="connsiteX0" fmla="*/ 0 w 2530821"/>
                <a:gd name="connsiteY0" fmla="*/ 1914405 h 1914405"/>
                <a:gd name="connsiteX1" fmla="*/ 230736 w 2530821"/>
                <a:gd name="connsiteY1" fmla="*/ 1854584 h 1914405"/>
                <a:gd name="connsiteX2" fmla="*/ 418744 w 2530821"/>
                <a:gd name="connsiteY2" fmla="*/ 1658031 h 1914405"/>
                <a:gd name="connsiteX3" fmla="*/ 572568 w 2530821"/>
                <a:gd name="connsiteY3" fmla="*/ 1435841 h 1914405"/>
                <a:gd name="connsiteX4" fmla="*/ 675118 w 2530821"/>
                <a:gd name="connsiteY4" fmla="*/ 1205104 h 1914405"/>
                <a:gd name="connsiteX5" fmla="*/ 811850 w 2530821"/>
                <a:gd name="connsiteY5" fmla="*/ 846181 h 1914405"/>
                <a:gd name="connsiteX6" fmla="*/ 888763 w 2530821"/>
                <a:gd name="connsiteY6" fmla="*/ 632536 h 1914405"/>
                <a:gd name="connsiteX7" fmla="*/ 1008404 w 2530821"/>
                <a:gd name="connsiteY7" fmla="*/ 324887 h 1914405"/>
                <a:gd name="connsiteX8" fmla="*/ 1128045 w 2530821"/>
                <a:gd name="connsiteY8" fmla="*/ 111242 h 1914405"/>
                <a:gd name="connsiteX9" fmla="*/ 1196411 w 2530821"/>
                <a:gd name="connsiteY9" fmla="*/ 17239 h 1914405"/>
                <a:gd name="connsiteX10" fmla="*/ 1290415 w 2530821"/>
                <a:gd name="connsiteY10" fmla="*/ 8693 h 1914405"/>
                <a:gd name="connsiteX11" fmla="*/ 1375873 w 2530821"/>
                <a:gd name="connsiteY11" fmla="*/ 111242 h 1914405"/>
                <a:gd name="connsiteX12" fmla="*/ 1572426 w 2530821"/>
                <a:gd name="connsiteY12" fmla="*/ 478712 h 1914405"/>
                <a:gd name="connsiteX13" fmla="*/ 1674976 w 2530821"/>
                <a:gd name="connsiteY13" fmla="*/ 752177 h 1914405"/>
                <a:gd name="connsiteX14" fmla="*/ 1837346 w 2530821"/>
                <a:gd name="connsiteY14" fmla="*/ 1153829 h 1914405"/>
                <a:gd name="connsiteX15" fmla="*/ 1931349 w 2530821"/>
                <a:gd name="connsiteY15" fmla="*/ 1384566 h 1914405"/>
                <a:gd name="connsiteX16" fmla="*/ 2085174 w 2530821"/>
                <a:gd name="connsiteY16" fmla="*/ 1632394 h 1914405"/>
                <a:gd name="connsiteX17" fmla="*/ 2187723 w 2530821"/>
                <a:gd name="connsiteY17" fmla="*/ 1769127 h 1914405"/>
                <a:gd name="connsiteX18" fmla="*/ 2333002 w 2530821"/>
                <a:gd name="connsiteY18" fmla="*/ 1863130 h 1914405"/>
                <a:gd name="connsiteX19" fmla="*/ 2529555 w 2530821"/>
                <a:gd name="connsiteY19" fmla="*/ 1914405 h 1914405"/>
                <a:gd name="connsiteX20" fmla="*/ 2529555 w 2530821"/>
                <a:gd name="connsiteY20" fmla="*/ 1914405 h 1914405"/>
                <a:gd name="connsiteX21" fmla="*/ 2529555 w 2530821"/>
                <a:gd name="connsiteY21" fmla="*/ 1914405 h 1914405"/>
                <a:gd name="connsiteX22" fmla="*/ 2529555 w 2530821"/>
                <a:gd name="connsiteY22" fmla="*/ 1897313 h 1914405"/>
                <a:gd name="connsiteX23" fmla="*/ 2512463 w 2530821"/>
                <a:gd name="connsiteY23" fmla="*/ 1914405 h 19144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2530821" h="1914405">
                  <a:moveTo>
                    <a:pt x="0" y="1914405"/>
                  </a:moveTo>
                  <a:cubicBezTo>
                    <a:pt x="80472" y="1905859"/>
                    <a:pt x="160945" y="1897313"/>
                    <a:pt x="230736" y="1854584"/>
                  </a:cubicBezTo>
                  <a:cubicBezTo>
                    <a:pt x="300527" y="1811855"/>
                    <a:pt x="361772" y="1727821"/>
                    <a:pt x="418744" y="1658031"/>
                  </a:cubicBezTo>
                  <a:cubicBezTo>
                    <a:pt x="475716" y="1588240"/>
                    <a:pt x="529839" y="1511329"/>
                    <a:pt x="572568" y="1435841"/>
                  </a:cubicBezTo>
                  <a:cubicBezTo>
                    <a:pt x="615297" y="1360353"/>
                    <a:pt x="635238" y="1303381"/>
                    <a:pt x="675118" y="1205104"/>
                  </a:cubicBezTo>
                  <a:cubicBezTo>
                    <a:pt x="714998" y="1106827"/>
                    <a:pt x="776243" y="941609"/>
                    <a:pt x="811850" y="846181"/>
                  </a:cubicBezTo>
                  <a:cubicBezTo>
                    <a:pt x="847457" y="750753"/>
                    <a:pt x="856004" y="719418"/>
                    <a:pt x="888763" y="632536"/>
                  </a:cubicBezTo>
                  <a:cubicBezTo>
                    <a:pt x="921522" y="545654"/>
                    <a:pt x="968524" y="411769"/>
                    <a:pt x="1008404" y="324887"/>
                  </a:cubicBezTo>
                  <a:cubicBezTo>
                    <a:pt x="1048284" y="238005"/>
                    <a:pt x="1096711" y="162517"/>
                    <a:pt x="1128045" y="111242"/>
                  </a:cubicBezTo>
                  <a:cubicBezTo>
                    <a:pt x="1159379" y="59967"/>
                    <a:pt x="1169349" y="34330"/>
                    <a:pt x="1196411" y="17239"/>
                  </a:cubicBezTo>
                  <a:cubicBezTo>
                    <a:pt x="1223473" y="147"/>
                    <a:pt x="1260505" y="-6974"/>
                    <a:pt x="1290415" y="8693"/>
                  </a:cubicBezTo>
                  <a:cubicBezTo>
                    <a:pt x="1320325" y="24360"/>
                    <a:pt x="1328871" y="32905"/>
                    <a:pt x="1375873" y="111242"/>
                  </a:cubicBezTo>
                  <a:cubicBezTo>
                    <a:pt x="1422875" y="189578"/>
                    <a:pt x="1522576" y="371890"/>
                    <a:pt x="1572426" y="478712"/>
                  </a:cubicBezTo>
                  <a:cubicBezTo>
                    <a:pt x="1622276" y="585534"/>
                    <a:pt x="1630823" y="639657"/>
                    <a:pt x="1674976" y="752177"/>
                  </a:cubicBezTo>
                  <a:cubicBezTo>
                    <a:pt x="1719129" y="864696"/>
                    <a:pt x="1794617" y="1048431"/>
                    <a:pt x="1837346" y="1153829"/>
                  </a:cubicBezTo>
                  <a:cubicBezTo>
                    <a:pt x="1880075" y="1259227"/>
                    <a:pt x="1890044" y="1304805"/>
                    <a:pt x="1931349" y="1384566"/>
                  </a:cubicBezTo>
                  <a:cubicBezTo>
                    <a:pt x="1972654" y="1464327"/>
                    <a:pt x="2042445" y="1568301"/>
                    <a:pt x="2085174" y="1632394"/>
                  </a:cubicBezTo>
                  <a:cubicBezTo>
                    <a:pt x="2127903" y="1696487"/>
                    <a:pt x="2146418" y="1730671"/>
                    <a:pt x="2187723" y="1769127"/>
                  </a:cubicBezTo>
                  <a:cubicBezTo>
                    <a:pt x="2229028" y="1807583"/>
                    <a:pt x="2276030" y="1838917"/>
                    <a:pt x="2333002" y="1863130"/>
                  </a:cubicBezTo>
                  <a:cubicBezTo>
                    <a:pt x="2389974" y="1887343"/>
                    <a:pt x="2529555" y="1914405"/>
                    <a:pt x="2529555" y="1914405"/>
                  </a:cubicBezTo>
                  <a:lnTo>
                    <a:pt x="2529555" y="1914405"/>
                  </a:lnTo>
                  <a:lnTo>
                    <a:pt x="2529555" y="1914405"/>
                  </a:lnTo>
                  <a:cubicBezTo>
                    <a:pt x="2529555" y="1911556"/>
                    <a:pt x="2532404" y="1897313"/>
                    <a:pt x="2529555" y="1897313"/>
                  </a:cubicBezTo>
                  <a:cubicBezTo>
                    <a:pt x="2526706" y="1897313"/>
                    <a:pt x="2519584" y="1905859"/>
                    <a:pt x="2512463" y="1914405"/>
                  </a:cubicBezTo>
                </a:path>
              </a:pathLst>
            </a:cu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11" name="직선 화살표 연결선 10"/>
            <p:cNvCxnSpPr/>
            <p:nvPr/>
          </p:nvCxnSpPr>
          <p:spPr>
            <a:xfrm flipV="1">
              <a:off x="7153992" y="2162080"/>
              <a:ext cx="524057" cy="8104"/>
            </a:xfrm>
            <a:prstGeom prst="straightConnector1">
              <a:avLst/>
            </a:prstGeom>
            <a:ln>
              <a:solidFill>
                <a:schemeClr val="tx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2" name="직사각형 11"/>
                <p:cNvSpPr/>
                <p:nvPr/>
              </p:nvSpPr>
              <p:spPr>
                <a:xfrm>
                  <a:off x="7269562" y="1934209"/>
                  <a:ext cx="252457" cy="173777"/>
                </a:xfrm>
                <a:prstGeom prst="rect">
                  <a:avLst/>
                </a:prstGeom>
                <a:ln>
                  <a:noFill/>
                </a:ln>
              </p:spPr>
              <p:txBody>
                <a:bodyPr wrap="none" lIns="0" tIns="0" rIns="0" bIns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ko-KR" sz="1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l-GR" altLang="ko-KR" sz="1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Γ</m:t>
                            </m:r>
                          </m:e>
                          <m:sub>
                            <m:r>
                              <a:rPr lang="en-US" altLang="ko-KR" sz="1400" i="1">
                                <a:latin typeface="Cambria Math" panose="02040503050406030204" pitchFamily="18" charset="0"/>
                              </a:rPr>
                              <m:t>𝑡𝑜𝑡</m:t>
                            </m:r>
                          </m:sub>
                        </m:sSub>
                      </m:oMath>
                    </m:oMathPara>
                  </a14:m>
                  <a:endParaRPr lang="ko-KR" altLang="en-US" sz="1400" dirty="0"/>
                </a:p>
              </p:txBody>
            </p:sp>
          </mc:Choice>
          <mc:Fallback xmlns="">
            <p:sp>
              <p:nvSpPr>
                <p:cNvPr id="12" name="직사각형 11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269562" y="1934209"/>
                  <a:ext cx="252457" cy="173777"/>
                </a:xfrm>
                <a:prstGeom prst="rect">
                  <a:avLst/>
                </a:prstGeom>
                <a:blipFill>
                  <a:blip r:embed="rId10"/>
                  <a:stretch>
                    <a:fillRect l="-24390" r="-21951" b="-37931"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5" name="직사각형 14"/>
                <p:cNvSpPr/>
                <p:nvPr/>
              </p:nvSpPr>
              <p:spPr>
                <a:xfrm>
                  <a:off x="7367372" y="2634076"/>
                  <a:ext cx="204496" cy="173777"/>
                </a:xfrm>
                <a:prstGeom prst="rect">
                  <a:avLst/>
                </a:prstGeom>
                <a:ln>
                  <a:noFill/>
                </a:ln>
              </p:spPr>
              <p:txBody>
                <a:bodyPr wrap="none" lIns="0" tIns="0" rIns="0" bIns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ko-KR" sz="14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1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𝑀</m:t>
                            </m:r>
                          </m:e>
                          <m:sub>
                            <m:r>
                              <a:rPr lang="en-US" altLang="ko-KR" sz="1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𝑐</m:t>
                            </m:r>
                          </m:sub>
                        </m:sSub>
                      </m:oMath>
                    </m:oMathPara>
                  </a14:m>
                  <a:endParaRPr lang="ko-KR" altLang="en-US" sz="1400" dirty="0"/>
                </a:p>
              </p:txBody>
            </p:sp>
          </mc:Choice>
          <mc:Fallback xmlns="">
            <p:sp>
              <p:nvSpPr>
                <p:cNvPr id="15" name="직사각형 14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367372" y="2634076"/>
                  <a:ext cx="204496" cy="173777"/>
                </a:xfrm>
                <a:prstGeom prst="rect">
                  <a:avLst/>
                </a:prstGeom>
                <a:blipFill>
                  <a:blip r:embed="rId11"/>
                  <a:stretch>
                    <a:fillRect l="-30303" r="-18182" b="-34483"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22" name="직선 연결선 21"/>
            <p:cNvCxnSpPr/>
            <p:nvPr/>
          </p:nvCxnSpPr>
          <p:spPr>
            <a:xfrm>
              <a:off x="7408805" y="1388409"/>
              <a:ext cx="21645" cy="1290717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72F0E498-6001-66BD-2157-1A249B0930F9}"/>
              </a:ext>
            </a:extLst>
          </p:cNvPr>
          <p:cNvGrpSpPr/>
          <p:nvPr/>
        </p:nvGrpSpPr>
        <p:grpSpPr>
          <a:xfrm>
            <a:off x="6502400" y="2909455"/>
            <a:ext cx="2283582" cy="1594454"/>
            <a:chOff x="6502400" y="2909455"/>
            <a:chExt cx="2283582" cy="1594454"/>
          </a:xfrm>
        </p:grpSpPr>
        <p:grpSp>
          <p:nvGrpSpPr>
            <p:cNvPr id="54" name="그룹 53"/>
            <p:cNvGrpSpPr/>
            <p:nvPr/>
          </p:nvGrpSpPr>
          <p:grpSpPr>
            <a:xfrm>
              <a:off x="6502400" y="2909455"/>
              <a:ext cx="2283582" cy="1594454"/>
              <a:chOff x="1065321" y="316139"/>
              <a:chExt cx="2776053" cy="2437436"/>
            </a:xfrm>
          </p:grpSpPr>
          <p:cxnSp>
            <p:nvCxnSpPr>
              <p:cNvPr id="57" name="직선 연결선 56"/>
              <p:cNvCxnSpPr/>
              <p:nvPr/>
            </p:nvCxnSpPr>
            <p:spPr>
              <a:xfrm>
                <a:off x="2296163" y="316139"/>
                <a:ext cx="15760" cy="210978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8" name="자유형 57"/>
              <p:cNvSpPr/>
              <p:nvPr/>
            </p:nvSpPr>
            <p:spPr>
              <a:xfrm>
                <a:off x="1065321" y="460186"/>
                <a:ext cx="2481444" cy="1925211"/>
              </a:xfrm>
              <a:custGeom>
                <a:avLst/>
                <a:gdLst>
                  <a:gd name="connsiteX0" fmla="*/ 0 w 3746377"/>
                  <a:gd name="connsiteY0" fmla="*/ 2512920 h 2530675"/>
                  <a:gd name="connsiteX1" fmla="*/ 399496 w 3746377"/>
                  <a:gd name="connsiteY1" fmla="*/ 2397510 h 2530675"/>
                  <a:gd name="connsiteX2" fmla="*/ 727969 w 3746377"/>
                  <a:gd name="connsiteY2" fmla="*/ 2077914 h 2530675"/>
                  <a:gd name="connsiteX3" fmla="*/ 985422 w 3746377"/>
                  <a:gd name="connsiteY3" fmla="*/ 1598520 h 2530675"/>
                  <a:gd name="connsiteX4" fmla="*/ 1145220 w 3746377"/>
                  <a:gd name="connsiteY4" fmla="*/ 1234535 h 2530675"/>
                  <a:gd name="connsiteX5" fmla="*/ 1313896 w 3746377"/>
                  <a:gd name="connsiteY5" fmla="*/ 799529 h 2530675"/>
                  <a:gd name="connsiteX6" fmla="*/ 1500327 w 3746377"/>
                  <a:gd name="connsiteY6" fmla="*/ 382279 h 2530675"/>
                  <a:gd name="connsiteX7" fmla="*/ 1642369 w 3746377"/>
                  <a:gd name="connsiteY7" fmla="*/ 151460 h 2530675"/>
                  <a:gd name="connsiteX8" fmla="*/ 1766657 w 3746377"/>
                  <a:gd name="connsiteY8" fmla="*/ 44928 h 2530675"/>
                  <a:gd name="connsiteX9" fmla="*/ 1864311 w 3746377"/>
                  <a:gd name="connsiteY9" fmla="*/ 539 h 2530675"/>
                  <a:gd name="connsiteX10" fmla="*/ 2024109 w 3746377"/>
                  <a:gd name="connsiteY10" fmla="*/ 71561 h 2530675"/>
                  <a:gd name="connsiteX11" fmla="*/ 2121763 w 3746377"/>
                  <a:gd name="connsiteY11" fmla="*/ 204726 h 2530675"/>
                  <a:gd name="connsiteX12" fmla="*/ 2308195 w 3746377"/>
                  <a:gd name="connsiteY12" fmla="*/ 568710 h 2530675"/>
                  <a:gd name="connsiteX13" fmla="*/ 2414727 w 3746377"/>
                  <a:gd name="connsiteY13" fmla="*/ 790652 h 2530675"/>
                  <a:gd name="connsiteX14" fmla="*/ 2530136 w 3746377"/>
                  <a:gd name="connsiteY14" fmla="*/ 1101370 h 2530675"/>
                  <a:gd name="connsiteX15" fmla="*/ 2636668 w 3746377"/>
                  <a:gd name="connsiteY15" fmla="*/ 1341067 h 2530675"/>
                  <a:gd name="connsiteX16" fmla="*/ 2778711 w 3746377"/>
                  <a:gd name="connsiteY16" fmla="*/ 1678419 h 2530675"/>
                  <a:gd name="connsiteX17" fmla="*/ 2911876 w 3746377"/>
                  <a:gd name="connsiteY17" fmla="*/ 1900361 h 2530675"/>
                  <a:gd name="connsiteX18" fmla="*/ 3018408 w 3746377"/>
                  <a:gd name="connsiteY18" fmla="*/ 2095669 h 2530675"/>
                  <a:gd name="connsiteX19" fmla="*/ 3222595 w 3746377"/>
                  <a:gd name="connsiteY19" fmla="*/ 2299856 h 2530675"/>
                  <a:gd name="connsiteX20" fmla="*/ 3409026 w 3746377"/>
                  <a:gd name="connsiteY20" fmla="*/ 2415265 h 2530675"/>
                  <a:gd name="connsiteX21" fmla="*/ 3577701 w 3746377"/>
                  <a:gd name="connsiteY21" fmla="*/ 2495164 h 2530675"/>
                  <a:gd name="connsiteX22" fmla="*/ 3746377 w 3746377"/>
                  <a:gd name="connsiteY22" fmla="*/ 2530675 h 25306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3746377" h="2530675">
                    <a:moveTo>
                      <a:pt x="0" y="2512920"/>
                    </a:moveTo>
                    <a:cubicBezTo>
                      <a:pt x="139084" y="2491465"/>
                      <a:pt x="278168" y="2470011"/>
                      <a:pt x="399496" y="2397510"/>
                    </a:cubicBezTo>
                    <a:cubicBezTo>
                      <a:pt x="520824" y="2325009"/>
                      <a:pt x="630315" y="2211079"/>
                      <a:pt x="727969" y="2077914"/>
                    </a:cubicBezTo>
                    <a:cubicBezTo>
                      <a:pt x="825623" y="1944749"/>
                      <a:pt x="915880" y="1739083"/>
                      <a:pt x="985422" y="1598520"/>
                    </a:cubicBezTo>
                    <a:cubicBezTo>
                      <a:pt x="1054964" y="1457957"/>
                      <a:pt x="1090474" y="1367700"/>
                      <a:pt x="1145220" y="1234535"/>
                    </a:cubicBezTo>
                    <a:cubicBezTo>
                      <a:pt x="1199966" y="1101370"/>
                      <a:pt x="1254712" y="941572"/>
                      <a:pt x="1313896" y="799529"/>
                    </a:cubicBezTo>
                    <a:cubicBezTo>
                      <a:pt x="1373080" y="657486"/>
                      <a:pt x="1445582" y="490290"/>
                      <a:pt x="1500327" y="382279"/>
                    </a:cubicBezTo>
                    <a:cubicBezTo>
                      <a:pt x="1555073" y="274267"/>
                      <a:pt x="1597981" y="207685"/>
                      <a:pt x="1642369" y="151460"/>
                    </a:cubicBezTo>
                    <a:cubicBezTo>
                      <a:pt x="1686757" y="95235"/>
                      <a:pt x="1729667" y="70081"/>
                      <a:pt x="1766657" y="44928"/>
                    </a:cubicBezTo>
                    <a:cubicBezTo>
                      <a:pt x="1803647" y="19775"/>
                      <a:pt x="1821402" y="-3900"/>
                      <a:pt x="1864311" y="539"/>
                    </a:cubicBezTo>
                    <a:cubicBezTo>
                      <a:pt x="1907220" y="4978"/>
                      <a:pt x="1981200" y="37530"/>
                      <a:pt x="2024109" y="71561"/>
                    </a:cubicBezTo>
                    <a:cubicBezTo>
                      <a:pt x="2067018" y="105592"/>
                      <a:pt x="2074415" y="121868"/>
                      <a:pt x="2121763" y="204726"/>
                    </a:cubicBezTo>
                    <a:cubicBezTo>
                      <a:pt x="2169111" y="287584"/>
                      <a:pt x="2259368" y="471056"/>
                      <a:pt x="2308195" y="568710"/>
                    </a:cubicBezTo>
                    <a:cubicBezTo>
                      <a:pt x="2357022" y="666364"/>
                      <a:pt x="2377737" y="701875"/>
                      <a:pt x="2414727" y="790652"/>
                    </a:cubicBezTo>
                    <a:cubicBezTo>
                      <a:pt x="2451717" y="879429"/>
                      <a:pt x="2493146" y="1009634"/>
                      <a:pt x="2530136" y="1101370"/>
                    </a:cubicBezTo>
                    <a:cubicBezTo>
                      <a:pt x="2567126" y="1193106"/>
                      <a:pt x="2595239" y="1244892"/>
                      <a:pt x="2636668" y="1341067"/>
                    </a:cubicBezTo>
                    <a:cubicBezTo>
                      <a:pt x="2678097" y="1437242"/>
                      <a:pt x="2732843" y="1585203"/>
                      <a:pt x="2778711" y="1678419"/>
                    </a:cubicBezTo>
                    <a:cubicBezTo>
                      <a:pt x="2824579" y="1771635"/>
                      <a:pt x="2871927" y="1830819"/>
                      <a:pt x="2911876" y="1900361"/>
                    </a:cubicBezTo>
                    <a:cubicBezTo>
                      <a:pt x="2951825" y="1969903"/>
                      <a:pt x="2966622" y="2029087"/>
                      <a:pt x="3018408" y="2095669"/>
                    </a:cubicBezTo>
                    <a:cubicBezTo>
                      <a:pt x="3070194" y="2162251"/>
                      <a:pt x="3157492" y="2246590"/>
                      <a:pt x="3222595" y="2299856"/>
                    </a:cubicBezTo>
                    <a:cubicBezTo>
                      <a:pt x="3287698" y="2353122"/>
                      <a:pt x="3349842" y="2382714"/>
                      <a:pt x="3409026" y="2415265"/>
                    </a:cubicBezTo>
                    <a:cubicBezTo>
                      <a:pt x="3468210" y="2447816"/>
                      <a:pt x="3521476" y="2475929"/>
                      <a:pt x="3577701" y="2495164"/>
                    </a:cubicBezTo>
                    <a:cubicBezTo>
                      <a:pt x="3633926" y="2514399"/>
                      <a:pt x="3690151" y="2522537"/>
                      <a:pt x="3746377" y="2530675"/>
                    </a:cubicBezTo>
                  </a:path>
                </a:pathLst>
              </a:custGeom>
              <a:ln w="19050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59" name="직선 연결선 58"/>
              <p:cNvCxnSpPr/>
              <p:nvPr/>
            </p:nvCxnSpPr>
            <p:spPr>
              <a:xfrm>
                <a:off x="2688431" y="346052"/>
                <a:ext cx="35105" cy="2106881"/>
              </a:xfrm>
              <a:prstGeom prst="line">
                <a:avLst/>
              </a:prstGeom>
              <a:ln w="19050">
                <a:solidFill>
                  <a:srgbClr val="C00000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60" name="직사각형 59"/>
                  <p:cNvSpPr/>
                  <p:nvPr/>
                </p:nvSpPr>
                <p:spPr>
                  <a:xfrm>
                    <a:off x="2767950" y="486942"/>
                    <a:ext cx="1073424" cy="282298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r>
                          <a:rPr lang="en-US" altLang="ko-KR" sz="1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𝐾</m:t>
                        </m:r>
                        <m:acc>
                          <m:accPr>
                            <m:chr m:val="̅"/>
                            <m:ctrlPr>
                              <a:rPr lang="en-US" altLang="ko-KR" sz="1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altLang="ko-KR" sz="1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𝐾</m:t>
                            </m:r>
                          </m:e>
                        </m:acc>
                        <m:r>
                          <a:rPr lang="en-US" altLang="ko-KR" sz="1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~987</m:t>
                        </m:r>
                      </m:oMath>
                    </a14:m>
                    <a:r>
                      <a:rPr lang="en-US" altLang="ko-KR" sz="1200" dirty="0"/>
                      <a:t>MeV</a:t>
                    </a:r>
                    <a:endParaRPr lang="ko-KR" altLang="en-US" sz="1200" dirty="0"/>
                  </a:p>
                </p:txBody>
              </p:sp>
            </mc:Choice>
            <mc:Fallback xmlns="">
              <p:sp>
                <p:nvSpPr>
                  <p:cNvPr id="60" name="직사각형 59"/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2767950" y="486942"/>
                    <a:ext cx="1073424" cy="282298"/>
                  </a:xfrm>
                  <a:prstGeom prst="rect">
                    <a:avLst/>
                  </a:prstGeom>
                  <a:blipFill>
                    <a:blip r:embed="rId12"/>
                    <a:stretch>
                      <a:fillRect l="-6207" t="-23333" r="-9655" b="-53333"/>
                    </a:stretch>
                  </a:blipFill>
                </p:spPr>
                <p:txBody>
                  <a:bodyPr/>
                  <a:lstStyle/>
                  <a:p>
                    <a:r>
                      <a:rPr lang="ko-KR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cxnSp>
            <p:nvCxnSpPr>
              <p:cNvPr id="61" name="직선 연결선 60"/>
              <p:cNvCxnSpPr>
                <a:endCxn id="58" idx="18"/>
              </p:cNvCxnSpPr>
              <p:nvPr/>
            </p:nvCxnSpPr>
            <p:spPr>
              <a:xfrm flipV="1">
                <a:off x="2729259" y="2054466"/>
                <a:ext cx="335330" cy="353352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2" name="직선 연결선 61"/>
              <p:cNvCxnSpPr/>
              <p:nvPr/>
            </p:nvCxnSpPr>
            <p:spPr>
              <a:xfrm flipV="1">
                <a:off x="2896011" y="2140629"/>
                <a:ext cx="221500" cy="263079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63" name="직사각형 62"/>
                  <p:cNvSpPr/>
                  <p:nvPr/>
                </p:nvSpPr>
                <p:spPr>
                  <a:xfrm>
                    <a:off x="1943097" y="2471277"/>
                    <a:ext cx="996489" cy="282298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altLang="ko-KR" sz="12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ko-KR" sz="1200" b="0" i="1" smtClean="0">
                                  <a:latin typeface="Cambria Math" panose="02040503050406030204" pitchFamily="18" charset="0"/>
                                </a:rPr>
                                <m:t>𝑀</m:t>
                              </m:r>
                              <m:r>
                                <a:rPr lang="en-US" altLang="ko-KR" sz="1200" b="0" i="1" smtClean="0">
                                  <a:latin typeface="Cambria Math" panose="02040503050406030204" pitchFamily="18" charset="0"/>
                                </a:rPr>
                                <m:t>[</m:t>
                              </m:r>
                              <m:r>
                                <a:rPr lang="en-US" altLang="ko-KR" sz="1200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altLang="ko-KR" sz="1200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  <m:r>
                            <a:rPr lang="en-US" altLang="ko-KR" sz="12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(980)]</m:t>
                          </m:r>
                        </m:oMath>
                      </m:oMathPara>
                    </a14:m>
                    <a:endParaRPr lang="ko-KR" altLang="en-US" sz="1200" dirty="0"/>
                  </a:p>
                </p:txBody>
              </p:sp>
            </mc:Choice>
            <mc:Fallback xmlns="">
              <p:sp>
                <p:nvSpPr>
                  <p:cNvPr id="63" name="직사각형 62"/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943097" y="2471277"/>
                    <a:ext cx="996489" cy="282298"/>
                  </a:xfrm>
                  <a:prstGeom prst="rect">
                    <a:avLst/>
                  </a:prstGeom>
                  <a:blipFill>
                    <a:blip r:embed="rId13"/>
                    <a:stretch>
                      <a:fillRect l="-4444" t="-6667" r="-6667" b="-36667"/>
                    </a:stretch>
                  </a:blipFill>
                </p:spPr>
                <p:txBody>
                  <a:bodyPr/>
                  <a:lstStyle/>
                  <a:p>
                    <a:r>
                      <a:rPr lang="ko-KR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cxnSp>
            <p:nvCxnSpPr>
              <p:cNvPr id="64" name="직선 연결선 63"/>
              <p:cNvCxnSpPr/>
              <p:nvPr/>
            </p:nvCxnSpPr>
            <p:spPr>
              <a:xfrm flipV="1">
                <a:off x="2731632" y="1881463"/>
                <a:ext cx="215887" cy="245377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5" name="직선 연결선 64"/>
              <p:cNvCxnSpPr/>
              <p:nvPr/>
            </p:nvCxnSpPr>
            <p:spPr>
              <a:xfrm flipV="1">
                <a:off x="2721803" y="1628506"/>
                <a:ext cx="133950" cy="139876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6" name="직선 연결선 65"/>
              <p:cNvCxnSpPr/>
              <p:nvPr/>
            </p:nvCxnSpPr>
            <p:spPr>
              <a:xfrm flipV="1">
                <a:off x="2730981" y="1993888"/>
                <a:ext cx="253245" cy="255815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7" name="직선 연결선 66"/>
              <p:cNvCxnSpPr/>
              <p:nvPr/>
            </p:nvCxnSpPr>
            <p:spPr>
              <a:xfrm flipV="1">
                <a:off x="3058131" y="2232791"/>
                <a:ext cx="146335" cy="174435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8" name="직선 연결선 67"/>
              <p:cNvCxnSpPr/>
              <p:nvPr/>
            </p:nvCxnSpPr>
            <p:spPr>
              <a:xfrm flipV="1">
                <a:off x="2740158" y="1776065"/>
                <a:ext cx="158419" cy="167983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9" name="직선 연결선 68"/>
              <p:cNvCxnSpPr/>
              <p:nvPr/>
            </p:nvCxnSpPr>
            <p:spPr>
              <a:xfrm flipV="1">
                <a:off x="2700391" y="1495002"/>
                <a:ext cx="118656" cy="115283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0" name="직선 연결선 69"/>
              <p:cNvCxnSpPr/>
              <p:nvPr/>
            </p:nvCxnSpPr>
            <p:spPr>
              <a:xfrm flipV="1">
                <a:off x="3214135" y="2289003"/>
                <a:ext cx="82098" cy="11471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5" name="직사각형 54"/>
                <p:cNvSpPr/>
                <p:nvPr/>
              </p:nvSpPr>
              <p:spPr>
                <a:xfrm>
                  <a:off x="7370592" y="3423029"/>
                  <a:ext cx="263198" cy="140933"/>
                </a:xfrm>
                <a:prstGeom prst="rect">
                  <a:avLst/>
                </a:prstGeom>
              </p:spPr>
              <p:txBody>
                <a:bodyPr wrap="none" lIns="0" tIns="0" rIns="0" bIns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ko-KR" sz="1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l-GR" altLang="ko-KR" sz="1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Γ</m:t>
                            </m:r>
                          </m:e>
                          <m:sub>
                            <m:r>
                              <a:rPr lang="en-US" altLang="ko-KR" sz="1400" i="1">
                                <a:latin typeface="Cambria Math" panose="02040503050406030204" pitchFamily="18" charset="0"/>
                              </a:rPr>
                              <m:t>𝑡𝑜𝑡</m:t>
                            </m:r>
                          </m:sub>
                        </m:sSub>
                      </m:oMath>
                    </m:oMathPara>
                  </a14:m>
                  <a:endParaRPr lang="ko-KR" altLang="en-US" sz="1400" dirty="0"/>
                </a:p>
              </p:txBody>
            </p:sp>
          </mc:Choice>
          <mc:Fallback xmlns="">
            <p:sp>
              <p:nvSpPr>
                <p:cNvPr id="55" name="직사각형 54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370592" y="3423029"/>
                  <a:ext cx="263198" cy="140933"/>
                </a:xfrm>
                <a:prstGeom prst="rect">
                  <a:avLst/>
                </a:prstGeom>
                <a:blipFill>
                  <a:blip r:embed="rId14"/>
                  <a:stretch>
                    <a:fillRect l="-23256" r="-16279" b="-73913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56" name="직선 화살표 연결선 55"/>
            <p:cNvCxnSpPr/>
            <p:nvPr/>
          </p:nvCxnSpPr>
          <p:spPr>
            <a:xfrm>
              <a:off x="7121084" y="3670959"/>
              <a:ext cx="776735" cy="4453"/>
            </a:xfrm>
            <a:prstGeom prst="straightConnector1">
              <a:avLst/>
            </a:prstGeom>
            <a:ln>
              <a:solidFill>
                <a:schemeClr val="tx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9" name="그룹 88"/>
          <p:cNvGrpSpPr/>
          <p:nvPr/>
        </p:nvGrpSpPr>
        <p:grpSpPr>
          <a:xfrm>
            <a:off x="6668661" y="4756731"/>
            <a:ext cx="1953040" cy="1182254"/>
            <a:chOff x="6788729" y="4913748"/>
            <a:chExt cx="1953040" cy="1182254"/>
          </a:xfrm>
        </p:grpSpPr>
        <p:cxnSp>
          <p:nvCxnSpPr>
            <p:cNvPr id="72" name="직선 연결선 71"/>
            <p:cNvCxnSpPr/>
            <p:nvPr/>
          </p:nvCxnSpPr>
          <p:spPr>
            <a:xfrm>
              <a:off x="7958518" y="4913748"/>
              <a:ext cx="9871" cy="1086544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" name="자유형 72"/>
            <p:cNvSpPr/>
            <p:nvPr/>
          </p:nvSpPr>
          <p:spPr>
            <a:xfrm>
              <a:off x="7187644" y="4987933"/>
              <a:ext cx="1554125" cy="991490"/>
            </a:xfrm>
            <a:custGeom>
              <a:avLst/>
              <a:gdLst>
                <a:gd name="connsiteX0" fmla="*/ 0 w 3746377"/>
                <a:gd name="connsiteY0" fmla="*/ 2512920 h 2530675"/>
                <a:gd name="connsiteX1" fmla="*/ 399496 w 3746377"/>
                <a:gd name="connsiteY1" fmla="*/ 2397510 h 2530675"/>
                <a:gd name="connsiteX2" fmla="*/ 727969 w 3746377"/>
                <a:gd name="connsiteY2" fmla="*/ 2077914 h 2530675"/>
                <a:gd name="connsiteX3" fmla="*/ 985422 w 3746377"/>
                <a:gd name="connsiteY3" fmla="*/ 1598520 h 2530675"/>
                <a:gd name="connsiteX4" fmla="*/ 1145220 w 3746377"/>
                <a:gd name="connsiteY4" fmla="*/ 1234535 h 2530675"/>
                <a:gd name="connsiteX5" fmla="*/ 1313896 w 3746377"/>
                <a:gd name="connsiteY5" fmla="*/ 799529 h 2530675"/>
                <a:gd name="connsiteX6" fmla="*/ 1500327 w 3746377"/>
                <a:gd name="connsiteY6" fmla="*/ 382279 h 2530675"/>
                <a:gd name="connsiteX7" fmla="*/ 1642369 w 3746377"/>
                <a:gd name="connsiteY7" fmla="*/ 151460 h 2530675"/>
                <a:gd name="connsiteX8" fmla="*/ 1766657 w 3746377"/>
                <a:gd name="connsiteY8" fmla="*/ 44928 h 2530675"/>
                <a:gd name="connsiteX9" fmla="*/ 1864311 w 3746377"/>
                <a:gd name="connsiteY9" fmla="*/ 539 h 2530675"/>
                <a:gd name="connsiteX10" fmla="*/ 2024109 w 3746377"/>
                <a:gd name="connsiteY10" fmla="*/ 71561 h 2530675"/>
                <a:gd name="connsiteX11" fmla="*/ 2121763 w 3746377"/>
                <a:gd name="connsiteY11" fmla="*/ 204726 h 2530675"/>
                <a:gd name="connsiteX12" fmla="*/ 2308195 w 3746377"/>
                <a:gd name="connsiteY12" fmla="*/ 568710 h 2530675"/>
                <a:gd name="connsiteX13" fmla="*/ 2414727 w 3746377"/>
                <a:gd name="connsiteY13" fmla="*/ 790652 h 2530675"/>
                <a:gd name="connsiteX14" fmla="*/ 2530136 w 3746377"/>
                <a:gd name="connsiteY14" fmla="*/ 1101370 h 2530675"/>
                <a:gd name="connsiteX15" fmla="*/ 2636668 w 3746377"/>
                <a:gd name="connsiteY15" fmla="*/ 1341067 h 2530675"/>
                <a:gd name="connsiteX16" fmla="*/ 2778711 w 3746377"/>
                <a:gd name="connsiteY16" fmla="*/ 1678419 h 2530675"/>
                <a:gd name="connsiteX17" fmla="*/ 2911876 w 3746377"/>
                <a:gd name="connsiteY17" fmla="*/ 1900361 h 2530675"/>
                <a:gd name="connsiteX18" fmla="*/ 3018408 w 3746377"/>
                <a:gd name="connsiteY18" fmla="*/ 2095669 h 2530675"/>
                <a:gd name="connsiteX19" fmla="*/ 3222595 w 3746377"/>
                <a:gd name="connsiteY19" fmla="*/ 2299856 h 2530675"/>
                <a:gd name="connsiteX20" fmla="*/ 3409026 w 3746377"/>
                <a:gd name="connsiteY20" fmla="*/ 2415265 h 2530675"/>
                <a:gd name="connsiteX21" fmla="*/ 3577701 w 3746377"/>
                <a:gd name="connsiteY21" fmla="*/ 2495164 h 2530675"/>
                <a:gd name="connsiteX22" fmla="*/ 3746377 w 3746377"/>
                <a:gd name="connsiteY22" fmla="*/ 2530675 h 2530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3746377" h="2530675">
                  <a:moveTo>
                    <a:pt x="0" y="2512920"/>
                  </a:moveTo>
                  <a:cubicBezTo>
                    <a:pt x="139084" y="2491465"/>
                    <a:pt x="278168" y="2470011"/>
                    <a:pt x="399496" y="2397510"/>
                  </a:cubicBezTo>
                  <a:cubicBezTo>
                    <a:pt x="520824" y="2325009"/>
                    <a:pt x="630315" y="2211079"/>
                    <a:pt x="727969" y="2077914"/>
                  </a:cubicBezTo>
                  <a:cubicBezTo>
                    <a:pt x="825623" y="1944749"/>
                    <a:pt x="915880" y="1739083"/>
                    <a:pt x="985422" y="1598520"/>
                  </a:cubicBezTo>
                  <a:cubicBezTo>
                    <a:pt x="1054964" y="1457957"/>
                    <a:pt x="1090474" y="1367700"/>
                    <a:pt x="1145220" y="1234535"/>
                  </a:cubicBezTo>
                  <a:cubicBezTo>
                    <a:pt x="1199966" y="1101370"/>
                    <a:pt x="1254712" y="941572"/>
                    <a:pt x="1313896" y="799529"/>
                  </a:cubicBezTo>
                  <a:cubicBezTo>
                    <a:pt x="1373080" y="657486"/>
                    <a:pt x="1445582" y="490290"/>
                    <a:pt x="1500327" y="382279"/>
                  </a:cubicBezTo>
                  <a:cubicBezTo>
                    <a:pt x="1555073" y="274267"/>
                    <a:pt x="1597981" y="207685"/>
                    <a:pt x="1642369" y="151460"/>
                  </a:cubicBezTo>
                  <a:cubicBezTo>
                    <a:pt x="1686757" y="95235"/>
                    <a:pt x="1729667" y="70081"/>
                    <a:pt x="1766657" y="44928"/>
                  </a:cubicBezTo>
                  <a:cubicBezTo>
                    <a:pt x="1803647" y="19775"/>
                    <a:pt x="1821402" y="-3900"/>
                    <a:pt x="1864311" y="539"/>
                  </a:cubicBezTo>
                  <a:cubicBezTo>
                    <a:pt x="1907220" y="4978"/>
                    <a:pt x="1981200" y="37530"/>
                    <a:pt x="2024109" y="71561"/>
                  </a:cubicBezTo>
                  <a:cubicBezTo>
                    <a:pt x="2067018" y="105592"/>
                    <a:pt x="2074415" y="121868"/>
                    <a:pt x="2121763" y="204726"/>
                  </a:cubicBezTo>
                  <a:cubicBezTo>
                    <a:pt x="2169111" y="287584"/>
                    <a:pt x="2259368" y="471056"/>
                    <a:pt x="2308195" y="568710"/>
                  </a:cubicBezTo>
                  <a:cubicBezTo>
                    <a:pt x="2357022" y="666364"/>
                    <a:pt x="2377737" y="701875"/>
                    <a:pt x="2414727" y="790652"/>
                  </a:cubicBezTo>
                  <a:cubicBezTo>
                    <a:pt x="2451717" y="879429"/>
                    <a:pt x="2493146" y="1009634"/>
                    <a:pt x="2530136" y="1101370"/>
                  </a:cubicBezTo>
                  <a:cubicBezTo>
                    <a:pt x="2567126" y="1193106"/>
                    <a:pt x="2595239" y="1244892"/>
                    <a:pt x="2636668" y="1341067"/>
                  </a:cubicBezTo>
                  <a:cubicBezTo>
                    <a:pt x="2678097" y="1437242"/>
                    <a:pt x="2732843" y="1585203"/>
                    <a:pt x="2778711" y="1678419"/>
                  </a:cubicBezTo>
                  <a:cubicBezTo>
                    <a:pt x="2824579" y="1771635"/>
                    <a:pt x="2871927" y="1830819"/>
                    <a:pt x="2911876" y="1900361"/>
                  </a:cubicBezTo>
                  <a:cubicBezTo>
                    <a:pt x="2951825" y="1969903"/>
                    <a:pt x="2966622" y="2029087"/>
                    <a:pt x="3018408" y="2095669"/>
                  </a:cubicBezTo>
                  <a:cubicBezTo>
                    <a:pt x="3070194" y="2162251"/>
                    <a:pt x="3157492" y="2246590"/>
                    <a:pt x="3222595" y="2299856"/>
                  </a:cubicBezTo>
                  <a:cubicBezTo>
                    <a:pt x="3287698" y="2353122"/>
                    <a:pt x="3349842" y="2382714"/>
                    <a:pt x="3409026" y="2415265"/>
                  </a:cubicBezTo>
                  <a:cubicBezTo>
                    <a:pt x="3468210" y="2447816"/>
                    <a:pt x="3521476" y="2475929"/>
                    <a:pt x="3577701" y="2495164"/>
                  </a:cubicBezTo>
                  <a:cubicBezTo>
                    <a:pt x="3633926" y="2514399"/>
                    <a:pt x="3690151" y="2522537"/>
                    <a:pt x="3746377" y="2530675"/>
                  </a:cubicBezTo>
                </a:path>
              </a:pathLst>
            </a:custGeom>
            <a:ln w="1905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74" name="직선 연결선 73"/>
            <p:cNvCxnSpPr/>
            <p:nvPr/>
          </p:nvCxnSpPr>
          <p:spPr>
            <a:xfrm>
              <a:off x="7050897" y="4968959"/>
              <a:ext cx="21986" cy="1085051"/>
            </a:xfrm>
            <a:prstGeom prst="line">
              <a:avLst/>
            </a:prstGeom>
            <a:ln w="19050">
              <a:solidFill>
                <a:srgbClr val="C0000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5" name="직사각형 74"/>
                <p:cNvSpPr/>
                <p:nvPr/>
              </p:nvSpPr>
              <p:spPr>
                <a:xfrm>
                  <a:off x="6788729" y="5006424"/>
                  <a:ext cx="83128" cy="184666"/>
                </a:xfrm>
                <a:prstGeom prst="rect">
                  <a:avLst/>
                </a:prstGeom>
              </p:spPr>
              <p:txBody>
                <a:bodyPr wrap="square" lIns="0" tIns="0" rIns="0" bIns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altLang="ko-KR" sz="1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𝐾</m:t>
                        </m:r>
                        <m:acc>
                          <m:accPr>
                            <m:chr m:val="̅"/>
                            <m:ctrlPr>
                              <a:rPr lang="en-US" altLang="ko-KR" sz="1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altLang="ko-KR" sz="12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𝐾</m:t>
                            </m:r>
                          </m:e>
                        </m:acc>
                      </m:oMath>
                    </m:oMathPara>
                  </a14:m>
                  <a:endParaRPr lang="ko-KR" altLang="en-US" sz="1200" dirty="0"/>
                </a:p>
              </p:txBody>
            </p:sp>
          </mc:Choice>
          <mc:Fallback xmlns="">
            <p:sp>
              <p:nvSpPr>
                <p:cNvPr id="75" name="직사각형 74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788729" y="5006424"/>
                  <a:ext cx="83128" cy="184666"/>
                </a:xfrm>
                <a:prstGeom prst="rect">
                  <a:avLst/>
                </a:prstGeom>
                <a:blipFill>
                  <a:blip r:embed="rId15"/>
                  <a:stretch>
                    <a:fillRect l="-64286" r="-214286" b="-10000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76" name="직선 연결선 75"/>
            <p:cNvCxnSpPr/>
            <p:nvPr/>
          </p:nvCxnSpPr>
          <p:spPr>
            <a:xfrm flipV="1">
              <a:off x="7792968" y="5009259"/>
              <a:ext cx="210017" cy="181978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7" name="직사각형 76"/>
                <p:cNvSpPr/>
                <p:nvPr/>
              </p:nvSpPr>
              <p:spPr>
                <a:xfrm>
                  <a:off x="7737395" y="6023652"/>
                  <a:ext cx="375288" cy="72350"/>
                </a:xfrm>
                <a:prstGeom prst="rect">
                  <a:avLst/>
                </a:prstGeom>
              </p:spPr>
              <p:txBody>
                <a:bodyPr wrap="none" lIns="0" tIns="0" rIns="0" bIns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ko-KR" sz="12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1200" b="0" i="1" smtClean="0">
                                <a:latin typeface="Cambria Math" panose="02040503050406030204" pitchFamily="18" charset="0"/>
                              </a:rPr>
                              <m:t>𝑀</m:t>
                            </m:r>
                            <m:r>
                              <a:rPr lang="en-US" altLang="ko-KR" sz="1200" b="0" i="1" smtClean="0">
                                <a:latin typeface="Cambria Math" panose="02040503050406030204" pitchFamily="18" charset="0"/>
                              </a:rPr>
                              <m:t>[</m:t>
                            </m:r>
                            <m:r>
                              <a:rPr lang="en-US" altLang="ko-KR" sz="1200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ko-KR" sz="1200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en-US" altLang="ko-KR" sz="1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(1450)]</m:t>
                        </m:r>
                      </m:oMath>
                    </m:oMathPara>
                  </a14:m>
                  <a:endParaRPr lang="ko-KR" altLang="en-US" sz="1200" dirty="0"/>
                </a:p>
              </p:txBody>
            </p:sp>
          </mc:Choice>
          <mc:Fallback xmlns="">
            <p:sp>
              <p:nvSpPr>
                <p:cNvPr id="77" name="직사각형 76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737395" y="6023652"/>
                  <a:ext cx="375288" cy="72350"/>
                </a:xfrm>
                <a:prstGeom prst="rect">
                  <a:avLst/>
                </a:prstGeom>
                <a:blipFill>
                  <a:blip r:embed="rId16"/>
                  <a:stretch>
                    <a:fillRect l="-14754" t="-8333" r="-152459" b="-250000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78" name="직선 연결선 77"/>
            <p:cNvCxnSpPr/>
            <p:nvPr/>
          </p:nvCxnSpPr>
          <p:spPr>
            <a:xfrm flipV="1">
              <a:off x="7756568" y="5066719"/>
              <a:ext cx="289959" cy="238507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9" name="직선 연결선 78"/>
            <p:cNvCxnSpPr/>
            <p:nvPr/>
          </p:nvCxnSpPr>
          <p:spPr>
            <a:xfrm flipV="1">
              <a:off x="7690192" y="5131855"/>
              <a:ext cx="379324" cy="343777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0" name="직선 연결선 79"/>
            <p:cNvCxnSpPr/>
            <p:nvPr/>
          </p:nvCxnSpPr>
          <p:spPr>
            <a:xfrm flipV="1">
              <a:off x="7553496" y="5200611"/>
              <a:ext cx="573494" cy="491817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1" name="직선 연결선 80"/>
            <p:cNvCxnSpPr/>
            <p:nvPr/>
          </p:nvCxnSpPr>
          <p:spPr>
            <a:xfrm flipV="1">
              <a:off x="7459622" y="5301935"/>
              <a:ext cx="705683" cy="616662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2" name="직선 연결선 81"/>
            <p:cNvCxnSpPr/>
            <p:nvPr/>
          </p:nvCxnSpPr>
          <p:spPr>
            <a:xfrm flipV="1">
              <a:off x="8226610" y="5785471"/>
              <a:ext cx="176772" cy="1425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3" name="직선 연결선 82"/>
            <p:cNvCxnSpPr/>
            <p:nvPr/>
          </p:nvCxnSpPr>
          <p:spPr>
            <a:xfrm flipV="1">
              <a:off x="7653116" y="5403258"/>
              <a:ext cx="573494" cy="50991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4" name="직선 연결선 83"/>
            <p:cNvCxnSpPr/>
            <p:nvPr/>
          </p:nvCxnSpPr>
          <p:spPr>
            <a:xfrm flipV="1">
              <a:off x="7789137" y="5511820"/>
              <a:ext cx="471957" cy="410396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5" name="직선 연결선 84"/>
            <p:cNvCxnSpPr/>
            <p:nvPr/>
          </p:nvCxnSpPr>
          <p:spPr>
            <a:xfrm flipV="1">
              <a:off x="7951978" y="5602288"/>
              <a:ext cx="355095" cy="300025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6" name="직선 연결선 85"/>
            <p:cNvCxnSpPr/>
            <p:nvPr/>
          </p:nvCxnSpPr>
          <p:spPr>
            <a:xfrm flipV="1">
              <a:off x="8116735" y="5692755"/>
              <a:ext cx="251643" cy="22041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7" name="직선 연결선 86"/>
            <p:cNvCxnSpPr/>
            <p:nvPr/>
          </p:nvCxnSpPr>
          <p:spPr>
            <a:xfrm flipV="1">
              <a:off x="8337050" y="5837503"/>
              <a:ext cx="134780" cy="120899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8" name="직선 연결선 87"/>
            <p:cNvCxnSpPr/>
            <p:nvPr/>
          </p:nvCxnSpPr>
          <p:spPr>
            <a:xfrm flipV="1">
              <a:off x="8446249" y="5884546"/>
              <a:ext cx="86886" cy="8290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90" name="직사각형 89"/>
              <p:cNvSpPr/>
              <p:nvPr/>
            </p:nvSpPr>
            <p:spPr>
              <a:xfrm>
                <a:off x="273302" y="5601416"/>
                <a:ext cx="6322051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285750" indent="-285750">
                  <a:buFont typeface="Wingdings" panose="05000000000000000000" pitchFamily="2" charset="2"/>
                  <a:buChar char="§"/>
                </a:pPr>
                <a14:m>
                  <m:oMath xmlns:m="http://schemas.openxmlformats.org/officeDocument/2006/math">
                    <m:r>
                      <a:rPr lang="en-US" altLang="ko-KR" sz="2000" i="1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|</m:t>
                    </m:r>
                    <m:r>
                      <a:rPr lang="en-US" altLang="ko-KR" sz="2000" i="1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𝐺</m:t>
                    </m:r>
                    <m:r>
                      <a:rPr lang="en-US" altLang="ko-KR" sz="2000" i="1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|≫</m:t>
                    </m:r>
                    <m:sSup>
                      <m:sSupPr>
                        <m:ctrlPr>
                          <a:rPr lang="en-US" altLang="ko-KR" sz="20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20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|</m:t>
                        </m:r>
                        <m:r>
                          <a:rPr lang="en-US" altLang="ko-KR" sz="20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  <m:sup>
                        <m:r>
                          <a:rPr lang="en-US" altLang="ko-KR" sz="20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r>
                      <a:rPr lang="en-US" altLang="ko-KR" sz="2000" i="1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|</m:t>
                    </m:r>
                  </m:oMath>
                </a14:m>
                <a:r>
                  <a:rPr lang="en-US" altLang="ko-KR" sz="2000" dirty="0"/>
                  <a:t> is still valid and this expectation is verified through quantitative comparison.</a:t>
                </a:r>
              </a:p>
            </p:txBody>
          </p:sp>
        </mc:Choice>
        <mc:Fallback xmlns="">
          <p:sp>
            <p:nvSpPr>
              <p:cNvPr id="90" name="직사각형 8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3302" y="5601416"/>
                <a:ext cx="6322051" cy="707886"/>
              </a:xfrm>
              <a:prstGeom prst="rect">
                <a:avLst/>
              </a:prstGeom>
              <a:blipFill>
                <a:blip r:embed="rId17"/>
                <a:stretch>
                  <a:fillRect l="-868" t="-5172" b="-14655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>
            <a:extLst>
              <a:ext uri="{FF2B5EF4-FFF2-40B4-BE49-F238E27FC236}">
                <a16:creationId xmlns:a16="http://schemas.microsoft.com/office/drawing/2014/main" id="{861EF394-4C57-1500-AE7B-1EBCD5E537BD}"/>
              </a:ext>
            </a:extLst>
          </p:cNvPr>
          <p:cNvSpPr txBox="1"/>
          <p:nvPr/>
        </p:nvSpPr>
        <p:spPr>
          <a:xfrm>
            <a:off x="7665400" y="68096"/>
            <a:ext cx="1429965" cy="30777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en-US" altLang="ko-KR" sz="1400" dirty="0"/>
              <a:t>comparison cont.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989140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10" grpId="0" animBg="1"/>
      <p:bldP spid="19" grpId="0" animBg="1"/>
      <p:bldP spid="9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C7ACD-A43A-4791-9360-251F151CC5DF}" type="slidenum">
              <a:rPr lang="ko-KR" altLang="en-US" smtClean="0"/>
              <a:t>27</a:t>
            </a:fld>
            <a:endParaRPr lang="ko-KR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직사각형 6"/>
              <p:cNvSpPr/>
              <p:nvPr/>
            </p:nvSpPr>
            <p:spPr>
              <a:xfrm>
                <a:off x="722702" y="653272"/>
                <a:ext cx="8139196" cy="73206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285750" indent="-285750">
                  <a:buFont typeface="Wingdings" panose="05000000000000000000" pitchFamily="2" charset="2"/>
                  <a:buChar char="§"/>
                </a:pPr>
                <a:r>
                  <a:rPr lang="en-US" altLang="ko-KR" sz="2000" dirty="0">
                    <a:solidFill>
                      <a:srgbClr val="131413"/>
                    </a:solidFill>
                  </a:rPr>
                  <a:t>To make </a:t>
                </a:r>
                <a:r>
                  <a:rPr lang="en-US" altLang="ko-KR" sz="2000" dirty="0">
                    <a:solidFill>
                      <a:srgbClr val="C00000"/>
                    </a:solidFill>
                  </a:rPr>
                  <a:t>quantitative</a:t>
                </a:r>
                <a:r>
                  <a:rPr lang="en-US" altLang="ko-KR" sz="2000" dirty="0">
                    <a:solidFill>
                      <a:srgbClr val="131413"/>
                    </a:solidFill>
                  </a:rPr>
                  <a:t> verification, we calculate theoretical </a:t>
                </a:r>
                <a:r>
                  <a:rPr lang="en-US" altLang="ko-KR" sz="2000" dirty="0">
                    <a:solidFill>
                      <a:srgbClr val="0033CC"/>
                    </a:solidFill>
                  </a:rPr>
                  <a:t>partial</a:t>
                </a:r>
                <a:r>
                  <a:rPr lang="en-US" altLang="ko-KR" sz="2000" dirty="0">
                    <a:solidFill>
                      <a:srgbClr val="131413"/>
                    </a:solidFill>
                  </a:rPr>
                  <a:t> decay width,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i="1" smtClean="0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Γ</m:t>
                        </m:r>
                      </m:e>
                      <m:sub>
                        <m:r>
                          <a:rPr lang="en-US" altLang="ko-KR" sz="2000" b="0" i="1" smtClean="0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𝑡h𝑒𝑜𝑟𝑦</m:t>
                        </m:r>
                      </m:sub>
                    </m:sSub>
                  </m:oMath>
                </a14:m>
                <a:r>
                  <a:rPr lang="en-US" altLang="ko-KR" sz="2000" dirty="0">
                    <a:solidFill>
                      <a:srgbClr val="131413"/>
                    </a:solidFill>
                  </a:rPr>
                  <a:t>, including the </a:t>
                </a:r>
                <a:r>
                  <a:rPr lang="en-US" altLang="ko-KR" sz="2000" dirty="0">
                    <a:solidFill>
                      <a:srgbClr val="0033CC"/>
                    </a:solidFill>
                  </a:rPr>
                  <a:t>mass distribution</a:t>
                </a:r>
                <a:r>
                  <a:rPr lang="en-US" altLang="ko-KR" sz="2000" dirty="0">
                    <a:solidFill>
                      <a:srgbClr val="131413"/>
                    </a:solidFill>
                  </a:rPr>
                  <a:t> caused by the total width, </a:t>
                </a:r>
                <a:endParaRPr lang="ko-KR" altLang="en-US" sz="2000" dirty="0"/>
              </a:p>
            </p:txBody>
          </p:sp>
        </mc:Choice>
        <mc:Fallback xmlns="">
          <p:sp>
            <p:nvSpPr>
              <p:cNvPr id="7" name="직사각형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2702" y="653272"/>
                <a:ext cx="8139196" cy="732060"/>
              </a:xfrm>
              <a:prstGeom prst="rect">
                <a:avLst/>
              </a:prstGeom>
              <a:blipFill>
                <a:blip r:embed="rId2"/>
                <a:stretch>
                  <a:fillRect l="-674" t="-4167" b="-1166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직사각형 5"/>
          <p:cNvSpPr/>
          <p:nvPr/>
        </p:nvSpPr>
        <p:spPr>
          <a:xfrm>
            <a:off x="889141" y="4664202"/>
            <a:ext cx="1350113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en-US" altLang="ko-KR" dirty="0">
                <a:solidFill>
                  <a:srgbClr val="131413"/>
                </a:solidFill>
              </a:rPr>
              <a:t>Why ratios ?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직사각형 7"/>
              <p:cNvSpPr/>
              <p:nvPr/>
            </p:nvSpPr>
            <p:spPr>
              <a:xfrm>
                <a:off x="803683" y="5092169"/>
                <a:ext cx="7844208" cy="12003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285750" indent="-285750">
                  <a:buFont typeface="Wingdings" panose="05000000000000000000" pitchFamily="2" charset="2"/>
                  <a:buChar char="§"/>
                </a:pPr>
                <a:r>
                  <a:rPr lang="en-US" altLang="ko-KR" dirty="0">
                    <a:solidFill>
                      <a:srgbClr val="131413"/>
                    </a:solidFill>
                  </a:rPr>
                  <a:t>The ratios eliminate the dependence of the couplings on </a:t>
                </a:r>
                <a14:m>
                  <m:oMath xmlns:m="http://schemas.openxmlformats.org/officeDocument/2006/math">
                    <m:r>
                      <a:rPr lang="en-US" altLang="ko-KR" i="1" smtClean="0">
                        <a:solidFill>
                          <a:srgbClr val="0033CC"/>
                        </a:solidFill>
                        <a:latin typeface="Cambria Math" panose="02040503050406030204" pitchFamily="18" charset="0"/>
                      </a:rPr>
                      <m:t>𝑔</m:t>
                    </m:r>
                  </m:oMath>
                </a14:m>
                <a:r>
                  <a:rPr lang="en-US" altLang="ko-KR" dirty="0">
                    <a:solidFill>
                      <a:srgbClr val="131413"/>
                    </a:solidFill>
                  </a:rPr>
                  <a:t>.</a:t>
                </a:r>
              </a:p>
              <a:p>
                <a:pPr marL="285750" indent="-285750">
                  <a:buFont typeface="Wingdings" panose="05000000000000000000" pitchFamily="2" charset="2"/>
                  <a:buChar char="§"/>
                </a:pPr>
                <a:r>
                  <a:rPr lang="en-US" altLang="ko-KR" dirty="0">
                    <a:solidFill>
                      <a:srgbClr val="131413"/>
                    </a:solidFill>
                  </a:rPr>
                  <a:t>The ratios are free from the </a:t>
                </a:r>
                <a:r>
                  <a:rPr lang="en-US" altLang="ko-KR" i="1" dirty="0">
                    <a:solidFill>
                      <a:srgbClr val="0033CC"/>
                    </a:solidFill>
                  </a:rPr>
                  <a:t>η</a:t>
                </a:r>
                <a:r>
                  <a:rPr lang="en-US" altLang="ko-KR" dirty="0">
                    <a:solidFill>
                      <a:srgbClr val="0033CC"/>
                    </a:solidFill>
                  </a:rPr>
                  <a:t>−</a:t>
                </a:r>
                <a:r>
                  <a:rPr lang="en-US" altLang="ko-KR" i="1" dirty="0">
                    <a:solidFill>
                      <a:srgbClr val="0033CC"/>
                    </a:solidFill>
                  </a:rPr>
                  <a:t>η’</a:t>
                </a:r>
                <a:r>
                  <a:rPr lang="en-US" altLang="ko-KR" dirty="0">
                    <a:solidFill>
                      <a:srgbClr val="0033CC"/>
                    </a:solidFill>
                  </a:rPr>
                  <a:t> </a:t>
                </a:r>
                <a:r>
                  <a:rPr lang="en-US" altLang="ko-KR" dirty="0">
                    <a:solidFill>
                      <a:srgbClr val="131413"/>
                    </a:solidFill>
                  </a:rPr>
                  <a:t>mixing, particularly for decays involving </a:t>
                </a:r>
                <a:r>
                  <a:rPr lang="en-US" altLang="ko-KR" i="1" dirty="0">
                    <a:solidFill>
                      <a:srgbClr val="131413"/>
                    </a:solidFill>
                  </a:rPr>
                  <a:t>η</a:t>
                </a:r>
                <a:r>
                  <a:rPr lang="en-US" altLang="ko-KR" dirty="0">
                    <a:solidFill>
                      <a:srgbClr val="131413"/>
                    </a:solidFill>
                  </a:rPr>
                  <a:t>.</a:t>
                </a:r>
              </a:p>
              <a:p>
                <a:pPr marL="285750" indent="-285750">
                  <a:buFont typeface="Wingdings" panose="05000000000000000000" pitchFamily="2" charset="2"/>
                  <a:buChar char="§"/>
                </a:pPr>
                <a:r>
                  <a:rPr lang="en-US" altLang="ko-KR" dirty="0">
                    <a:solidFill>
                      <a:srgbClr val="131413"/>
                    </a:solidFill>
                  </a:rPr>
                  <a:t>For decays involving isospin </a:t>
                </a:r>
                <a:r>
                  <a:rPr lang="en-US" altLang="ko-KR" dirty="0" err="1">
                    <a:solidFill>
                      <a:srgbClr val="131413"/>
                    </a:solidFill>
                  </a:rPr>
                  <a:t>multiplet</a:t>
                </a:r>
                <a:r>
                  <a:rPr lang="en-US" altLang="ko-KR" dirty="0">
                    <a:solidFill>
                      <a:srgbClr val="131413"/>
                    </a:solidFill>
                  </a:rPr>
                  <a:t> channels, a single-channel calculation is sufficient when analyzing the ratios.</a:t>
                </a:r>
              </a:p>
            </p:txBody>
          </p:sp>
        </mc:Choice>
        <mc:Fallback xmlns="">
          <p:sp>
            <p:nvSpPr>
              <p:cNvPr id="8" name="직사각형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3683" y="5092169"/>
                <a:ext cx="7844208" cy="1200329"/>
              </a:xfrm>
              <a:prstGeom prst="rect">
                <a:avLst/>
              </a:prstGeom>
              <a:blipFill>
                <a:blip r:embed="rId3"/>
                <a:stretch>
                  <a:fillRect l="-544" t="-2538" b="-710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8ED92B88-1593-3F88-599D-4035720ED192}"/>
                  </a:ext>
                </a:extLst>
              </p:cNvPr>
              <p:cNvSpPr txBox="1"/>
              <p:nvPr/>
            </p:nvSpPr>
            <p:spPr>
              <a:xfrm>
                <a:off x="3881339" y="2795626"/>
                <a:ext cx="2101173" cy="70525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altLang="ko-KR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l-GR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Γ</m:t>
                              </m:r>
                            </m:e>
                            <m:sub>
                              <m:r>
                                <a:rPr lang="en-US" altLang="ko-KR" i="1" smtClean="0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𝑡h𝑒𝑜𝑟𝑦</m:t>
                              </m:r>
                            </m:sub>
                          </m:sSub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(</m:t>
                          </m:r>
                          <m:r>
                            <m:rPr>
                              <m:sty m:val="p"/>
                            </m:rPr>
                            <a:rPr lang="en-US" altLang="ko-KR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Lignt</m:t>
                          </m:r>
                          <m:r>
                            <a:rPr lang="en-US" altLang="ko-KR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US" altLang="ko-KR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nonet</m:t>
                          </m:r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)</m:t>
                          </m:r>
                        </m:num>
                        <m:den>
                          <m:sSub>
                            <m:sSubPr>
                              <m:ctrlP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l-GR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Γ</m:t>
                              </m:r>
                            </m:e>
                            <m:sub>
                              <m:r>
                                <a:rPr lang="en-US" altLang="ko-KR" i="1" smtClean="0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𝑡h𝑒𝑜𝑟𝑦</m:t>
                              </m:r>
                            </m:sub>
                          </m:sSub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(</m:t>
                          </m:r>
                          <m:r>
                            <m:rPr>
                              <m:sty m:val="p"/>
                            </m:rPr>
                            <a:rPr lang="en-US" altLang="ko-KR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Heavy</m:t>
                          </m:r>
                          <m:r>
                            <a:rPr lang="en-US" altLang="ko-KR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US" altLang="ko-KR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nonet</m:t>
                          </m:r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)</m:t>
                          </m:r>
                        </m:den>
                      </m:f>
                    </m:oMath>
                  </m:oMathPara>
                </a14:m>
                <a:endParaRPr lang="ko-KR" altLang="en-US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8ED92B88-1593-3F88-599D-4035720ED19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81339" y="2795626"/>
                <a:ext cx="2101173" cy="705258"/>
              </a:xfrm>
              <a:prstGeom prst="rect">
                <a:avLst/>
              </a:prstGeom>
              <a:blipFill>
                <a:blip r:embed="rId4"/>
                <a:stretch>
                  <a:fillRect r="-3779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EEACD91A-38E3-F57F-9461-A678289C62F2}"/>
              </a:ext>
            </a:extLst>
          </p:cNvPr>
          <p:cNvSpPr txBox="1"/>
          <p:nvPr/>
        </p:nvSpPr>
        <p:spPr>
          <a:xfrm>
            <a:off x="1050584" y="3533850"/>
            <a:ext cx="505838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000" dirty="0">
                <a:solidFill>
                  <a:srgbClr val="131413"/>
                </a:solidFill>
              </a:rPr>
              <a:t>and compare them to the experimental ratios,</a:t>
            </a:r>
            <a:endParaRPr lang="ko-KR" altLang="en-US" sz="20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04F22DE-A8A2-3535-8E5D-1BA767C24EA0}"/>
              </a:ext>
            </a:extLst>
          </p:cNvPr>
          <p:cNvSpPr txBox="1"/>
          <p:nvPr/>
        </p:nvSpPr>
        <p:spPr>
          <a:xfrm>
            <a:off x="729572" y="2835770"/>
            <a:ext cx="3025305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altLang="ko-KR" sz="2000" dirty="0">
                <a:solidFill>
                  <a:srgbClr val="131413"/>
                </a:solidFill>
              </a:rPr>
              <a:t>Next calculate the </a:t>
            </a:r>
            <a:r>
              <a:rPr lang="en-US" altLang="ko-KR" sz="2000" dirty="0">
                <a:solidFill>
                  <a:srgbClr val="0033CC"/>
                </a:solidFill>
              </a:rPr>
              <a:t>ratios </a:t>
            </a:r>
            <a:r>
              <a:rPr lang="en-US" altLang="ko-KR" sz="2000" dirty="0"/>
              <a:t>of partial widths</a:t>
            </a:r>
            <a:r>
              <a:rPr lang="en-US" altLang="ko-KR" sz="2000" dirty="0">
                <a:solidFill>
                  <a:srgbClr val="0033CC"/>
                </a:solidFill>
              </a:rPr>
              <a:t>,</a:t>
            </a:r>
            <a:endParaRPr lang="ko-KR" altLang="en-US" sz="2000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76328AF2-F65D-03A9-D53C-D662564731A5}"/>
              </a:ext>
            </a:extLst>
          </p:cNvPr>
          <p:cNvGrpSpPr/>
          <p:nvPr/>
        </p:nvGrpSpPr>
        <p:grpSpPr>
          <a:xfrm>
            <a:off x="7247402" y="1310586"/>
            <a:ext cx="1309119" cy="1419444"/>
            <a:chOff x="6761017" y="1388409"/>
            <a:chExt cx="1309119" cy="1419444"/>
          </a:xfrm>
        </p:grpSpPr>
        <p:sp>
          <p:nvSpPr>
            <p:cNvPr id="9" name="자유형 8">
              <a:extLst>
                <a:ext uri="{FF2B5EF4-FFF2-40B4-BE49-F238E27FC236}">
                  <a16:creationId xmlns:a16="http://schemas.microsoft.com/office/drawing/2014/main" id="{D9A426FF-DE08-E174-80A3-883CA3A026FC}"/>
                </a:ext>
              </a:extLst>
            </p:cNvPr>
            <p:cNvSpPr/>
            <p:nvPr/>
          </p:nvSpPr>
          <p:spPr>
            <a:xfrm>
              <a:off x="6761017" y="1548485"/>
              <a:ext cx="1309119" cy="1047857"/>
            </a:xfrm>
            <a:custGeom>
              <a:avLst/>
              <a:gdLst>
                <a:gd name="connsiteX0" fmla="*/ 0 w 2530821"/>
                <a:gd name="connsiteY0" fmla="*/ 1914405 h 1914405"/>
                <a:gd name="connsiteX1" fmla="*/ 230736 w 2530821"/>
                <a:gd name="connsiteY1" fmla="*/ 1854584 h 1914405"/>
                <a:gd name="connsiteX2" fmla="*/ 418744 w 2530821"/>
                <a:gd name="connsiteY2" fmla="*/ 1658031 h 1914405"/>
                <a:gd name="connsiteX3" fmla="*/ 572568 w 2530821"/>
                <a:gd name="connsiteY3" fmla="*/ 1435841 h 1914405"/>
                <a:gd name="connsiteX4" fmla="*/ 675118 w 2530821"/>
                <a:gd name="connsiteY4" fmla="*/ 1205104 h 1914405"/>
                <a:gd name="connsiteX5" fmla="*/ 811850 w 2530821"/>
                <a:gd name="connsiteY5" fmla="*/ 846181 h 1914405"/>
                <a:gd name="connsiteX6" fmla="*/ 888763 w 2530821"/>
                <a:gd name="connsiteY6" fmla="*/ 632536 h 1914405"/>
                <a:gd name="connsiteX7" fmla="*/ 1008404 w 2530821"/>
                <a:gd name="connsiteY7" fmla="*/ 324887 h 1914405"/>
                <a:gd name="connsiteX8" fmla="*/ 1128045 w 2530821"/>
                <a:gd name="connsiteY8" fmla="*/ 111242 h 1914405"/>
                <a:gd name="connsiteX9" fmla="*/ 1196411 w 2530821"/>
                <a:gd name="connsiteY9" fmla="*/ 17239 h 1914405"/>
                <a:gd name="connsiteX10" fmla="*/ 1290415 w 2530821"/>
                <a:gd name="connsiteY10" fmla="*/ 8693 h 1914405"/>
                <a:gd name="connsiteX11" fmla="*/ 1375873 w 2530821"/>
                <a:gd name="connsiteY11" fmla="*/ 111242 h 1914405"/>
                <a:gd name="connsiteX12" fmla="*/ 1572426 w 2530821"/>
                <a:gd name="connsiteY12" fmla="*/ 478712 h 1914405"/>
                <a:gd name="connsiteX13" fmla="*/ 1674976 w 2530821"/>
                <a:gd name="connsiteY13" fmla="*/ 752177 h 1914405"/>
                <a:gd name="connsiteX14" fmla="*/ 1837346 w 2530821"/>
                <a:gd name="connsiteY14" fmla="*/ 1153829 h 1914405"/>
                <a:gd name="connsiteX15" fmla="*/ 1931349 w 2530821"/>
                <a:gd name="connsiteY15" fmla="*/ 1384566 h 1914405"/>
                <a:gd name="connsiteX16" fmla="*/ 2085174 w 2530821"/>
                <a:gd name="connsiteY16" fmla="*/ 1632394 h 1914405"/>
                <a:gd name="connsiteX17" fmla="*/ 2187723 w 2530821"/>
                <a:gd name="connsiteY17" fmla="*/ 1769127 h 1914405"/>
                <a:gd name="connsiteX18" fmla="*/ 2333002 w 2530821"/>
                <a:gd name="connsiteY18" fmla="*/ 1863130 h 1914405"/>
                <a:gd name="connsiteX19" fmla="*/ 2529555 w 2530821"/>
                <a:gd name="connsiteY19" fmla="*/ 1914405 h 1914405"/>
                <a:gd name="connsiteX20" fmla="*/ 2529555 w 2530821"/>
                <a:gd name="connsiteY20" fmla="*/ 1914405 h 1914405"/>
                <a:gd name="connsiteX21" fmla="*/ 2529555 w 2530821"/>
                <a:gd name="connsiteY21" fmla="*/ 1914405 h 1914405"/>
                <a:gd name="connsiteX22" fmla="*/ 2529555 w 2530821"/>
                <a:gd name="connsiteY22" fmla="*/ 1897313 h 1914405"/>
                <a:gd name="connsiteX23" fmla="*/ 2512463 w 2530821"/>
                <a:gd name="connsiteY23" fmla="*/ 1914405 h 19144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2530821" h="1914405">
                  <a:moveTo>
                    <a:pt x="0" y="1914405"/>
                  </a:moveTo>
                  <a:cubicBezTo>
                    <a:pt x="80472" y="1905859"/>
                    <a:pt x="160945" y="1897313"/>
                    <a:pt x="230736" y="1854584"/>
                  </a:cubicBezTo>
                  <a:cubicBezTo>
                    <a:pt x="300527" y="1811855"/>
                    <a:pt x="361772" y="1727821"/>
                    <a:pt x="418744" y="1658031"/>
                  </a:cubicBezTo>
                  <a:cubicBezTo>
                    <a:pt x="475716" y="1588240"/>
                    <a:pt x="529839" y="1511329"/>
                    <a:pt x="572568" y="1435841"/>
                  </a:cubicBezTo>
                  <a:cubicBezTo>
                    <a:pt x="615297" y="1360353"/>
                    <a:pt x="635238" y="1303381"/>
                    <a:pt x="675118" y="1205104"/>
                  </a:cubicBezTo>
                  <a:cubicBezTo>
                    <a:pt x="714998" y="1106827"/>
                    <a:pt x="776243" y="941609"/>
                    <a:pt x="811850" y="846181"/>
                  </a:cubicBezTo>
                  <a:cubicBezTo>
                    <a:pt x="847457" y="750753"/>
                    <a:pt x="856004" y="719418"/>
                    <a:pt x="888763" y="632536"/>
                  </a:cubicBezTo>
                  <a:cubicBezTo>
                    <a:pt x="921522" y="545654"/>
                    <a:pt x="968524" y="411769"/>
                    <a:pt x="1008404" y="324887"/>
                  </a:cubicBezTo>
                  <a:cubicBezTo>
                    <a:pt x="1048284" y="238005"/>
                    <a:pt x="1096711" y="162517"/>
                    <a:pt x="1128045" y="111242"/>
                  </a:cubicBezTo>
                  <a:cubicBezTo>
                    <a:pt x="1159379" y="59967"/>
                    <a:pt x="1169349" y="34330"/>
                    <a:pt x="1196411" y="17239"/>
                  </a:cubicBezTo>
                  <a:cubicBezTo>
                    <a:pt x="1223473" y="147"/>
                    <a:pt x="1260505" y="-6974"/>
                    <a:pt x="1290415" y="8693"/>
                  </a:cubicBezTo>
                  <a:cubicBezTo>
                    <a:pt x="1320325" y="24360"/>
                    <a:pt x="1328871" y="32905"/>
                    <a:pt x="1375873" y="111242"/>
                  </a:cubicBezTo>
                  <a:cubicBezTo>
                    <a:pt x="1422875" y="189578"/>
                    <a:pt x="1522576" y="371890"/>
                    <a:pt x="1572426" y="478712"/>
                  </a:cubicBezTo>
                  <a:cubicBezTo>
                    <a:pt x="1622276" y="585534"/>
                    <a:pt x="1630823" y="639657"/>
                    <a:pt x="1674976" y="752177"/>
                  </a:cubicBezTo>
                  <a:cubicBezTo>
                    <a:pt x="1719129" y="864696"/>
                    <a:pt x="1794617" y="1048431"/>
                    <a:pt x="1837346" y="1153829"/>
                  </a:cubicBezTo>
                  <a:cubicBezTo>
                    <a:pt x="1880075" y="1259227"/>
                    <a:pt x="1890044" y="1304805"/>
                    <a:pt x="1931349" y="1384566"/>
                  </a:cubicBezTo>
                  <a:cubicBezTo>
                    <a:pt x="1972654" y="1464327"/>
                    <a:pt x="2042445" y="1568301"/>
                    <a:pt x="2085174" y="1632394"/>
                  </a:cubicBezTo>
                  <a:cubicBezTo>
                    <a:pt x="2127903" y="1696487"/>
                    <a:pt x="2146418" y="1730671"/>
                    <a:pt x="2187723" y="1769127"/>
                  </a:cubicBezTo>
                  <a:cubicBezTo>
                    <a:pt x="2229028" y="1807583"/>
                    <a:pt x="2276030" y="1838917"/>
                    <a:pt x="2333002" y="1863130"/>
                  </a:cubicBezTo>
                  <a:cubicBezTo>
                    <a:pt x="2389974" y="1887343"/>
                    <a:pt x="2529555" y="1914405"/>
                    <a:pt x="2529555" y="1914405"/>
                  </a:cubicBezTo>
                  <a:lnTo>
                    <a:pt x="2529555" y="1914405"/>
                  </a:lnTo>
                  <a:lnTo>
                    <a:pt x="2529555" y="1914405"/>
                  </a:lnTo>
                  <a:cubicBezTo>
                    <a:pt x="2529555" y="1911556"/>
                    <a:pt x="2532404" y="1897313"/>
                    <a:pt x="2529555" y="1897313"/>
                  </a:cubicBezTo>
                  <a:cubicBezTo>
                    <a:pt x="2526706" y="1897313"/>
                    <a:pt x="2519584" y="1905859"/>
                    <a:pt x="2512463" y="1914405"/>
                  </a:cubicBezTo>
                </a:path>
              </a:pathLst>
            </a:cu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11" name="직선 화살표 연결선 10">
              <a:extLst>
                <a:ext uri="{FF2B5EF4-FFF2-40B4-BE49-F238E27FC236}">
                  <a16:creationId xmlns:a16="http://schemas.microsoft.com/office/drawing/2014/main" id="{1AD240F8-29FA-08E0-EDCE-78BC26D94FC4}"/>
                </a:ext>
              </a:extLst>
            </p:cNvPr>
            <p:cNvCxnSpPr/>
            <p:nvPr/>
          </p:nvCxnSpPr>
          <p:spPr>
            <a:xfrm flipV="1">
              <a:off x="7153992" y="2162080"/>
              <a:ext cx="524057" cy="8104"/>
            </a:xfrm>
            <a:prstGeom prst="straightConnector1">
              <a:avLst/>
            </a:prstGeom>
            <a:ln>
              <a:solidFill>
                <a:schemeClr val="tx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직사각형 12">
                  <a:extLst>
                    <a:ext uri="{FF2B5EF4-FFF2-40B4-BE49-F238E27FC236}">
                      <a16:creationId xmlns:a16="http://schemas.microsoft.com/office/drawing/2014/main" id="{780889C0-F7F3-21C3-4366-3F75551BCAF2}"/>
                    </a:ext>
                  </a:extLst>
                </p:cNvPr>
                <p:cNvSpPr/>
                <p:nvPr/>
              </p:nvSpPr>
              <p:spPr>
                <a:xfrm>
                  <a:off x="7269562" y="1934209"/>
                  <a:ext cx="252457" cy="173777"/>
                </a:xfrm>
                <a:prstGeom prst="rect">
                  <a:avLst/>
                </a:prstGeom>
                <a:ln>
                  <a:noFill/>
                </a:ln>
              </p:spPr>
              <p:txBody>
                <a:bodyPr wrap="none" lIns="0" tIns="0" rIns="0" bIns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ko-KR" sz="1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l-GR" altLang="ko-KR" sz="1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Γ</m:t>
                            </m:r>
                          </m:e>
                          <m:sub>
                            <m:r>
                              <a:rPr lang="en-US" altLang="ko-KR" sz="1400" i="1">
                                <a:latin typeface="Cambria Math" panose="02040503050406030204" pitchFamily="18" charset="0"/>
                              </a:rPr>
                              <m:t>𝑡𝑜𝑡</m:t>
                            </m:r>
                          </m:sub>
                        </m:sSub>
                      </m:oMath>
                    </m:oMathPara>
                  </a14:m>
                  <a:endParaRPr lang="ko-KR" altLang="en-US" sz="1400" dirty="0"/>
                </a:p>
              </p:txBody>
            </p:sp>
          </mc:Choice>
          <mc:Fallback xmlns="">
            <p:sp>
              <p:nvSpPr>
                <p:cNvPr id="12" name="직사각형 11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269562" y="1934209"/>
                  <a:ext cx="252457" cy="173777"/>
                </a:xfrm>
                <a:prstGeom prst="rect">
                  <a:avLst/>
                </a:prstGeom>
                <a:blipFill>
                  <a:blip r:embed="rId9"/>
                  <a:stretch>
                    <a:fillRect l="-24390" r="-21951" b="-37931"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4" name="직사각형 13">
                  <a:extLst>
                    <a:ext uri="{FF2B5EF4-FFF2-40B4-BE49-F238E27FC236}">
                      <a16:creationId xmlns:a16="http://schemas.microsoft.com/office/drawing/2014/main" id="{7C4DC3C9-0200-3CC5-A118-03A1F3F53327}"/>
                    </a:ext>
                  </a:extLst>
                </p:cNvPr>
                <p:cNvSpPr/>
                <p:nvPr/>
              </p:nvSpPr>
              <p:spPr>
                <a:xfrm>
                  <a:off x="7367372" y="2634076"/>
                  <a:ext cx="204496" cy="173777"/>
                </a:xfrm>
                <a:prstGeom prst="rect">
                  <a:avLst/>
                </a:prstGeom>
                <a:ln>
                  <a:noFill/>
                </a:ln>
              </p:spPr>
              <p:txBody>
                <a:bodyPr wrap="none" lIns="0" tIns="0" rIns="0" bIns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ko-KR" sz="14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sz="1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𝑀</m:t>
                            </m:r>
                          </m:e>
                          <m:sub>
                            <m:r>
                              <a:rPr lang="en-US" altLang="ko-KR" sz="1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𝑐</m:t>
                            </m:r>
                          </m:sub>
                        </m:sSub>
                      </m:oMath>
                    </m:oMathPara>
                  </a14:m>
                  <a:endParaRPr lang="ko-KR" altLang="en-US" sz="1400" dirty="0"/>
                </a:p>
              </p:txBody>
            </p:sp>
          </mc:Choice>
          <mc:Fallback xmlns="">
            <p:sp>
              <p:nvSpPr>
                <p:cNvPr id="15" name="직사각형 14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367372" y="2634076"/>
                  <a:ext cx="204496" cy="173777"/>
                </a:xfrm>
                <a:prstGeom prst="rect">
                  <a:avLst/>
                </a:prstGeom>
                <a:blipFill>
                  <a:blip r:embed="rId10"/>
                  <a:stretch>
                    <a:fillRect l="-30303" r="-18182" b="-34483"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15" name="직선 연결선 14">
              <a:extLst>
                <a:ext uri="{FF2B5EF4-FFF2-40B4-BE49-F238E27FC236}">
                  <a16:creationId xmlns:a16="http://schemas.microsoft.com/office/drawing/2014/main" id="{F85C9588-A728-6729-9F8C-221EC2248C55}"/>
                </a:ext>
              </a:extLst>
            </p:cNvPr>
            <p:cNvCxnSpPr/>
            <p:nvPr/>
          </p:nvCxnSpPr>
          <p:spPr>
            <a:xfrm>
              <a:off x="7408805" y="1388409"/>
              <a:ext cx="21645" cy="1290717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F1D4765A-1A2B-C5EB-FADD-9C2BCC2E7757}"/>
                  </a:ext>
                </a:extLst>
              </p:cNvPr>
              <p:cNvSpPr txBox="1"/>
              <p:nvPr/>
            </p:nvSpPr>
            <p:spPr>
              <a:xfrm>
                <a:off x="3926740" y="3998617"/>
                <a:ext cx="2055777" cy="7042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altLang="ko-KR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l-GR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Γ</m:t>
                              </m:r>
                            </m:e>
                            <m:sub>
                              <m:r>
                                <a:rPr lang="en-US" altLang="ko-KR" b="0" i="1" smtClean="0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𝑒𝑥𝑝𝑡</m:t>
                              </m:r>
                            </m:sub>
                          </m:sSub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(</m:t>
                          </m:r>
                          <m:r>
                            <m:rPr>
                              <m:sty m:val="p"/>
                            </m:rPr>
                            <a:rPr lang="en-US" altLang="ko-KR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Lignt</m:t>
                          </m:r>
                          <m:r>
                            <a:rPr lang="en-US" altLang="ko-KR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US" altLang="ko-KR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nonet</m:t>
                          </m:r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)</m:t>
                          </m:r>
                        </m:num>
                        <m:den>
                          <m:sSub>
                            <m:sSubPr>
                              <m:ctrlP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l-GR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Γ</m:t>
                              </m:r>
                            </m:e>
                            <m:sub>
                              <m:r>
                                <a:rPr lang="en-US" altLang="ko-KR" b="0" i="1" smtClean="0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𝑒𝑥𝑝𝑡</m:t>
                              </m:r>
                            </m:sub>
                          </m:sSub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(</m:t>
                          </m:r>
                          <m:r>
                            <m:rPr>
                              <m:sty m:val="p"/>
                            </m:rPr>
                            <a:rPr lang="en-US" altLang="ko-KR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Heavy</m:t>
                          </m:r>
                          <m:r>
                            <a:rPr lang="en-US" altLang="ko-KR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US" altLang="ko-KR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nonet</m:t>
                          </m:r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)</m:t>
                          </m:r>
                        </m:den>
                      </m:f>
                    </m:oMath>
                  </m:oMathPara>
                </a14:m>
                <a:endParaRPr lang="ko-KR" altLang="en-US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F1D4765A-1A2B-C5EB-FADD-9C2BCC2E775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26740" y="3998617"/>
                <a:ext cx="2055777" cy="704232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02640FA0-1E89-7822-81C9-444016BF849E}"/>
                  </a:ext>
                </a:extLst>
              </p:cNvPr>
              <p:cNvSpPr txBox="1"/>
              <p:nvPr/>
            </p:nvSpPr>
            <p:spPr>
              <a:xfrm>
                <a:off x="1235413" y="1375396"/>
                <a:ext cx="4776281" cy="812723"/>
              </a:xfrm>
              <a:prstGeom prst="rect">
                <a:avLst/>
              </a:prstGeom>
              <a:noFill/>
              <a:ln w="12700">
                <a:solidFill>
                  <a:schemeClr val="accent1"/>
                </a:solidFill>
              </a:ln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sz="16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altLang="ko-KR" sz="16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Γ</m:t>
                          </m:r>
                        </m:e>
                        <m:sub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𝑡h𝑒𝑜𝑟𝑦</m:t>
                          </m:r>
                        </m:sub>
                      </m:sSub>
                      <m:r>
                        <a:rPr lang="en-US" altLang="ko-KR" sz="16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(</m:t>
                      </m:r>
                      <m:sSub>
                        <m:sSubPr>
                          <m:ctrlP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𝑀</m:t>
                          </m:r>
                        </m:e>
                        <m:sub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𝑐</m:t>
                          </m:r>
                        </m:sub>
                      </m:sSub>
                      <m:r>
                        <a:rPr lang="en-US" altLang="ko-KR" sz="16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Γ</m:t>
                          </m:r>
                        </m:e>
                        <m:sub>
                          <m: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𝑡𝑜𝑡</m:t>
                          </m:r>
                        </m:sub>
                      </m:sSub>
                      <m:r>
                        <a:rPr lang="en-US" altLang="ko-KR" sz="16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)=</m:t>
                      </m:r>
                      <m:f>
                        <m:fPr>
                          <m:ctrlPr>
                            <a:rPr lang="en-US" altLang="ko-KR" sz="1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nary>
                            <m:naryPr>
                              <m:ctrlPr>
                                <a:rPr lang="en-US" altLang="ko-KR" sz="16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naryPr>
                            <m:sub>
                              <m:sSub>
                                <m:sSubPr>
                                  <m:ctrlPr>
                                    <a:rPr lang="en-US" altLang="ko-KR" sz="16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ko-KR" sz="16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𝑚</m:t>
                                  </m:r>
                                </m:e>
                                <m:sub>
                                  <m:r>
                                    <a:rPr lang="en-US" altLang="ko-KR" sz="16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  <m:r>
                                <m:rPr>
                                  <m:brk m:alnAt="23"/>
                                </m:rPr>
                                <a:rPr lang="en-US" altLang="ko-KR" sz="16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</m:t>
                              </m:r>
                              <m:sSub>
                                <m:sSubPr>
                                  <m:ctrlPr>
                                    <a:rPr lang="en-US" altLang="ko-KR" sz="16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ko-KR" sz="16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𝑚</m:t>
                                  </m:r>
                                </m:e>
                                <m:sub>
                                  <m:r>
                                    <a:rPr lang="en-US" altLang="ko-KR" sz="16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sub>
                            <m:sup>
                              <m:r>
                                <a:rPr lang="en-US" altLang="ko-KR" sz="16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∞</m:t>
                              </m:r>
                            </m:sup>
                            <m:e>
                              <m:r>
                                <m:rPr>
                                  <m:sty m:val="p"/>
                                </m:rPr>
                                <a:rPr lang="el-GR" altLang="ko-KR" sz="1600" b="0" i="1" smtClean="0">
                                  <a:solidFill>
                                    <a:srgbClr val="0033CC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Γ</m:t>
                              </m:r>
                              <m:d>
                                <m:dPr>
                                  <m:ctrlPr>
                                    <a:rPr lang="en-US" altLang="ko-KR" sz="1600" b="0" i="1" smtClean="0">
                                      <a:solidFill>
                                        <a:srgbClr val="0033CC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altLang="ko-KR" sz="1600" b="0" i="1" smtClean="0">
                                      <a:solidFill>
                                        <a:srgbClr val="0033CC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𝑀</m:t>
                                  </m:r>
                                  <m:r>
                                    <a:rPr lang="en-US" altLang="ko-KR" sz="1600" b="0" i="1" smtClean="0">
                                      <a:solidFill>
                                        <a:srgbClr val="0033CC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⟶</m:t>
                                  </m:r>
                                  <m:sSub>
                                    <m:sSubPr>
                                      <m:ctrlPr>
                                        <a:rPr lang="en-US" altLang="ko-KR" sz="1600" b="0" i="1" smtClean="0">
                                          <a:solidFill>
                                            <a:srgbClr val="0033CC"/>
                                          </a:solidFill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ko-KR" sz="1600" b="0" i="1" smtClean="0">
                                          <a:solidFill>
                                            <a:srgbClr val="0033CC"/>
                                          </a:solidFill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𝑚</m:t>
                                      </m:r>
                                    </m:e>
                                    <m:sub>
                                      <m:r>
                                        <a:rPr lang="en-US" altLang="ko-KR" sz="1600" b="0" i="1" smtClean="0">
                                          <a:solidFill>
                                            <a:srgbClr val="0033CC"/>
                                          </a:solidFill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  <m:r>
                                    <a:rPr lang="en-US" altLang="ko-KR" sz="1600" b="0" i="1" smtClean="0">
                                      <a:solidFill>
                                        <a:srgbClr val="0033CC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, </m:t>
                                  </m:r>
                                  <m:sSub>
                                    <m:sSubPr>
                                      <m:ctrlPr>
                                        <a:rPr lang="en-US" altLang="ko-KR" sz="1600" b="0" i="1" smtClean="0">
                                          <a:solidFill>
                                            <a:srgbClr val="0033CC"/>
                                          </a:solidFill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ko-KR" sz="1600" b="0" i="1" smtClean="0">
                                          <a:solidFill>
                                            <a:srgbClr val="0033CC"/>
                                          </a:solidFill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𝑚</m:t>
                                      </m:r>
                                    </m:e>
                                    <m:sub>
                                      <m:r>
                                        <a:rPr lang="en-US" altLang="ko-KR" sz="1600" b="0" i="1" smtClean="0">
                                          <a:solidFill>
                                            <a:srgbClr val="0033CC"/>
                                          </a:solidFill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</m:e>
                              </m:d>
                              <m:r>
                                <a:rPr lang="en-US" altLang="ko-KR" sz="16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𝑓</m:t>
                              </m:r>
                              <m:d>
                                <m:dPr>
                                  <m:ctrlPr>
                                    <a:rPr lang="en-US" altLang="ko-KR" sz="16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altLang="ko-KR" sz="1600" b="0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𝑀</m:t>
                                  </m:r>
                                </m:e>
                              </m:d>
                              <m:r>
                                <a:rPr lang="en-US" altLang="ko-KR" sz="16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𝑑𝑀</m:t>
                              </m:r>
                            </m:e>
                          </m:nary>
                        </m:num>
                        <m:den>
                          <m:nary>
                            <m:naryPr>
                              <m:ctrlPr>
                                <a:rPr lang="en-US" altLang="ko-KR" sz="16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naryPr>
                            <m:sub>
                              <m:sSub>
                                <m:sSubPr>
                                  <m:ctrlPr>
                                    <a:rPr lang="en-US" altLang="ko-KR" sz="1600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ko-KR" sz="1600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𝑚</m:t>
                                  </m:r>
                                </m:e>
                                <m:sub>
                                  <m:r>
                                    <a:rPr lang="en-US" altLang="ko-KR" sz="1600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  <m:r>
                                <m:rPr>
                                  <m:brk m:alnAt="23"/>
                                </m:rPr>
                                <a:rPr lang="en-US" altLang="ko-KR" sz="16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</m:t>
                              </m:r>
                              <m:sSub>
                                <m:sSubPr>
                                  <m:ctrlPr>
                                    <a:rPr lang="en-US" altLang="ko-KR" sz="1600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ko-KR" sz="1600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𝑚</m:t>
                                  </m:r>
                                </m:e>
                                <m:sub>
                                  <m:r>
                                    <a:rPr lang="en-US" altLang="ko-KR" sz="1600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sub>
                            <m:sup>
                              <m:r>
                                <a:rPr lang="en-US" altLang="ko-KR" sz="16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∞</m:t>
                              </m:r>
                            </m:sup>
                            <m:e>
                              <m:r>
                                <a:rPr lang="en-US" altLang="ko-KR" sz="16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𝑓</m:t>
                              </m:r>
                              <m:d>
                                <m:dPr>
                                  <m:ctrlPr>
                                    <a:rPr lang="en-US" altLang="ko-KR" sz="1600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altLang="ko-KR" sz="1600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𝑀</m:t>
                                  </m:r>
                                </m:e>
                              </m:d>
                              <m:r>
                                <a:rPr lang="en-US" altLang="ko-KR" sz="16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𝑑𝑀</m:t>
                              </m:r>
                            </m:e>
                          </m:nary>
                        </m:den>
                      </m:f>
                    </m:oMath>
                  </m:oMathPara>
                </a14:m>
                <a:endParaRPr lang="ko-KR" altLang="en-US" sz="16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02640FA0-1E89-7822-81C9-444016BF849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35413" y="1375396"/>
                <a:ext cx="4776281" cy="812723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  <a:ln w="12700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0" name="Group 16">
            <a:extLst>
              <a:ext uri="{FF2B5EF4-FFF2-40B4-BE49-F238E27FC236}">
                <a16:creationId xmlns:a16="http://schemas.microsoft.com/office/drawing/2014/main" id="{ECF44468-813E-FB95-3EB9-922BC7E53523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6797519" y="2801562"/>
            <a:ext cx="2179568" cy="317527"/>
            <a:chOff x="2324" y="2079"/>
            <a:chExt cx="1112" cy="162"/>
          </a:xfrm>
        </p:grpSpPr>
        <p:sp>
          <p:nvSpPr>
            <p:cNvPr id="21" name="AutoShape 15">
              <a:extLst>
                <a:ext uri="{FF2B5EF4-FFF2-40B4-BE49-F238E27FC236}">
                  <a16:creationId xmlns:a16="http://schemas.microsoft.com/office/drawing/2014/main" id="{417148F8-7C93-6D96-BAC2-48878FA20ECE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2324" y="2079"/>
              <a:ext cx="1112" cy="1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pic>
          <p:nvPicPr>
            <p:cNvPr id="22" name="Picture 17">
              <a:extLst>
                <a:ext uri="{FF2B5EF4-FFF2-40B4-BE49-F238E27FC236}">
                  <a16:creationId xmlns:a16="http://schemas.microsoft.com/office/drawing/2014/main" id="{1DEE0FE1-6B1D-74CC-EADE-CCC9E56EE30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24" y="2079"/>
              <a:ext cx="1115" cy="1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5C87142C-2F88-A43C-FA6D-C6C654D6149F}"/>
                  </a:ext>
                </a:extLst>
              </p:cNvPr>
              <p:cNvSpPr txBox="1"/>
              <p:nvPr/>
            </p:nvSpPr>
            <p:spPr>
              <a:xfrm>
                <a:off x="1235411" y="2261849"/>
                <a:ext cx="5428037" cy="40011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ko-KR" sz="2000" dirty="0">
                    <a:solidFill>
                      <a:srgbClr val="131413"/>
                    </a:solidFill>
                  </a:rPr>
                  <a:t>with</a:t>
                </a:r>
                <a:r>
                  <a:rPr lang="en-US" altLang="ko-KR" sz="2000" b="0" dirty="0">
                    <a:solidFill>
                      <a:srgbClr val="131413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sz="2000" b="0" i="1" smtClean="0">
                        <a:solidFill>
                          <a:srgbClr val="0033CC"/>
                        </a:solidFill>
                        <a:latin typeface="Cambria Math" panose="02040503050406030204" pitchFamily="18" charset="0"/>
                      </a:rPr>
                      <m:t>𝐺</m:t>
                    </m:r>
                    <m:r>
                      <a:rPr lang="en-US" altLang="ko-KR" sz="2000" b="0" i="1" smtClean="0">
                        <a:solidFill>
                          <a:srgbClr val="0033CC"/>
                        </a:solidFill>
                        <a:latin typeface="Cambria Math" panose="02040503050406030204" pitchFamily="18" charset="0"/>
                      </a:rPr>
                      <m:t>, </m:t>
                    </m:r>
                    <m:sSup>
                      <m:sSupPr>
                        <m:ctrlPr>
                          <a:rPr lang="en-US" altLang="ko-KR" sz="2000" b="0" i="1" smtClean="0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2000" b="0" i="1" smtClean="0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  <m:sup>
                        <m:r>
                          <a:rPr lang="en-US" altLang="ko-KR" sz="2000" b="0" i="1" smtClean="0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</m:oMath>
                </a14:m>
                <a:r>
                  <a:rPr lang="en-US" altLang="ko-KR" sz="2000" dirty="0">
                    <a:solidFill>
                      <a:srgbClr val="131413"/>
                    </a:solidFill>
                  </a:rPr>
                  <a:t> fixed by the tetraquark mixing model.</a:t>
                </a:r>
                <a:endParaRPr lang="ko-KR" altLang="en-US" sz="2000" dirty="0"/>
              </a:p>
            </p:txBody>
          </p:sp>
        </mc:Choice>
        <mc:Fallback xmlns="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5C87142C-2F88-A43C-FA6D-C6C654D6149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35411" y="2261849"/>
                <a:ext cx="5428037" cy="400110"/>
              </a:xfrm>
              <a:prstGeom prst="rect">
                <a:avLst/>
              </a:prstGeom>
              <a:blipFill>
                <a:blip r:embed="rId14"/>
                <a:stretch>
                  <a:fillRect l="-1236" t="-7576" b="-257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>
            <a:extLst>
              <a:ext uri="{FF2B5EF4-FFF2-40B4-BE49-F238E27FC236}">
                <a16:creationId xmlns:a16="http://schemas.microsoft.com/office/drawing/2014/main" id="{FCC75012-5E04-99A9-ABBC-27B7B0BCA190}"/>
              </a:ext>
            </a:extLst>
          </p:cNvPr>
          <p:cNvSpPr txBox="1"/>
          <p:nvPr/>
        </p:nvSpPr>
        <p:spPr>
          <a:xfrm>
            <a:off x="7665400" y="68096"/>
            <a:ext cx="1429965" cy="30777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en-US" altLang="ko-KR" sz="1400" dirty="0"/>
              <a:t>comparison cont.</a:t>
            </a:r>
            <a:endParaRPr lang="ko-KR" altLang="en-US" sz="1400" dirty="0"/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77752E06-5B8B-848C-CE7A-68DE26B08FB5}"/>
              </a:ext>
            </a:extLst>
          </p:cNvPr>
          <p:cNvSpPr/>
          <p:nvPr/>
        </p:nvSpPr>
        <p:spPr>
          <a:xfrm>
            <a:off x="491294" y="176635"/>
            <a:ext cx="2786927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altLang="ko-KR" sz="2000" dirty="0"/>
              <a:t>Quantitative comparison </a:t>
            </a:r>
            <a:endParaRPr lang="ko-KR" altLang="en-US" sz="2000" dirty="0"/>
          </a:p>
        </p:txBody>
      </p:sp>
    </p:spTree>
    <p:extLst>
      <p:ext uri="{BB962C8B-B14F-4D97-AF65-F5344CB8AC3E}">
        <p14:creationId xmlns:p14="http://schemas.microsoft.com/office/powerpoint/2010/main" val="1980149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  <p:bldP spid="4" grpId="0"/>
      <p:bldP spid="10" grpId="0"/>
      <p:bldP spid="12" grpId="0"/>
      <p:bldP spid="1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C7ACD-A43A-4791-9360-251F151CC5DF}" type="slidenum">
              <a:rPr lang="ko-KR" altLang="en-US" smtClean="0"/>
              <a:t>28</a:t>
            </a:fld>
            <a:endParaRPr lang="ko-KR" altLang="en-US"/>
          </a:p>
        </p:txBody>
      </p:sp>
      <p:grpSp>
        <p:nvGrpSpPr>
          <p:cNvPr id="6" name="그룹 5"/>
          <p:cNvGrpSpPr/>
          <p:nvPr/>
        </p:nvGrpSpPr>
        <p:grpSpPr>
          <a:xfrm>
            <a:off x="913093" y="346336"/>
            <a:ext cx="4049451" cy="3517611"/>
            <a:chOff x="2396155" y="2270592"/>
            <a:chExt cx="4049451" cy="3517611"/>
          </a:xfrm>
        </p:grpSpPr>
        <p:grpSp>
          <p:nvGrpSpPr>
            <p:cNvPr id="4" name="Group 4"/>
            <p:cNvGrpSpPr>
              <a:grpSpLocks noChangeAspect="1"/>
            </p:cNvGrpSpPr>
            <p:nvPr/>
          </p:nvGrpSpPr>
          <p:grpSpPr bwMode="auto">
            <a:xfrm>
              <a:off x="2396155" y="2270592"/>
              <a:ext cx="4049451" cy="3517611"/>
              <a:chOff x="2012" y="1406"/>
              <a:chExt cx="1739" cy="1511"/>
            </a:xfrm>
          </p:grpSpPr>
          <p:sp>
            <p:nvSpPr>
              <p:cNvPr id="5" name="AutoShape 3"/>
              <p:cNvSpPr>
                <a:spLocks noChangeAspect="1" noChangeArrowheads="1" noTextEdit="1"/>
              </p:cNvSpPr>
              <p:nvPr/>
            </p:nvSpPr>
            <p:spPr bwMode="auto">
              <a:xfrm>
                <a:off x="2012" y="1406"/>
                <a:ext cx="1736" cy="150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pic>
            <p:nvPicPr>
              <p:cNvPr id="11269" name="Picture 5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012" y="1406"/>
                <a:ext cx="1739" cy="151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3" name="직사각형 2"/>
            <p:cNvSpPr/>
            <p:nvPr/>
          </p:nvSpPr>
          <p:spPr>
            <a:xfrm>
              <a:off x="4443813" y="2717563"/>
              <a:ext cx="538385" cy="2897024"/>
            </a:xfrm>
            <a:prstGeom prst="rect">
              <a:avLst/>
            </a:prstGeom>
            <a:noFill/>
            <a:ln w="15875">
              <a:solidFill>
                <a:srgbClr val="C00000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 anchor="ctr">
              <a:spAutoFit/>
            </a:bodyPr>
            <a:lstStyle/>
            <a:p>
              <a:pPr algn="ctr"/>
              <a:endParaRPr lang="ko-KR" altLang="en-US" sz="1400" dirty="0"/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5510613" y="2690499"/>
              <a:ext cx="898733" cy="2958269"/>
            </a:xfrm>
            <a:prstGeom prst="rect">
              <a:avLst/>
            </a:prstGeom>
            <a:noFill/>
            <a:ln w="15875">
              <a:solidFill>
                <a:srgbClr val="C00000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 anchor="ctr">
              <a:spAutoFit/>
            </a:bodyPr>
            <a:lstStyle/>
            <a:p>
              <a:pPr algn="ctr"/>
              <a:endParaRPr lang="ko-KR" altLang="en-US" sz="1400" dirty="0"/>
            </a:p>
          </p:txBody>
        </p:sp>
      </p:grpSp>
      <p:sp>
        <p:nvSpPr>
          <p:cNvPr id="12" name="직사각형 11"/>
          <p:cNvSpPr/>
          <p:nvPr/>
        </p:nvSpPr>
        <p:spPr>
          <a:xfrm>
            <a:off x="923234" y="5471592"/>
            <a:ext cx="582776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600" dirty="0">
                <a:solidFill>
                  <a:srgbClr val="131413"/>
                </a:solidFill>
              </a:rPr>
              <a:t>Note, theoretical ratios are sensitive to expt. inputs from PDG data.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5377608" y="1270618"/>
            <a:ext cx="15257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>
                <a:solidFill>
                  <a:srgbClr val="0033CC"/>
                </a:solidFill>
                <a:ea typeface="바탕" panose="02030600000101010101" pitchFamily="18" charset="-127"/>
              </a:rPr>
              <a:t>acceptable(?) </a:t>
            </a:r>
            <a:endParaRPr lang="en-US" altLang="ko-KR" dirty="0">
              <a:solidFill>
                <a:srgbClr val="0033CC"/>
              </a:solidFill>
            </a:endParaRPr>
          </a:p>
        </p:txBody>
      </p:sp>
      <p:sp>
        <p:nvSpPr>
          <p:cNvPr id="13" name="오른쪽 중괄호 12"/>
          <p:cNvSpPr/>
          <p:nvPr/>
        </p:nvSpPr>
        <p:spPr>
          <a:xfrm>
            <a:off x="5136200" y="817120"/>
            <a:ext cx="159006" cy="1264596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5431364" y="3232228"/>
            <a:ext cx="245540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600" dirty="0">
                <a:solidFill>
                  <a:srgbClr val="0033CC"/>
                </a:solidFill>
                <a:ea typeface="바탕" panose="02030600000101010101" pitchFamily="18" charset="-127"/>
              </a:rPr>
              <a:t>Expt. data is very uncertain. </a:t>
            </a:r>
            <a:endParaRPr lang="en-US" altLang="ko-KR" sz="1600" dirty="0">
              <a:solidFill>
                <a:srgbClr val="0033CC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5450182" y="2600694"/>
            <a:ext cx="10088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600" dirty="0">
                <a:solidFill>
                  <a:srgbClr val="0033CC"/>
                </a:solidFill>
                <a:ea typeface="바탕" panose="02030600000101010101" pitchFamily="18" charset="-127"/>
              </a:rPr>
              <a:t>not good </a:t>
            </a:r>
            <a:endParaRPr lang="en-US" altLang="ko-KR" sz="1600" dirty="0">
              <a:solidFill>
                <a:srgbClr val="0033CC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직사각형 18"/>
              <p:cNvSpPr/>
              <p:nvPr/>
            </p:nvSpPr>
            <p:spPr>
              <a:xfrm>
                <a:off x="932423" y="5789540"/>
                <a:ext cx="1347613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ko-KR" sz="1600" dirty="0">
                    <a:solidFill>
                      <a:srgbClr val="131413"/>
                    </a:solidFill>
                  </a:rPr>
                  <a:t>For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sz="16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sz="16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𝐾</m:t>
                        </m:r>
                      </m:e>
                      <m:sub>
                        <m:r>
                          <a:rPr lang="en-US" altLang="ko-KR" sz="16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  <m:sup>
                        <m:r>
                          <a:rPr lang="en-US" altLang="ko-KR" sz="16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bSup>
                    <m:d>
                      <m:dPr>
                        <m:ctrlPr>
                          <a:rPr lang="en-US" altLang="ko-KR" sz="16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16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700</m:t>
                        </m:r>
                      </m:e>
                    </m:d>
                  </m:oMath>
                </a14:m>
                <a:r>
                  <a:rPr lang="en-US" altLang="ko-KR" sz="1600" dirty="0">
                    <a:solidFill>
                      <a:srgbClr val="131413"/>
                    </a:solidFill>
                  </a:rPr>
                  <a:t>, </a:t>
                </a:r>
                <a:endParaRPr lang="ko-KR" altLang="en-US" sz="1600" dirty="0"/>
              </a:p>
            </p:txBody>
          </p:sp>
        </mc:Choice>
        <mc:Fallback xmlns="">
          <p:sp>
            <p:nvSpPr>
              <p:cNvPr id="19" name="직사각형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2423" y="5789540"/>
                <a:ext cx="1347613" cy="338554"/>
              </a:xfrm>
              <a:prstGeom prst="rect">
                <a:avLst/>
              </a:prstGeom>
              <a:blipFill>
                <a:blip r:embed="rId3"/>
                <a:stretch>
                  <a:fillRect l="-2715" t="-5455" r="-1357" b="-23636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직사각형 6"/>
              <p:cNvSpPr/>
              <p:nvPr/>
            </p:nvSpPr>
            <p:spPr>
              <a:xfrm>
                <a:off x="2237095" y="5845770"/>
                <a:ext cx="4912733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600" i="1" smtClean="0">
                            <a:solidFill>
                              <a:srgbClr val="131413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600" b="0" i="1" smtClean="0">
                            <a:solidFill>
                              <a:srgbClr val="131413"/>
                            </a:solidFill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en-US" altLang="ko-KR" sz="1600" b="0" i="1" smtClean="0">
                            <a:solidFill>
                              <a:srgbClr val="131413"/>
                            </a:solidFill>
                            <a:latin typeface="Cambria Math" panose="02040503050406030204" pitchFamily="18" charset="0"/>
                          </a:rPr>
                          <m:t>𝑐</m:t>
                        </m:r>
                      </m:sub>
                    </m:sSub>
                    <m:r>
                      <a:rPr lang="en-US" altLang="ko-KR" sz="1600" i="1">
                        <a:solidFill>
                          <a:srgbClr val="131413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≈845</m:t>
                    </m:r>
                  </m:oMath>
                </a14:m>
                <a:r>
                  <a:rPr lang="en-US" altLang="ko-KR" sz="1600" dirty="0">
                    <a:solidFill>
                      <a:srgbClr val="131413"/>
                    </a:solidFill>
                  </a:rPr>
                  <a:t> MeV,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600" i="1">
                            <a:solidFill>
                              <a:srgbClr val="131413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altLang="ko-KR" sz="1600" i="1">
                            <a:solidFill>
                              <a:srgbClr val="131413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Γ</m:t>
                        </m:r>
                      </m:e>
                      <m:sub>
                        <m:r>
                          <a:rPr lang="en-US" altLang="ko-KR" sz="1600" i="1">
                            <a:solidFill>
                              <a:srgbClr val="131413"/>
                            </a:solidFill>
                            <a:latin typeface="Cambria Math" panose="02040503050406030204" pitchFamily="18" charset="0"/>
                          </a:rPr>
                          <m:t>𝑡𝑜𝑡</m:t>
                        </m:r>
                      </m:sub>
                    </m:sSub>
                    <m:r>
                      <a:rPr lang="en-US" altLang="ko-KR" sz="1600" i="1">
                        <a:solidFill>
                          <a:srgbClr val="131413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≈468</m:t>
                    </m:r>
                    <m:r>
                      <a:rPr lang="en-US" altLang="ko-KR" sz="1600" i="1">
                        <a:solidFill>
                          <a:srgbClr val="131413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altLang="ko-KR" sz="1600" dirty="0">
                    <a:solidFill>
                      <a:srgbClr val="131413"/>
                    </a:solidFill>
                  </a:rPr>
                  <a:t>MeV in PDG[2022]  </a:t>
                </a:r>
                <a:r>
                  <a:rPr lang="en-US" altLang="ko-KR" sz="1600" dirty="0">
                    <a:solidFill>
                      <a:srgbClr val="131413"/>
                    </a:solidFill>
                    <a:latin typeface="HY견명조" panose="02030600000101010101" pitchFamily="18" charset="-127"/>
                    <a:ea typeface="HY견명조" panose="02030600000101010101" pitchFamily="18" charset="-127"/>
                    <a:sym typeface="Wingdings" panose="05000000000000000000" pitchFamily="2" charset="2"/>
                  </a:rPr>
                  <a:t>⇒</a:t>
                </a:r>
                <a:r>
                  <a:rPr lang="en-US" altLang="ko-KR" sz="1600" dirty="0">
                    <a:solidFill>
                      <a:srgbClr val="C00000"/>
                    </a:solidFill>
                    <a:ea typeface="HY견명조" panose="02030600000101010101" pitchFamily="18" charset="-127"/>
                    <a:sym typeface="Wingdings" panose="05000000000000000000" pitchFamily="2" charset="2"/>
                  </a:rPr>
                  <a:t> 2.58</a:t>
                </a:r>
                <a:endParaRPr lang="en-US" altLang="ko-KR" sz="1600" i="1" dirty="0">
                  <a:solidFill>
                    <a:srgbClr val="C00000"/>
                  </a:solidFill>
                </a:endParaRP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600" i="1">
                            <a:solidFill>
                              <a:srgbClr val="131413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600" i="1">
                            <a:solidFill>
                              <a:srgbClr val="131413"/>
                            </a:solidFill>
                            <a:latin typeface="Cambria Math" panose="02040503050406030204" pitchFamily="18" charset="0"/>
                          </a:rPr>
                          <m:t>𝑀</m:t>
                        </m:r>
                      </m:e>
                      <m:sub>
                        <m:r>
                          <a:rPr lang="en-US" altLang="ko-KR" sz="1600" i="1">
                            <a:solidFill>
                              <a:srgbClr val="131413"/>
                            </a:solidFill>
                            <a:latin typeface="Cambria Math" panose="02040503050406030204" pitchFamily="18" charset="0"/>
                          </a:rPr>
                          <m:t>𝑐</m:t>
                        </m:r>
                      </m:sub>
                    </m:sSub>
                    <m:r>
                      <a:rPr lang="en-US" altLang="ko-KR" sz="1600" i="1">
                        <a:solidFill>
                          <a:srgbClr val="131413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≈682</m:t>
                    </m:r>
                  </m:oMath>
                </a14:m>
                <a:r>
                  <a:rPr lang="en-US" altLang="ko-KR" sz="1600" dirty="0">
                    <a:solidFill>
                      <a:srgbClr val="131413"/>
                    </a:solidFill>
                  </a:rPr>
                  <a:t> MeV,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600" i="1">
                            <a:solidFill>
                              <a:srgbClr val="131413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altLang="ko-KR" sz="1600" i="1">
                            <a:solidFill>
                              <a:srgbClr val="131413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Γ</m:t>
                        </m:r>
                      </m:e>
                      <m:sub>
                        <m:r>
                          <a:rPr lang="en-US" altLang="ko-KR" sz="1600" i="1">
                            <a:solidFill>
                              <a:srgbClr val="131413"/>
                            </a:solidFill>
                            <a:latin typeface="Cambria Math" panose="02040503050406030204" pitchFamily="18" charset="0"/>
                          </a:rPr>
                          <m:t>𝑡𝑜𝑡</m:t>
                        </m:r>
                      </m:sub>
                    </m:sSub>
                    <m:r>
                      <a:rPr lang="en-US" altLang="ko-KR" sz="1600" i="1">
                        <a:solidFill>
                          <a:srgbClr val="131413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≈547</m:t>
                    </m:r>
                    <m:r>
                      <a:rPr lang="en-US" altLang="ko-KR" sz="1600" i="1">
                        <a:solidFill>
                          <a:srgbClr val="131413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altLang="ko-KR" sz="1600" dirty="0">
                    <a:solidFill>
                      <a:srgbClr val="131413"/>
                    </a:solidFill>
                  </a:rPr>
                  <a:t>MeV in PDG[2016]  </a:t>
                </a:r>
                <a:r>
                  <a:rPr lang="en-US" altLang="ko-KR" sz="1600" dirty="0">
                    <a:solidFill>
                      <a:srgbClr val="131413"/>
                    </a:solidFill>
                    <a:latin typeface="HY견명조" panose="02030600000101010101" pitchFamily="18" charset="-127"/>
                    <a:ea typeface="HY견명조" panose="02030600000101010101" pitchFamily="18" charset="-127"/>
                    <a:sym typeface="Wingdings" panose="05000000000000000000" pitchFamily="2" charset="2"/>
                  </a:rPr>
                  <a:t>⇒</a:t>
                </a:r>
                <a:r>
                  <a:rPr lang="en-US" altLang="ko-KR" sz="1600" dirty="0">
                    <a:solidFill>
                      <a:srgbClr val="C00000"/>
                    </a:solidFill>
                    <a:ea typeface="HY견명조" panose="02030600000101010101" pitchFamily="18" charset="-127"/>
                    <a:sym typeface="Wingdings" panose="05000000000000000000" pitchFamily="2" charset="2"/>
                  </a:rPr>
                  <a:t> 1.76</a:t>
                </a:r>
                <a:endParaRPr lang="en-US" altLang="ko-KR" sz="1600" dirty="0">
                  <a:solidFill>
                    <a:srgbClr val="131413"/>
                  </a:solidFill>
                </a:endParaRPr>
              </a:p>
            </p:txBody>
          </p:sp>
        </mc:Choice>
        <mc:Fallback xmlns="">
          <p:sp>
            <p:nvSpPr>
              <p:cNvPr id="7" name="직사각형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37095" y="5845770"/>
                <a:ext cx="4912733" cy="584775"/>
              </a:xfrm>
              <a:prstGeom prst="rect">
                <a:avLst/>
              </a:prstGeom>
              <a:blipFill>
                <a:blip r:embed="rId4"/>
                <a:stretch>
                  <a:fillRect t="-5208" b="-13542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직사각형 7">
            <a:extLst>
              <a:ext uri="{FF2B5EF4-FFF2-40B4-BE49-F238E27FC236}">
                <a16:creationId xmlns:a16="http://schemas.microsoft.com/office/drawing/2014/main" id="{81F7FA27-42D6-6AC6-8078-D6D533B0A0E8}"/>
              </a:ext>
            </a:extLst>
          </p:cNvPr>
          <p:cNvSpPr/>
          <p:nvPr/>
        </p:nvSpPr>
        <p:spPr>
          <a:xfrm>
            <a:off x="5325729" y="204280"/>
            <a:ext cx="1182074" cy="349702"/>
          </a:xfrm>
          <a:prstGeom prst="rect">
            <a:avLst/>
          </a:prstGeom>
        </p:spPr>
        <p:txBody>
          <a:bodyPr wrap="square" lIns="36000" tIns="36000" rIns="0" bIns="36000">
            <a:spAutoFit/>
          </a:bodyPr>
          <a:lstStyle/>
          <a:p>
            <a:r>
              <a:rPr lang="en-US" altLang="ko-KR" u="sng" dirty="0">
                <a:solidFill>
                  <a:srgbClr val="131413"/>
                </a:solidFill>
                <a:ea typeface="바탕" panose="02030600000101010101" pitchFamily="18" charset="-127"/>
              </a:rPr>
              <a:t>comments</a:t>
            </a:r>
            <a:endParaRPr lang="en-US" altLang="ko-KR" u="sng" dirty="0">
              <a:solidFill>
                <a:srgbClr val="131413"/>
              </a:solidFill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B4F17C2E-511C-9EE6-FF67-1250489884C7}"/>
              </a:ext>
            </a:extLst>
          </p:cNvPr>
          <p:cNvSpPr/>
          <p:nvPr/>
        </p:nvSpPr>
        <p:spPr>
          <a:xfrm>
            <a:off x="581295" y="3880396"/>
            <a:ext cx="765803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altLang="ko-KR" dirty="0">
                <a:solidFill>
                  <a:srgbClr val="131413"/>
                </a:solidFill>
              </a:rPr>
              <a:t>This comparison is </a:t>
            </a:r>
            <a:r>
              <a:rPr lang="en-US" altLang="ko-KR" dirty="0">
                <a:solidFill>
                  <a:srgbClr val="0033CC"/>
                </a:solidFill>
              </a:rPr>
              <a:t>insufficient</a:t>
            </a:r>
            <a:r>
              <a:rPr lang="en-US" altLang="ko-KR" dirty="0">
                <a:solidFill>
                  <a:srgbClr val="131413"/>
                </a:solidFill>
              </a:rPr>
              <a:t> for </a:t>
            </a:r>
            <a:r>
              <a:rPr lang="en-US" altLang="ko-KR" dirty="0">
                <a:solidFill>
                  <a:srgbClr val="0033CC"/>
                </a:solidFill>
              </a:rPr>
              <a:t>quantitative</a:t>
            </a:r>
            <a:r>
              <a:rPr lang="en-US" altLang="ko-KR" dirty="0">
                <a:solidFill>
                  <a:srgbClr val="131413"/>
                </a:solidFill>
              </a:rPr>
              <a:t> validation. Some improvements may be needed in future, theoretically and experimentally</a:t>
            </a:r>
            <a:r>
              <a:rPr lang="en-US" altLang="ko-KR" dirty="0"/>
              <a:t>.</a:t>
            </a:r>
            <a:endParaRPr lang="en-US" altLang="ko-KR" dirty="0">
              <a:solidFill>
                <a:srgbClr val="131413"/>
              </a:solidFill>
            </a:endParaRPr>
          </a:p>
        </p:txBody>
      </p:sp>
      <p:cxnSp>
        <p:nvCxnSpPr>
          <p:cNvPr id="21" name="직선 연결선 20">
            <a:extLst>
              <a:ext uri="{FF2B5EF4-FFF2-40B4-BE49-F238E27FC236}">
                <a16:creationId xmlns:a16="http://schemas.microsoft.com/office/drawing/2014/main" id="{2F611582-E1A9-01A4-736B-AB01DB18A11D}"/>
              </a:ext>
            </a:extLst>
          </p:cNvPr>
          <p:cNvCxnSpPr/>
          <p:nvPr/>
        </p:nvCxnSpPr>
        <p:spPr>
          <a:xfrm>
            <a:off x="2937752" y="2383283"/>
            <a:ext cx="564204" cy="0"/>
          </a:xfrm>
          <a:prstGeom prst="line">
            <a:avLst/>
          </a:prstGeom>
          <a:ln w="190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연결선 21">
            <a:extLst>
              <a:ext uri="{FF2B5EF4-FFF2-40B4-BE49-F238E27FC236}">
                <a16:creationId xmlns:a16="http://schemas.microsoft.com/office/drawing/2014/main" id="{BB878D2A-90AF-B26A-73F2-0E31A11ADF60}"/>
              </a:ext>
            </a:extLst>
          </p:cNvPr>
          <p:cNvCxnSpPr/>
          <p:nvPr/>
        </p:nvCxnSpPr>
        <p:spPr>
          <a:xfrm>
            <a:off x="4160194" y="2380040"/>
            <a:ext cx="564204" cy="0"/>
          </a:xfrm>
          <a:prstGeom prst="line">
            <a:avLst/>
          </a:prstGeom>
          <a:ln w="190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AFCD34CC-0D74-6395-0AA1-C931FF3F26B7}"/>
              </a:ext>
            </a:extLst>
          </p:cNvPr>
          <p:cNvSpPr/>
          <p:nvPr/>
        </p:nvSpPr>
        <p:spPr>
          <a:xfrm>
            <a:off x="1186228" y="184994"/>
            <a:ext cx="1099774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altLang="ko-KR" sz="1400" b="1" u="sng" dirty="0">
                <a:ea typeface="바탕" panose="02030600000101010101" pitchFamily="18" charset="-127"/>
              </a:rPr>
              <a:t>Ratio of</a:t>
            </a:r>
            <a:r>
              <a:rPr lang="en-US" altLang="ko-KR" sz="1400" b="1" dirty="0">
                <a:ea typeface="바탕" panose="02030600000101010101" pitchFamily="18" charset="-127"/>
              </a:rPr>
              <a:t> </a:t>
            </a:r>
            <a:r>
              <a:rPr lang="en-US" altLang="ko-KR" sz="1400" b="1" u="sng" dirty="0">
                <a:ea typeface="바탕" panose="02030600000101010101" pitchFamily="18" charset="-127"/>
              </a:rPr>
              <a:t>partial widths</a:t>
            </a:r>
            <a:r>
              <a:rPr lang="en-US" altLang="ko-KR" sz="1400" b="1" dirty="0">
                <a:ea typeface="바탕" panose="02030600000101010101" pitchFamily="18" charset="-127"/>
              </a:rPr>
              <a:t> </a:t>
            </a:r>
            <a:endParaRPr lang="en-US" altLang="ko-KR" sz="14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9E6FA0AF-033A-002A-11B0-D6A371DB618B}"/>
                  </a:ext>
                </a:extLst>
              </p:cNvPr>
              <p:cNvSpPr txBox="1"/>
              <p:nvPr/>
            </p:nvSpPr>
            <p:spPr>
              <a:xfrm>
                <a:off x="593388" y="4506619"/>
                <a:ext cx="6945550" cy="923330"/>
              </a:xfrm>
              <a:prstGeom prst="rect">
                <a:avLst/>
              </a:prstGeom>
              <a:noFill/>
              <a:ln w="15875">
                <a:solidFill>
                  <a:srgbClr val="0033CC"/>
                </a:solidFill>
              </a:ln>
            </p:spPr>
            <p:txBody>
              <a:bodyPr wrap="square">
                <a:spAutoFit/>
              </a:bodyPr>
              <a:lstStyle/>
              <a:p>
                <a:pPr marL="285750" indent="-285750">
                  <a:buFont typeface="Wingdings" panose="05000000000000000000" pitchFamily="2" charset="2"/>
                  <a:buChar char="§"/>
                </a:pPr>
                <a:r>
                  <a:rPr lang="en-US" altLang="ko-KR" dirty="0">
                    <a:solidFill>
                      <a:srgbClr val="131413"/>
                    </a:solidFill>
                  </a:rPr>
                  <a:t>But(!) </a:t>
                </a:r>
                <a:r>
                  <a:rPr lang="en-US" altLang="ko-KR" dirty="0">
                    <a:solidFill>
                      <a:srgbClr val="0033CC"/>
                    </a:solidFill>
                  </a:rPr>
                  <a:t>none of the ratios</a:t>
                </a:r>
                <a:r>
                  <a:rPr lang="en-US" altLang="ko-KR" dirty="0"/>
                  <a:t> undermine</a:t>
                </a:r>
                <a:r>
                  <a:rPr lang="en-US" altLang="ko-KR" dirty="0">
                    <a:solidFill>
                      <a:srgbClr val="0033CC"/>
                    </a:solidFill>
                  </a:rPr>
                  <a:t> </a:t>
                </a:r>
                <a:r>
                  <a:rPr lang="en-US" altLang="ko-KR" dirty="0">
                    <a:solidFill>
                      <a:srgbClr val="131413"/>
                    </a:solidFill>
                  </a:rPr>
                  <a:t>the </a:t>
                </a:r>
                <a:r>
                  <a:rPr lang="en-US" altLang="ko-KR" dirty="0">
                    <a:solidFill>
                      <a:srgbClr val="0033CC"/>
                    </a:solidFill>
                  </a:rPr>
                  <a:t>qualitative </a:t>
                </a:r>
                <a:r>
                  <a:rPr lang="en-US" altLang="ko-KR" dirty="0"/>
                  <a:t>conclusion that,</a:t>
                </a:r>
                <a:br>
                  <a:rPr lang="en-US" altLang="ko-KR" dirty="0"/>
                </a:b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altLang="ko-KR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</m:d>
                  </m:oMath>
                </a14:m>
                <a:r>
                  <a:rPr lang="en-US" altLang="ko-KR" dirty="0"/>
                  <a:t>(light nonet) </a:t>
                </a:r>
                <a14:m>
                  <m:oMath xmlns:m="http://schemas.openxmlformats.org/officeDocument/2006/math">
                    <m:r>
                      <a:rPr lang="en-US" altLang="ko-KR" i="1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≫</m:t>
                    </m:r>
                  </m:oMath>
                </a14:m>
                <a:r>
                  <a:rPr lang="en-US" altLang="ko-KR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|</m:t>
                        </m:r>
                        <m:r>
                          <a:rPr lang="en-US" altLang="ko-KR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  <m:sup>
                        <m:r>
                          <a:rPr lang="en-US" altLang="ko-KR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r>
                      <a:rPr lang="en-US" altLang="ko-KR" b="0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|</m:t>
                    </m:r>
                  </m:oMath>
                </a14:m>
                <a:r>
                  <a:rPr lang="ko-KR" altLang="en-US" dirty="0"/>
                  <a:t> </a:t>
                </a:r>
                <a:r>
                  <a:rPr lang="en-US" altLang="ko-KR" dirty="0"/>
                  <a:t>(heavy nonet)</a:t>
                </a:r>
              </a:p>
              <a:p>
                <a:pPr marL="285750" indent="-285750">
                  <a:buFont typeface="Wingdings" panose="05000000000000000000" pitchFamily="2" charset="2"/>
                  <a:buChar char="§"/>
                </a:pPr>
                <a:r>
                  <a:rPr lang="en-US" altLang="ko-KR" dirty="0">
                    <a:solidFill>
                      <a:srgbClr val="131413"/>
                    </a:solidFill>
                  </a:rPr>
                  <a:t>This inequality remains valid.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9E6FA0AF-033A-002A-11B0-D6A371DB618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3388" y="4506619"/>
                <a:ext cx="6945550" cy="923330"/>
              </a:xfrm>
              <a:prstGeom prst="rect">
                <a:avLst/>
              </a:prstGeom>
              <a:blipFill>
                <a:blip r:embed="rId5"/>
                <a:stretch>
                  <a:fillRect l="-437" t="-2581" b="-7742"/>
                </a:stretch>
              </a:blipFill>
              <a:ln w="15875">
                <a:solidFill>
                  <a:srgbClr val="0033CC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>
            <a:extLst>
              <a:ext uri="{FF2B5EF4-FFF2-40B4-BE49-F238E27FC236}">
                <a16:creationId xmlns:a16="http://schemas.microsoft.com/office/drawing/2014/main" id="{D13C5777-E51F-F40E-D1B9-27E08D0603BF}"/>
              </a:ext>
            </a:extLst>
          </p:cNvPr>
          <p:cNvSpPr txBox="1"/>
          <p:nvPr/>
        </p:nvSpPr>
        <p:spPr>
          <a:xfrm>
            <a:off x="7665400" y="68096"/>
            <a:ext cx="1429965" cy="30777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en-US" altLang="ko-KR" sz="1400" dirty="0"/>
              <a:t>comparison cont.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3678537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9" grpId="0"/>
      <p:bldP spid="7" grpId="0"/>
      <p:bldP spid="2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C7ACD-A43A-4791-9360-251F151CC5DF}" type="slidenum">
              <a:rPr lang="ko-KR" altLang="en-US" smtClean="0"/>
              <a:t>29</a:t>
            </a:fld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E83C25A-EFC3-1827-123F-4201C9ED85F8}"/>
              </a:ext>
            </a:extLst>
          </p:cNvPr>
          <p:cNvSpPr txBox="1"/>
          <p:nvPr/>
        </p:nvSpPr>
        <p:spPr>
          <a:xfrm>
            <a:off x="603218" y="2633475"/>
            <a:ext cx="745138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altLang="ko-KR" sz="2000" dirty="0">
                <a:solidFill>
                  <a:srgbClr val="131413"/>
                </a:solidFill>
              </a:rPr>
              <a:t>The tetraquark mixing model is likely the only one that can explain this </a:t>
            </a:r>
            <a:r>
              <a:rPr lang="en-US" altLang="ko-KR" sz="2000" dirty="0">
                <a:solidFill>
                  <a:srgbClr val="0033CC"/>
                </a:solidFill>
                <a:ea typeface="HY견명조" panose="02030600000101010101" pitchFamily="18" charset="-127"/>
              </a:rPr>
              <a:t>unnatural </a:t>
            </a:r>
            <a:r>
              <a:rPr lang="en-US" altLang="ko-KR" sz="2000" dirty="0">
                <a:solidFill>
                  <a:srgbClr val="131413"/>
                </a:solidFill>
              </a:rPr>
              <a:t>experimental partial decay widths.</a:t>
            </a:r>
            <a:endParaRPr lang="ko-KR" altLang="en-US" sz="20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9BAD4D6-6AB1-1699-5EEB-CB7BC5B64B80}"/>
              </a:ext>
            </a:extLst>
          </p:cNvPr>
          <p:cNvSpPr txBox="1"/>
          <p:nvPr/>
        </p:nvSpPr>
        <p:spPr>
          <a:xfrm>
            <a:off x="826851" y="573932"/>
            <a:ext cx="5632316" cy="40011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ko-KR" sz="2000" dirty="0"/>
              <a:t>Conclusions from analysis on the coupling strengths</a:t>
            </a:r>
            <a:endParaRPr lang="ko-KR" altLang="en-US" sz="20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직사각형 4">
                <a:extLst>
                  <a:ext uri="{FF2B5EF4-FFF2-40B4-BE49-F238E27FC236}">
                    <a16:creationId xmlns:a16="http://schemas.microsoft.com/office/drawing/2014/main" id="{1FBA64E9-CA44-6C05-BF11-96CB59264C41}"/>
                  </a:ext>
                </a:extLst>
              </p:cNvPr>
              <p:cNvSpPr/>
              <p:nvPr/>
            </p:nvSpPr>
            <p:spPr>
              <a:xfrm>
                <a:off x="634314" y="1281960"/>
                <a:ext cx="7079720" cy="103932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285750" indent="-285750">
                  <a:buFont typeface="Wingdings" panose="05000000000000000000" pitchFamily="2" charset="2"/>
                  <a:buChar char="§"/>
                </a:pP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altLang="ko-KR" sz="20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20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</m:d>
                  </m:oMath>
                </a14:m>
                <a:r>
                  <a:rPr lang="en-US" altLang="ko-KR" sz="2000" dirty="0"/>
                  <a:t>(light nonet) </a:t>
                </a:r>
                <a14:m>
                  <m:oMath xmlns:m="http://schemas.openxmlformats.org/officeDocument/2006/math">
                    <m:r>
                      <a:rPr lang="en-US" altLang="ko-KR" sz="2000" i="1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≫</m:t>
                    </m:r>
                  </m:oMath>
                </a14:m>
                <a:r>
                  <a:rPr lang="en-US" altLang="ko-KR" sz="2000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sz="20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20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|</m:t>
                        </m:r>
                        <m:r>
                          <a:rPr lang="en-US" altLang="ko-KR" sz="20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  <m:sup>
                        <m:r>
                          <a:rPr lang="en-US" altLang="ko-KR" sz="20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r>
                      <a:rPr lang="en-US" altLang="ko-KR" sz="2000" i="1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|</m:t>
                    </m:r>
                  </m:oMath>
                </a14:m>
                <a:r>
                  <a:rPr lang="ko-KR" altLang="en-US" sz="2000" dirty="0"/>
                  <a:t> </a:t>
                </a:r>
                <a:r>
                  <a:rPr lang="en-US" altLang="ko-KR" sz="2000" dirty="0"/>
                  <a:t>(heavy nonet), </a:t>
                </a:r>
                <a:br>
                  <a:rPr lang="en-US" altLang="ko-KR" sz="2000" dirty="0"/>
                </a:br>
                <a:r>
                  <a:rPr lang="en-US" altLang="ko-KR" sz="2000" dirty="0"/>
                  <a:t>is clearly supported by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Γ</m:t>
                        </m:r>
                      </m:e>
                      <m:sub>
                        <m: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𝑒𝑥𝑝</m:t>
                        </m:r>
                      </m:sub>
                    </m:sSub>
                  </m:oMath>
                </a14:m>
                <a:r>
                  <a:rPr lang="en-US" altLang="ko-KR" sz="2000" dirty="0">
                    <a:solidFill>
                      <a:srgbClr val="0033CC"/>
                    </a:solidFill>
                  </a:rPr>
                  <a:t>(light nonet) </a:t>
                </a:r>
                <a14:m>
                  <m:oMath xmlns:m="http://schemas.openxmlformats.org/officeDocument/2006/math">
                    <m:r>
                      <a:rPr lang="en-US" altLang="ko-KR" sz="2000" i="1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≳</m:t>
                    </m:r>
                    <m:sSub>
                      <m:sSubPr>
                        <m:ctrlP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Γ</m:t>
                        </m:r>
                      </m:e>
                      <m:sub>
                        <m: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𝑒𝑥𝑝</m:t>
                        </m:r>
                      </m:sub>
                    </m:sSub>
                  </m:oMath>
                </a14:m>
                <a:r>
                  <a:rPr lang="en-US" altLang="ko-KR" sz="2000" dirty="0">
                    <a:solidFill>
                      <a:srgbClr val="0033CC"/>
                    </a:solidFill>
                  </a:rPr>
                  <a:t>(heavy nonet), </a:t>
                </a:r>
                <a:br>
                  <a:rPr lang="en-US" altLang="ko-KR" sz="2000" dirty="0">
                    <a:solidFill>
                      <a:srgbClr val="0033CC"/>
                    </a:solidFill>
                  </a:rPr>
                </a:br>
                <a:r>
                  <a:rPr lang="en-US" altLang="ko-KR" sz="2000" dirty="0"/>
                  <a:t>which is, otherwise, not easy to understand theoretically. </a:t>
                </a:r>
              </a:p>
            </p:txBody>
          </p:sp>
        </mc:Choice>
        <mc:Fallback>
          <p:sp>
            <p:nvSpPr>
              <p:cNvPr id="5" name="직사각형 4">
                <a:extLst>
                  <a:ext uri="{FF2B5EF4-FFF2-40B4-BE49-F238E27FC236}">
                    <a16:creationId xmlns:a16="http://schemas.microsoft.com/office/drawing/2014/main" id="{1FBA64E9-CA44-6C05-BF11-96CB59264C4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4314" y="1281960"/>
                <a:ext cx="7079720" cy="1039323"/>
              </a:xfrm>
              <a:prstGeom prst="rect">
                <a:avLst/>
              </a:prstGeom>
              <a:blipFill>
                <a:blip r:embed="rId2"/>
                <a:stretch>
                  <a:fillRect l="-775" t="-2924" b="-935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CABCAB00-BFCD-6960-07A0-D24078A5C263}"/>
                  </a:ext>
                </a:extLst>
              </p:cNvPr>
              <p:cNvSpPr txBox="1"/>
              <p:nvPr/>
            </p:nvSpPr>
            <p:spPr>
              <a:xfrm>
                <a:off x="629158" y="5373430"/>
                <a:ext cx="7999275" cy="70788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285750" indent="-285750">
                  <a:buFont typeface="Wingdings" panose="05000000000000000000" pitchFamily="2" charset="2"/>
                  <a:buChar char="§"/>
                </a:pPr>
                <a:r>
                  <a:rPr lang="en-US" altLang="ko-KR" sz="2000" dirty="0">
                    <a:solidFill>
                      <a:srgbClr val="131413"/>
                    </a:solidFill>
                  </a:rPr>
                  <a:t>It may not be reproduced from the meson-molecular picture or from the </a:t>
                </a:r>
                <a14:m>
                  <m:oMath xmlns:m="http://schemas.openxmlformats.org/officeDocument/2006/math">
                    <m:r>
                      <a:rPr lang="en-US" altLang="ko-KR" sz="2000" i="1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𝑞</m:t>
                    </m:r>
                    <m:acc>
                      <m:accPr>
                        <m:chr m:val="̅"/>
                        <m:ctrlPr>
                          <a:rPr lang="en-US" altLang="ko-KR" sz="20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ko-KR" sz="20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𝑞</m:t>
                        </m:r>
                      </m:e>
                    </m:acc>
                  </m:oMath>
                </a14:m>
                <a:r>
                  <a:rPr lang="ko-KR" altLang="en-US" sz="2000" dirty="0"/>
                  <a:t> </a:t>
                </a:r>
                <a:r>
                  <a:rPr lang="en-US" altLang="ko-KR" sz="2000" dirty="0"/>
                  <a:t>states with hadronic intermediate states.</a:t>
                </a:r>
                <a:endParaRPr lang="en-US" altLang="ko-KR" sz="2000" dirty="0">
                  <a:solidFill>
                    <a:srgbClr val="131413"/>
                  </a:solidFill>
                </a:endParaRP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CABCAB00-BFCD-6960-07A0-D24078A5C26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9158" y="5373430"/>
                <a:ext cx="7999275" cy="707886"/>
              </a:xfrm>
              <a:prstGeom prst="rect">
                <a:avLst/>
              </a:prstGeom>
              <a:blipFill>
                <a:blip r:embed="rId3"/>
                <a:stretch>
                  <a:fillRect l="-686" t="-4274" r="-915" b="-13675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>
            <a:extLst>
              <a:ext uri="{FF2B5EF4-FFF2-40B4-BE49-F238E27FC236}">
                <a16:creationId xmlns:a16="http://schemas.microsoft.com/office/drawing/2014/main" id="{E4A49A38-D6B1-4A3D-B69B-C5ECDB491EB8}"/>
              </a:ext>
            </a:extLst>
          </p:cNvPr>
          <p:cNvSpPr txBox="1"/>
          <p:nvPr/>
        </p:nvSpPr>
        <p:spPr>
          <a:xfrm>
            <a:off x="687420" y="4539575"/>
            <a:ext cx="7542180" cy="70788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ko-KR" sz="2000" dirty="0"/>
              <a:t>It is quite likely that this conclusion cannot be made from models other than tetraquarks. </a:t>
            </a:r>
            <a:endParaRPr lang="ko-KR" altLang="en-US" sz="2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3A1D4207-557B-A12C-2831-57F3C1BFECE6}"/>
                  </a:ext>
                </a:extLst>
              </p:cNvPr>
              <p:cNvSpPr txBox="1"/>
              <p:nvPr/>
            </p:nvSpPr>
            <p:spPr>
              <a:xfrm>
                <a:off x="609703" y="3388992"/>
                <a:ext cx="7451388" cy="70788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285750" indent="-285750">
                  <a:buFont typeface="Wingdings" panose="05000000000000000000" pitchFamily="2" charset="2"/>
                  <a:buChar char="§"/>
                </a:pPr>
                <a:r>
                  <a:rPr lang="en-US" altLang="ko-KR" sz="2000" dirty="0">
                    <a:solidFill>
                      <a:srgbClr val="131413"/>
                    </a:solidFill>
                  </a:rPr>
                  <a:t>This result may help us to understand why the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𝐾</m:t>
                        </m:r>
                      </m:e>
                      <m:sub>
                        <m: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  <m:sup>
                        <m: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bSup>
                    <m:r>
                      <a:rPr lang="en-US" altLang="ko-KR" sz="2000" i="1">
                        <a:solidFill>
                          <a:srgbClr val="0033CC"/>
                        </a:solidFill>
                        <a:latin typeface="Cambria Math" panose="02040503050406030204" pitchFamily="18" charset="0"/>
                      </a:rPr>
                      <m:t>(700)</m:t>
                    </m:r>
                  </m:oMath>
                </a14:m>
                <a:r>
                  <a:rPr lang="en-US" altLang="ko-KR" sz="2000" dirty="0">
                    <a:solidFill>
                      <a:srgbClr val="131413"/>
                    </a:solidFill>
                  </a:rPr>
                  <a:t> is so </a:t>
                </a:r>
                <a:r>
                  <a:rPr lang="en-US" altLang="ko-KR" sz="2000" dirty="0">
                    <a:solidFill>
                      <a:srgbClr val="0033CC"/>
                    </a:solidFill>
                  </a:rPr>
                  <a:t>broad</a:t>
                </a:r>
                <a:r>
                  <a:rPr lang="en-US" altLang="ko-KR" sz="2000" dirty="0">
                    <a:solidFill>
                      <a:srgbClr val="131413"/>
                    </a:solidFill>
                  </a:rPr>
                  <a:t> [and the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i="1" smtClean="0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d>
                      <m:dPr>
                        <m:ctrlP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500</m:t>
                        </m:r>
                      </m:e>
                    </m:d>
                  </m:oMath>
                </a14:m>
                <a:r>
                  <a:rPr lang="en-US" altLang="ko-KR" sz="2000" dirty="0">
                    <a:solidFill>
                      <a:srgbClr val="131413"/>
                    </a:solidFill>
                  </a:rPr>
                  <a:t> width as well]. </a:t>
                </a:r>
                <a:endParaRPr lang="ko-KR" altLang="en-US" sz="2000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3A1D4207-557B-A12C-2831-57F3C1BFECE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703" y="3388992"/>
                <a:ext cx="7451388" cy="707886"/>
              </a:xfrm>
              <a:prstGeom prst="rect">
                <a:avLst/>
              </a:prstGeom>
              <a:blipFill>
                <a:blip r:embed="rId4"/>
                <a:stretch>
                  <a:fillRect l="-736" t="-5172" b="-14655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F2AAD86E-B0E4-FC82-7D0C-792BE715E0AF}"/>
              </a:ext>
            </a:extLst>
          </p:cNvPr>
          <p:cNvSpPr txBox="1"/>
          <p:nvPr/>
        </p:nvSpPr>
        <p:spPr>
          <a:xfrm>
            <a:off x="8064230" y="29184"/>
            <a:ext cx="1050588" cy="30777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en-US" altLang="ko-KR" sz="1400" dirty="0"/>
              <a:t>conclusions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1305331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8" grpId="0" animBg="1"/>
      <p:bldP spid="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C7ACD-A43A-4791-9360-251F151CC5DF}" type="slidenum">
              <a:rPr lang="ko-KR" altLang="en-US" smtClean="0"/>
              <a:t>30</a:t>
            </a:fld>
            <a:endParaRPr lang="ko-KR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직사각형 3"/>
              <p:cNvSpPr/>
              <p:nvPr/>
            </p:nvSpPr>
            <p:spPr>
              <a:xfrm>
                <a:off x="371920" y="809531"/>
                <a:ext cx="8694259" cy="596374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285750" indent="-285750">
                  <a:buFont typeface="Wingdings" panose="05000000000000000000" pitchFamily="2" charset="2"/>
                  <a:buChar char="§"/>
                </a:pPr>
                <a:r>
                  <a:rPr lang="en-US" altLang="ko-KR" sz="2000" dirty="0">
                    <a:solidFill>
                      <a:srgbClr val="131413"/>
                    </a:solidFill>
                  </a:rPr>
                  <a:t>In this talk, we demonstrate that the tetraquark mixing model can describe the two nonets: [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d>
                      <m:dPr>
                        <m:ctrlP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980</m:t>
                        </m:r>
                      </m:e>
                    </m:d>
                    <m:r>
                      <a:rPr lang="en-US" altLang="ko-KR" sz="2000" i="1">
                        <a:solidFill>
                          <a:srgbClr val="0033CC"/>
                        </a:solidFill>
                        <a:latin typeface="Cambria Math" panose="02040503050406030204" pitchFamily="18" charset="0"/>
                      </a:rPr>
                      <m:t>,</m:t>
                    </m:r>
                    <m:sSubSup>
                      <m:sSubSupPr>
                        <m:ctrlP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𝐾</m:t>
                        </m:r>
                      </m:e>
                      <m:sub>
                        <m: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  <m:sup>
                        <m: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bSup>
                    <m:d>
                      <m:dPr>
                        <m:ctrlP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800</m:t>
                        </m:r>
                      </m:e>
                    </m:d>
                    <m:r>
                      <a:rPr lang="en-US" altLang="ko-KR" sz="2000" i="1">
                        <a:solidFill>
                          <a:srgbClr val="0033CC"/>
                        </a:solidFill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d>
                      <m:dPr>
                        <m:ctrlP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500</m:t>
                        </m:r>
                      </m:e>
                    </m:d>
                    <m:r>
                      <a:rPr lang="en-US" altLang="ko-KR" sz="2000" i="1">
                        <a:solidFill>
                          <a:srgbClr val="0033CC"/>
                        </a:solidFill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d>
                      <m:dPr>
                        <m:ctrlP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980</m:t>
                        </m:r>
                      </m:e>
                    </m:d>
                  </m:oMath>
                </a14:m>
                <a:r>
                  <a:rPr lang="en-US" altLang="ko-KR" sz="2000" dirty="0">
                    <a:solidFill>
                      <a:srgbClr val="131413"/>
                    </a:solidFill>
                  </a:rPr>
                  <a:t>], [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d>
                      <m:dPr>
                        <m:ctrlP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1450</m:t>
                        </m:r>
                      </m:e>
                    </m:d>
                    <m:r>
                      <a:rPr lang="en-US" altLang="ko-KR" sz="2000" i="1">
                        <a:solidFill>
                          <a:srgbClr val="0033CC"/>
                        </a:solidFill>
                        <a:latin typeface="Cambria Math" panose="02040503050406030204" pitchFamily="18" charset="0"/>
                      </a:rPr>
                      <m:t>,</m:t>
                    </m:r>
                    <m:sSubSup>
                      <m:sSubSupPr>
                        <m:ctrlP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𝐾</m:t>
                        </m:r>
                      </m:e>
                      <m:sub>
                        <m: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  <m:sup>
                        <m: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bSup>
                    <m:d>
                      <m:dPr>
                        <m:ctrlP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1430</m:t>
                        </m:r>
                      </m:e>
                    </m:d>
                    <m:r>
                      <a:rPr lang="en-US" altLang="ko-KR" sz="2000" i="1">
                        <a:solidFill>
                          <a:srgbClr val="0033CC"/>
                        </a:solidFill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d>
                      <m:dPr>
                        <m:ctrlP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1370</m:t>
                        </m:r>
                      </m:e>
                    </m:d>
                    <m:r>
                      <a:rPr lang="en-US" altLang="ko-KR" sz="2000" i="1">
                        <a:solidFill>
                          <a:srgbClr val="0033CC"/>
                        </a:solidFill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d>
                      <m:dPr>
                        <m:ctrlP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1500</m:t>
                        </m:r>
                      </m:e>
                    </m:d>
                  </m:oMath>
                </a14:m>
                <a:r>
                  <a:rPr lang="en-US" altLang="ko-KR" sz="2000" dirty="0">
                    <a:solidFill>
                      <a:srgbClr val="131413"/>
                    </a:solidFill>
                  </a:rPr>
                  <a:t>].</a:t>
                </a:r>
              </a:p>
              <a:p>
                <a:pPr marL="285750" indent="-285750">
                  <a:buFont typeface="Wingdings" panose="05000000000000000000" pitchFamily="2" charset="2"/>
                  <a:buChar char="§"/>
                </a:pPr>
                <a:endParaRPr lang="en-US" altLang="ko-KR" sz="800" dirty="0">
                  <a:solidFill>
                    <a:srgbClr val="131413"/>
                  </a:solidFill>
                </a:endParaRPr>
              </a:p>
              <a:p>
                <a:pPr marL="285750" indent="-285750">
                  <a:buFont typeface="Wingdings" panose="05000000000000000000" pitchFamily="2" charset="2"/>
                  <a:buChar char="§"/>
                </a:pPr>
                <a:r>
                  <a:rPr lang="en-US" altLang="ko-KR" sz="2000" dirty="0">
                    <a:solidFill>
                      <a:srgbClr val="131413"/>
                    </a:solidFill>
                  </a:rPr>
                  <a:t>The tetraquark mixing model suggests that the two nonets are generated by the </a:t>
                </a:r>
                <a:r>
                  <a:rPr lang="en-US" altLang="ko-KR" sz="2000" dirty="0">
                    <a:solidFill>
                      <a:srgbClr val="0033CC"/>
                    </a:solidFill>
                  </a:rPr>
                  <a:t>mixing</a:t>
                </a:r>
                <a:r>
                  <a:rPr lang="en-US" altLang="ko-KR" sz="2000" dirty="0">
                    <a:solidFill>
                      <a:srgbClr val="131413"/>
                    </a:solidFill>
                  </a:rPr>
                  <a:t> of two types of tetraquarks, </a:t>
                </a:r>
                <a14:m>
                  <m:oMath xmlns:m="http://schemas.openxmlformats.org/officeDocument/2006/math">
                    <m:d>
                      <m:dPr>
                        <m:begChr m:val=""/>
                        <m:endChr m:val="⟩"/>
                        <m:ctrlPr>
                          <a:rPr lang="en-US" altLang="ko-KR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2000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|000</m:t>
                        </m:r>
                      </m:e>
                    </m:d>
                    <m:r>
                      <a:rPr lang="en-US" altLang="ko-KR" sz="2000" b="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,</m:t>
                    </m:r>
                    <m:d>
                      <m:dPr>
                        <m:begChr m:val=""/>
                        <m:endChr m:val="⟩"/>
                        <m:ctrlPr>
                          <a:rPr lang="en-US" altLang="ko-KR" sz="2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2000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|011</m:t>
                        </m:r>
                      </m:e>
                    </m:d>
                  </m:oMath>
                </a14:m>
                <a:r>
                  <a:rPr lang="en-US" altLang="ko-KR" sz="2000" dirty="0">
                    <a:solidFill>
                      <a:srgbClr val="131413"/>
                    </a:solidFill>
                  </a:rPr>
                  <a:t>,</a:t>
                </a:r>
              </a:p>
              <a:p>
                <a:endParaRPr lang="en-US" altLang="ko-KR" dirty="0">
                  <a:solidFill>
                    <a:srgbClr val="131413"/>
                  </a:solidFill>
                </a:endParaRPr>
              </a:p>
              <a:p>
                <a:br>
                  <a:rPr lang="en-US" altLang="ko-KR" dirty="0">
                    <a:solidFill>
                      <a:srgbClr val="131413"/>
                    </a:solidFill>
                  </a:rPr>
                </a:br>
                <a:endParaRPr lang="en-US" altLang="ko-KR" dirty="0">
                  <a:solidFill>
                    <a:srgbClr val="131413"/>
                  </a:solidFill>
                </a:endParaRPr>
              </a:p>
              <a:p>
                <a:endParaRPr lang="en-US" altLang="ko-KR" dirty="0">
                  <a:solidFill>
                    <a:srgbClr val="131413"/>
                  </a:solidFill>
                </a:endParaRPr>
              </a:p>
              <a:p>
                <a:pPr marL="285750" indent="-285750">
                  <a:buFont typeface="Wingdings" panose="05000000000000000000" pitchFamily="2" charset="2"/>
                  <a:buChar char="§"/>
                </a:pPr>
                <a:r>
                  <a:rPr lang="en-US" altLang="ko-KR" sz="2000" dirty="0">
                    <a:solidFill>
                      <a:srgbClr val="131413"/>
                    </a:solidFill>
                  </a:rPr>
                  <a:t>This mixing model can explain qualitatively the </a:t>
                </a:r>
                <a:r>
                  <a:rPr lang="en-US" altLang="ko-KR" sz="2000" dirty="0">
                    <a:solidFill>
                      <a:srgbClr val="0033CC"/>
                    </a:solidFill>
                  </a:rPr>
                  <a:t>masses</a:t>
                </a:r>
                <a:r>
                  <a:rPr lang="en-US" altLang="ko-KR" sz="2000" dirty="0">
                    <a:solidFill>
                      <a:srgbClr val="131413"/>
                    </a:solidFill>
                  </a:rPr>
                  <a:t> of the two nonets and the </a:t>
                </a:r>
                <a:r>
                  <a:rPr lang="en-US" altLang="ko-KR" sz="2000" dirty="0">
                    <a:solidFill>
                      <a:srgbClr val="0033CC"/>
                    </a:solidFill>
                  </a:rPr>
                  <a:t>mass differences</a:t>
                </a:r>
                <a:r>
                  <a:rPr lang="en-US" altLang="ko-KR" sz="2000" dirty="0">
                    <a:solidFill>
                      <a:srgbClr val="131413"/>
                    </a:solidFill>
                  </a:rPr>
                  <a:t> between the two nonets.</a:t>
                </a:r>
              </a:p>
              <a:p>
                <a:pPr marL="285750" indent="-285750">
                  <a:buFont typeface="Wingdings" panose="05000000000000000000" pitchFamily="2" charset="2"/>
                  <a:buChar char="§"/>
                </a:pPr>
                <a:r>
                  <a:rPr lang="en-US" altLang="ko-KR" sz="2000" dirty="0">
                    <a:solidFill>
                      <a:srgbClr val="131413"/>
                    </a:solidFill>
                  </a:rPr>
                  <a:t>One striking prediction of this model is that the coupling strengths of the two nonets decaying into two pseudoscalar mesons satisfy  </a:t>
                </a:r>
                <a:br>
                  <a:rPr lang="en-US" altLang="ko-KR" sz="2000" dirty="0">
                    <a:solidFill>
                      <a:srgbClr val="131413"/>
                    </a:solidFill>
                  </a:rPr>
                </a:b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altLang="ko-KR" sz="2000" i="1" smtClean="0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</m:d>
                  </m:oMath>
                </a14:m>
                <a:r>
                  <a:rPr lang="en-US" altLang="ko-KR" sz="2000" dirty="0"/>
                  <a:t>(light nonet) </a:t>
                </a:r>
                <a14:m>
                  <m:oMath xmlns:m="http://schemas.openxmlformats.org/officeDocument/2006/math">
                    <m:r>
                      <a:rPr lang="en-US" altLang="ko-KR" sz="2000" i="1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≫</m:t>
                    </m:r>
                  </m:oMath>
                </a14:m>
                <a:r>
                  <a:rPr lang="en-US" altLang="ko-KR" sz="2000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sz="2000" i="1" smtClean="0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|</m:t>
                        </m:r>
                        <m: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  <m:sup>
                        <m: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r>
                      <a:rPr lang="en-US" altLang="ko-KR" sz="2000" i="1">
                        <a:solidFill>
                          <a:srgbClr val="0033CC"/>
                        </a:solidFill>
                        <a:latin typeface="Cambria Math" panose="02040503050406030204" pitchFamily="18" charset="0"/>
                      </a:rPr>
                      <m:t>|</m:t>
                    </m:r>
                  </m:oMath>
                </a14:m>
                <a:r>
                  <a:rPr lang="ko-KR" altLang="en-US" sz="2000" dirty="0"/>
                  <a:t> </a:t>
                </a:r>
                <a:r>
                  <a:rPr lang="en-US" altLang="ko-KR" sz="2000" dirty="0"/>
                  <a:t>(heavy nonet)</a:t>
                </a:r>
                <a:r>
                  <a:rPr lang="en-US" altLang="ko-KR" sz="2000" dirty="0">
                    <a:solidFill>
                      <a:srgbClr val="131413"/>
                    </a:solidFill>
                  </a:rPr>
                  <a:t>.</a:t>
                </a:r>
              </a:p>
              <a:p>
                <a:pPr marL="285750" indent="-285750">
                  <a:buFont typeface="Wingdings" panose="05000000000000000000" pitchFamily="2" charset="2"/>
                  <a:buChar char="§"/>
                </a:pPr>
                <a:endParaRPr lang="en-US" altLang="ko-KR" sz="800" dirty="0">
                  <a:solidFill>
                    <a:srgbClr val="131413"/>
                  </a:solidFill>
                </a:endParaRPr>
              </a:p>
              <a:p>
                <a:pPr marL="285750" indent="-285750">
                  <a:buFont typeface="Wingdings" panose="05000000000000000000" pitchFamily="2" charset="2"/>
                  <a:buChar char="§"/>
                </a:pPr>
                <a:r>
                  <a:rPr lang="en-US" altLang="ko-KR" sz="2000" dirty="0">
                    <a:solidFill>
                      <a:srgbClr val="131413"/>
                    </a:solidFill>
                  </a:rPr>
                  <a:t>This prediction is supported by the experimental partial decay widths satisfying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Γ</m:t>
                        </m:r>
                      </m:e>
                      <m:sub>
                        <m: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𝑒𝑥𝑝</m:t>
                        </m:r>
                      </m:sub>
                    </m:sSub>
                  </m:oMath>
                </a14:m>
                <a:r>
                  <a:rPr lang="en-US" altLang="ko-KR" sz="2000" dirty="0"/>
                  <a:t>(light nonet)</a:t>
                </a:r>
                <a:r>
                  <a:rPr lang="en-US" altLang="ko-KR" sz="2000" dirty="0">
                    <a:solidFill>
                      <a:srgbClr val="0033CC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sz="2000" i="1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≳</m:t>
                    </m:r>
                    <m:sSub>
                      <m:sSubPr>
                        <m:ctrlP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Γ</m:t>
                        </m:r>
                      </m:e>
                      <m:sub>
                        <m:r>
                          <a:rPr lang="en-US" altLang="ko-KR" sz="2000" i="1">
                            <a:solidFill>
                              <a:srgbClr val="0033CC"/>
                            </a:solidFill>
                            <a:latin typeface="Cambria Math" panose="02040503050406030204" pitchFamily="18" charset="0"/>
                          </a:rPr>
                          <m:t>𝑒𝑥𝑝</m:t>
                        </m:r>
                      </m:sub>
                    </m:sSub>
                  </m:oMath>
                </a14:m>
                <a:r>
                  <a:rPr lang="en-US" altLang="ko-KR" sz="2000" dirty="0"/>
                  <a:t>(heavy nonet)</a:t>
                </a:r>
                <a:r>
                  <a:rPr lang="en-US" altLang="ko-KR" sz="2000" dirty="0">
                    <a:solidFill>
                      <a:srgbClr val="0033CC"/>
                    </a:solidFill>
                  </a:rPr>
                  <a:t>.</a:t>
                </a:r>
                <a:r>
                  <a:rPr lang="en-US" altLang="ko-KR" sz="2000" dirty="0">
                    <a:solidFill>
                      <a:srgbClr val="131413"/>
                    </a:solidFill>
                  </a:rPr>
                  <a:t> </a:t>
                </a:r>
                <a:br>
                  <a:rPr lang="en-US" altLang="ko-KR" sz="2000" dirty="0">
                    <a:solidFill>
                      <a:srgbClr val="131413"/>
                    </a:solidFill>
                  </a:rPr>
                </a:br>
                <a:endParaRPr lang="en-US" altLang="ko-KR" sz="2000" dirty="0">
                  <a:solidFill>
                    <a:srgbClr val="131413"/>
                  </a:solidFill>
                </a:endParaRPr>
              </a:p>
              <a:p>
                <a:pPr marL="285750" indent="-285750">
                  <a:buFont typeface="Wingdings" panose="05000000000000000000" pitchFamily="2" charset="2"/>
                  <a:buChar char="§"/>
                </a:pPr>
                <a:r>
                  <a:rPr lang="en-US" altLang="ko-KR" sz="2000" dirty="0">
                    <a:solidFill>
                      <a:srgbClr val="131413"/>
                    </a:solidFill>
                  </a:rPr>
                  <a:t>This could be strong evidence to support the tetraquark mixing model.</a:t>
                </a:r>
                <a:r>
                  <a:rPr lang="en-US" altLang="ko-KR" dirty="0">
                    <a:solidFill>
                      <a:srgbClr val="131413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4" name="직사각형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1920" y="809531"/>
                <a:ext cx="8694259" cy="5963748"/>
              </a:xfrm>
              <a:prstGeom prst="rect">
                <a:avLst/>
              </a:prstGeom>
              <a:blipFill>
                <a:blip r:embed="rId2"/>
                <a:stretch>
                  <a:fillRect l="-631" t="-613" r="-631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직사각형 5">
            <a:extLst>
              <a:ext uri="{FF2B5EF4-FFF2-40B4-BE49-F238E27FC236}">
                <a16:creationId xmlns:a16="http://schemas.microsoft.com/office/drawing/2014/main" id="{D42A5FDE-F207-A18B-C6EE-5E6D553F9827}"/>
              </a:ext>
            </a:extLst>
          </p:cNvPr>
          <p:cNvSpPr/>
          <p:nvPr/>
        </p:nvSpPr>
        <p:spPr>
          <a:xfrm>
            <a:off x="471841" y="380912"/>
            <a:ext cx="1191589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altLang="ko-KR" sz="2000" dirty="0"/>
              <a:t>Summary </a:t>
            </a:r>
            <a:endParaRPr lang="ko-KR" altLang="en-US" sz="2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직사각형 2">
                <a:extLst>
                  <a:ext uri="{FF2B5EF4-FFF2-40B4-BE49-F238E27FC236}">
                    <a16:creationId xmlns:a16="http://schemas.microsoft.com/office/drawing/2014/main" id="{387CB3B8-5B3D-3E16-51CF-AB68D9B21FBA}"/>
                  </a:ext>
                </a:extLst>
              </p:cNvPr>
              <p:cNvSpPr/>
              <p:nvPr/>
            </p:nvSpPr>
            <p:spPr>
              <a:xfrm>
                <a:off x="1213627" y="2604658"/>
                <a:ext cx="3732681" cy="646331"/>
              </a:xfrm>
              <a:prstGeom prst="rect">
                <a:avLst/>
              </a:prstGeom>
              <a:ln w="15875">
                <a:solidFill>
                  <a:srgbClr val="FF0000"/>
                </a:solidFill>
              </a:ln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en-US" altLang="ko-KR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d>
                            <m:dPr>
                              <m:begChr m:val=""/>
                              <m:endChr m:val="⟩"/>
                              <m:ctrlP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altLang="ko-KR" b="0" i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Heavy</m:t>
                              </m:r>
                              <m:r>
                                <a:rPr lang="en-US" altLang="ko-KR" b="0" i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m:rPr>
                                  <m:sty m:val="p"/>
                                </m:rPr>
                                <a:rPr lang="en-US" altLang="ko-KR" b="0" i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nonet</m:t>
                              </m:r>
                            </m:e>
                          </m:d>
                          <m:r>
                            <a:rPr lang="en-US" altLang="ko-KR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altLang="ko-KR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ko-KR" altLang="en-US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𝛼</m:t>
                          </m:r>
                        </m:e>
                      </m:d>
                      <m:d>
                        <m:dPr>
                          <m:begChr m:val=""/>
                          <m:endChr m:val="⟩"/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000</m:t>
                          </m:r>
                        </m:e>
                      </m:d>
                      <m:r>
                        <a:rPr lang="en-US" altLang="ko-KR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ko-KR" altLang="en-US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𝛽</m:t>
                      </m:r>
                      <m:d>
                        <m:dPr>
                          <m:begChr m:val=""/>
                          <m:endChr m:val="⟩"/>
                          <m:ctrlPr>
                            <a:rPr lang="ko-KR" altLang="en-US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ko-KR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|011</m:t>
                          </m:r>
                        </m:e>
                      </m:d>
                    </m:oMath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en-US" altLang="ko-KR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d>
                            <m:dPr>
                              <m:begChr m:val=""/>
                              <m:endChr m:val="⟩"/>
                              <m:ctrlP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altLang="ko-KR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Light</m:t>
                              </m:r>
                              <m:r>
                                <a:rPr lang="en-US" altLang="ko-KR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m:rPr>
                                  <m:sty m:val="p"/>
                                </m:rPr>
                                <a:rPr lang="en-US" altLang="ko-KR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nonet</m:t>
                              </m:r>
                            </m:e>
                          </m:d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  = </m:t>
                          </m:r>
                          <m:r>
                            <a:rPr lang="en-US" altLang="ko-KR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   </m:t>
                          </m:r>
                          <m:r>
                            <a:rPr lang="ko-KR" altLang="en-US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𝛽</m:t>
                          </m:r>
                        </m:e>
                      </m:d>
                      <m:d>
                        <m:dPr>
                          <m:begChr m:val=""/>
                          <m:endChr m:val="⟩"/>
                          <m:ctrlP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000</m:t>
                          </m:r>
                        </m:e>
                      </m:d>
                      <m:r>
                        <a:rPr lang="en-US" altLang="ko-KR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ko-KR" altLang="en-US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𝛼</m:t>
                      </m:r>
                      <m:d>
                        <m:dPr>
                          <m:begChr m:val=""/>
                          <m:endChr m:val="⟩"/>
                          <m:ctrlPr>
                            <a:rPr lang="ko-KR" altLang="en-US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ko-KR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|011</m:t>
                          </m:r>
                        </m:e>
                      </m:d>
                    </m:oMath>
                  </m:oMathPara>
                </a14:m>
                <a:endParaRPr lang="ko-KR" altLang="en-US" sz="16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" name="직사각형 2">
                <a:extLst>
                  <a:ext uri="{FF2B5EF4-FFF2-40B4-BE49-F238E27FC236}">
                    <a16:creationId xmlns:a16="http://schemas.microsoft.com/office/drawing/2014/main" id="{387CB3B8-5B3D-3E16-51CF-AB68D9B21FB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13627" y="2604658"/>
                <a:ext cx="3732681" cy="646331"/>
              </a:xfrm>
              <a:prstGeom prst="rect">
                <a:avLst/>
              </a:prstGeom>
              <a:blipFill>
                <a:blip r:embed="rId3"/>
                <a:stretch>
                  <a:fillRect t="-65138" r="-12683" b="-100917"/>
                </a:stretch>
              </a:blipFill>
              <a:ln w="15875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직사각형 4">
            <a:extLst>
              <a:ext uri="{FF2B5EF4-FFF2-40B4-BE49-F238E27FC236}">
                <a16:creationId xmlns:a16="http://schemas.microsoft.com/office/drawing/2014/main" id="{CC70193B-28B3-0329-4E6B-7F89A4A65ED5}"/>
              </a:ext>
            </a:extLst>
          </p:cNvPr>
          <p:cNvSpPr/>
          <p:nvPr/>
        </p:nvSpPr>
        <p:spPr>
          <a:xfrm>
            <a:off x="710128" y="4824959"/>
            <a:ext cx="3929966" cy="330740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endParaRPr lang="ko-KR" altLang="en-US" sz="1400" dirty="0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D82B9F56-4432-182D-B18E-7868A79701A7}"/>
              </a:ext>
            </a:extLst>
          </p:cNvPr>
          <p:cNvSpPr/>
          <p:nvPr/>
        </p:nvSpPr>
        <p:spPr>
          <a:xfrm>
            <a:off x="706884" y="5541527"/>
            <a:ext cx="4049941" cy="330740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1924194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C7ACD-A43A-4791-9360-251F151CC5DF}" type="slidenum">
              <a:rPr lang="ko-KR" altLang="en-US" smtClean="0"/>
              <a:t>31</a:t>
            </a:fld>
            <a:endParaRPr lang="ko-KR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직사각형 3"/>
              <p:cNvSpPr/>
              <p:nvPr/>
            </p:nvSpPr>
            <p:spPr>
              <a:xfrm>
                <a:off x="371920" y="809531"/>
                <a:ext cx="8694259" cy="36009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285750" indent="-285750">
                  <a:buFont typeface="Wingdings" panose="05000000000000000000" pitchFamily="2" charset="2"/>
                  <a:buChar char="§"/>
                </a:pPr>
                <a:r>
                  <a:rPr lang="en-US" altLang="ko-KR" sz="2000" dirty="0">
                    <a:solidFill>
                      <a:srgbClr val="131413"/>
                    </a:solidFill>
                  </a:rPr>
                  <a:t>All the successful features come from the fact that two types of tetraquark </a:t>
                </a:r>
                <a:r>
                  <a:rPr lang="en-US" altLang="ko-KR" sz="2000" dirty="0">
                    <a:solidFill>
                      <a:srgbClr val="0033CC"/>
                    </a:solidFill>
                  </a:rPr>
                  <a:t>mix</a:t>
                </a:r>
                <a:r>
                  <a:rPr lang="en-US" altLang="ko-KR" sz="2000" dirty="0">
                    <a:solidFill>
                      <a:srgbClr val="131413"/>
                    </a:solidFill>
                  </a:rPr>
                  <a:t> each other.</a:t>
                </a:r>
              </a:p>
              <a:p>
                <a:pPr marL="285750" indent="-285750">
                  <a:buFont typeface="Wingdings" panose="05000000000000000000" pitchFamily="2" charset="2"/>
                  <a:buChar char="§"/>
                </a:pPr>
                <a:r>
                  <a:rPr lang="en-US" altLang="ko-KR" sz="2000" dirty="0"/>
                  <a:t>None</a:t>
                </a:r>
                <a:r>
                  <a:rPr lang="ko-KR" altLang="en-US" sz="2000" dirty="0"/>
                  <a:t> </a:t>
                </a:r>
                <a:r>
                  <a:rPr lang="en-US" altLang="ko-KR" sz="2000" dirty="0"/>
                  <a:t>of</a:t>
                </a:r>
                <a:r>
                  <a:rPr lang="ko-KR" altLang="en-US" sz="2000" dirty="0"/>
                  <a:t> </a:t>
                </a:r>
                <a:r>
                  <a:rPr lang="en-US" altLang="ko-KR" sz="2000" dirty="0"/>
                  <a:t>these</a:t>
                </a:r>
                <a:r>
                  <a:rPr lang="ko-KR" altLang="en-US" sz="2000" dirty="0"/>
                  <a:t> </a:t>
                </a:r>
                <a:r>
                  <a:rPr lang="en-US" altLang="ko-KR" sz="2000" dirty="0"/>
                  <a:t>can</a:t>
                </a:r>
                <a:r>
                  <a:rPr lang="ko-KR" altLang="en-US" sz="2000" dirty="0"/>
                  <a:t> </a:t>
                </a:r>
                <a:r>
                  <a:rPr lang="en-US" altLang="ko-KR" sz="2000" dirty="0"/>
                  <a:t>be</a:t>
                </a:r>
                <a:r>
                  <a:rPr lang="ko-KR" altLang="en-US" sz="2000" dirty="0"/>
                  <a:t> </a:t>
                </a:r>
                <a:r>
                  <a:rPr lang="en-US" altLang="ko-KR" sz="2000" dirty="0"/>
                  <a:t>reproduced</a:t>
                </a:r>
                <a:r>
                  <a:rPr lang="ko-KR" altLang="en-US" sz="2000" dirty="0"/>
                  <a:t> </a:t>
                </a:r>
                <a:r>
                  <a:rPr lang="en-US" altLang="ko-KR" sz="2000" dirty="0"/>
                  <a:t>if only </a:t>
                </a:r>
                <a:r>
                  <a:rPr lang="en-US" altLang="ko-KR" sz="2000" dirty="0">
                    <a:solidFill>
                      <a:srgbClr val="0033CC"/>
                    </a:solidFill>
                  </a:rPr>
                  <a:t>one type of tetraquark </a:t>
                </a:r>
                <a:r>
                  <a:rPr lang="en-US" altLang="ko-KR" sz="2000" dirty="0"/>
                  <a:t>is used.</a:t>
                </a:r>
                <a:br>
                  <a:rPr lang="en-US" altLang="ko-KR" sz="2000" dirty="0"/>
                </a:br>
                <a:r>
                  <a:rPr lang="en-US" altLang="ko-KR" sz="2000" dirty="0">
                    <a:latin typeface="Batang" panose="02030600000101010101" pitchFamily="18" charset="-127"/>
                    <a:ea typeface="Batang" panose="02030600000101010101" pitchFamily="18" charset="-127"/>
                  </a:rPr>
                  <a:t>☞ </a:t>
                </a:r>
                <a:r>
                  <a:rPr lang="en-US" altLang="ko-KR" sz="2000" dirty="0"/>
                  <a:t>This means that the two nonets should not be treated separately.</a:t>
                </a:r>
              </a:p>
              <a:p>
                <a:pPr marL="285750" indent="-285750">
                  <a:buFont typeface="Wingdings" panose="05000000000000000000" pitchFamily="2" charset="2"/>
                  <a:buChar char="§"/>
                </a:pPr>
                <a:endParaRPr lang="en-US" altLang="ko-KR" sz="800" dirty="0"/>
              </a:p>
              <a:p>
                <a:pPr marL="285750" indent="-285750">
                  <a:buFont typeface="Wingdings" panose="05000000000000000000" pitchFamily="2" charset="2"/>
                  <a:buChar char="§"/>
                </a:pPr>
                <a:r>
                  <a:rPr lang="en-US" altLang="ko-KR" sz="2000" dirty="0"/>
                  <a:t>The results from the tetraquark mixing model work for all members of the two nonets.  This aspect is different from models that are not based on tetraquarks, like </a:t>
                </a:r>
                <a:r>
                  <a:rPr lang="en-US" altLang="ko-KR" sz="2000" dirty="0">
                    <a:solidFill>
                      <a:srgbClr val="C00000"/>
                    </a:solidFill>
                  </a:rPr>
                  <a:t>meson-meson molecules</a:t>
                </a:r>
                <a:r>
                  <a:rPr lang="en-US" altLang="ko-KR" sz="2000" dirty="0"/>
                  <a:t> or </a:t>
                </a:r>
                <a14:m>
                  <m:oMath xmlns:m="http://schemas.openxmlformats.org/officeDocument/2006/math">
                    <m:r>
                      <a:rPr lang="en-US" altLang="ko-KR" sz="2000" i="1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𝑞</m:t>
                    </m:r>
                    <m:acc>
                      <m:accPr>
                        <m:chr m:val="̅"/>
                        <m:ctrlPr>
                          <a:rPr lang="en-US" altLang="ko-KR" sz="20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ko-KR" sz="20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𝑞</m:t>
                        </m:r>
                      </m:e>
                    </m:acc>
                  </m:oMath>
                </a14:m>
                <a:r>
                  <a:rPr lang="ko-KR" altLang="en-US" sz="2000" dirty="0"/>
                  <a:t> </a:t>
                </a:r>
                <a:r>
                  <a:rPr lang="en-US" altLang="ko-KR" sz="2000" dirty="0"/>
                  <a:t>states with hadronic intermediate states. </a:t>
                </a:r>
              </a:p>
              <a:p>
                <a:pPr marL="285750" indent="-285750">
                  <a:buFont typeface="Wingdings" panose="05000000000000000000" pitchFamily="2" charset="2"/>
                  <a:buChar char="§"/>
                </a:pPr>
                <a:r>
                  <a:rPr lang="en-US" altLang="ko-KR" sz="2000" dirty="0"/>
                  <a:t>In this sense, this tetraquark mixing model can provide a unique framework that </a:t>
                </a:r>
                <a:r>
                  <a:rPr lang="en-US" altLang="ko-KR" sz="2000" dirty="0">
                    <a:solidFill>
                      <a:srgbClr val="0033CC"/>
                    </a:solidFill>
                  </a:rPr>
                  <a:t>distinguish</a:t>
                </a:r>
                <a:r>
                  <a:rPr lang="en-US" altLang="ko-KR" sz="2000" dirty="0"/>
                  <a:t> tetraquarks from models other than tetraquarks.</a:t>
                </a:r>
                <a:br>
                  <a:rPr lang="en-US" altLang="ko-KR" sz="2000" dirty="0"/>
                </a:br>
                <a:endParaRPr lang="en-US" altLang="ko-KR" sz="2000" dirty="0"/>
              </a:p>
              <a:p>
                <a:pPr marL="285750" indent="-285750">
                  <a:buFont typeface="Wingdings" panose="05000000000000000000" pitchFamily="2" charset="2"/>
                  <a:buChar char="§"/>
                </a:pPr>
                <a:r>
                  <a:rPr lang="en-US" altLang="ko-KR" sz="2000" dirty="0"/>
                  <a:t>We hope that this study can establish </a:t>
                </a:r>
                <a:r>
                  <a:rPr lang="en-US" altLang="ko-KR" sz="2000" dirty="0">
                    <a:solidFill>
                      <a:srgbClr val="C00000"/>
                    </a:solidFill>
                  </a:rPr>
                  <a:t>tetraquarks </a:t>
                </a:r>
                <a:r>
                  <a:rPr lang="en-US" altLang="ko-KR" sz="2000" dirty="0"/>
                  <a:t>in the light quark system.</a:t>
                </a:r>
              </a:p>
            </p:txBody>
          </p:sp>
        </mc:Choice>
        <mc:Fallback xmlns="">
          <p:sp>
            <p:nvSpPr>
              <p:cNvPr id="4" name="직사각형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1920" y="809531"/>
                <a:ext cx="8694259" cy="3600986"/>
              </a:xfrm>
              <a:prstGeom prst="rect">
                <a:avLst/>
              </a:prstGeom>
              <a:blipFill>
                <a:blip r:embed="rId2"/>
                <a:stretch>
                  <a:fillRect l="-631" t="-1015" r="-771" b="-203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>
            <a:extLst>
              <a:ext uri="{FF2B5EF4-FFF2-40B4-BE49-F238E27FC236}">
                <a16:creationId xmlns:a16="http://schemas.microsoft.com/office/drawing/2014/main" id="{DBC93E49-EE3B-F323-C5DD-2E05E3CFE22F}"/>
              </a:ext>
            </a:extLst>
          </p:cNvPr>
          <p:cNvSpPr txBox="1"/>
          <p:nvPr/>
        </p:nvSpPr>
        <p:spPr>
          <a:xfrm>
            <a:off x="7830765" y="38912"/>
            <a:ext cx="1264595" cy="30777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en-US" altLang="ko-KR" sz="1400" dirty="0"/>
              <a:t>Summary cont.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1066795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>
            <a:lumMod val="20000"/>
            <a:lumOff val="80000"/>
          </a:schemeClr>
        </a:solidFill>
      </a:spPr>
      <a:bodyPr wrap="square">
        <a:spAutoFit/>
      </a:bodyPr>
      <a:lstStyle>
        <a:defPPr>
          <a:defRPr sz="1400" dirty="0" smtClean="0"/>
        </a:defPPr>
      </a:lst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22373</TotalTime>
  <Words>3400</Words>
  <Application>Microsoft Office PowerPoint</Application>
  <PresentationFormat>화면 슬라이드 쇼(4:3)</PresentationFormat>
  <Paragraphs>393</Paragraphs>
  <Slides>31</Slides>
  <Notes>14</Notes>
  <HiddenSlides>0</HiddenSlides>
  <MMClips>0</MMClips>
  <ScaleCrop>false</ScaleCrop>
  <HeadingPairs>
    <vt:vector size="6" baseType="variant">
      <vt:variant>
        <vt:lpstr>사용한 글꼴</vt:lpstr>
      </vt:variant>
      <vt:variant>
        <vt:i4>14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31</vt:i4>
      </vt:variant>
    </vt:vector>
  </HeadingPairs>
  <TitlesOfParts>
    <vt:vector size="46" baseType="lpstr">
      <vt:lpstr>Helvetica Neue</vt:lpstr>
      <vt:lpstr>HY견명조</vt:lpstr>
      <vt:lpstr>JrnwnkTimes-Roman</vt:lpstr>
      <vt:lpstr>굴림</vt:lpstr>
      <vt:lpstr>맑은 고딕</vt:lpstr>
      <vt:lpstr>Batang</vt:lpstr>
      <vt:lpstr>Batang</vt:lpstr>
      <vt:lpstr>Arial</vt:lpstr>
      <vt:lpstr>Calibri</vt:lpstr>
      <vt:lpstr>Calibri Light</vt:lpstr>
      <vt:lpstr>Cambria Math</vt:lpstr>
      <vt:lpstr>Comic Sans MS</vt:lpstr>
      <vt:lpstr>Times New Roman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흥종 김</cp:lastModifiedBy>
  <cp:revision>1681</cp:revision>
  <cp:lastPrinted>2023-07-11T14:21:27Z</cp:lastPrinted>
  <dcterms:created xsi:type="dcterms:W3CDTF">2017-06-27T00:59:18Z</dcterms:created>
  <dcterms:modified xsi:type="dcterms:W3CDTF">2023-07-11T14:22:33Z</dcterms:modified>
</cp:coreProperties>
</file>