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1.xml" ContentType="application/vnd.openxmlformats-officedocument.presentationml.tags+xml"/>
  <Override PartName="/ppt/notesSlides/notesSlide7.xml" ContentType="application/vnd.openxmlformats-officedocument.presentationml.notesSlide+xml"/>
  <Override PartName="/ppt/tags/tag2.xml" ContentType="application/vnd.openxmlformats-officedocument.presentationml.tags+xml"/>
  <Override PartName="/ppt/notesSlides/notesSlide8.xml" ContentType="application/vnd.openxmlformats-officedocument.presentationml.notesSlide+xml"/>
  <Override PartName="/ppt/tags/tag3.xml" ContentType="application/vnd.openxmlformats-officedocument.presentationml.tags+xml"/>
  <Override PartName="/ppt/notesSlides/notesSlide9.xml" ContentType="application/vnd.openxmlformats-officedocument.presentationml.notesSlide+xml"/>
  <Override PartName="/ppt/tags/tag4.xml" ContentType="application/vnd.openxmlformats-officedocument.presentationml.tags+xml"/>
  <Override PartName="/ppt/notesSlides/notesSlide10.xml" ContentType="application/vnd.openxmlformats-officedocument.presentationml.notesSlide+xml"/>
  <Override PartName="/ppt/tags/tag5.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6.xml" ContentType="application/vnd.openxmlformats-officedocument.presentationml.tags+xml"/>
  <Override PartName="/ppt/notesSlides/notesSlide19.xml" ContentType="application/vnd.openxmlformats-officedocument.presentationml.notesSlide+xml"/>
  <Override PartName="/ppt/tags/tag7.xml" ContentType="application/vnd.openxmlformats-officedocument.presentationml.tags+xml"/>
  <Override PartName="/ppt/notesSlides/notesSlide20.xml" ContentType="application/vnd.openxmlformats-officedocument.presentationml.notesSlide+xml"/>
  <Override PartName="/ppt/tags/tag8.xml" ContentType="application/vnd.openxmlformats-officedocument.presentationml.tags+xml"/>
  <Override PartName="/ppt/notesSlides/notesSlide21.xml" ContentType="application/vnd.openxmlformats-officedocument.presentationml.notesSlide+xml"/>
  <Override PartName="/ppt/tags/tag9.xml" ContentType="application/vnd.openxmlformats-officedocument.presentationml.tags+xml"/>
  <Override PartName="/ppt/notesSlides/notesSlide22.xml" ContentType="application/vnd.openxmlformats-officedocument.presentationml.notesSlide+xml"/>
  <Override PartName="/ppt/tags/tag10.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saveSubsetFonts="1">
  <p:sldMasterIdLst>
    <p:sldMasterId id="2147483696" r:id="rId1"/>
  </p:sldMasterIdLst>
  <p:notesMasterIdLst>
    <p:notesMasterId r:id="rId47"/>
  </p:notesMasterIdLst>
  <p:handoutMasterIdLst>
    <p:handoutMasterId r:id="rId48"/>
  </p:handoutMasterIdLst>
  <p:sldIdLst>
    <p:sldId id="566" r:id="rId2"/>
    <p:sldId id="613" r:id="rId3"/>
    <p:sldId id="598" r:id="rId4"/>
    <p:sldId id="556" r:id="rId5"/>
    <p:sldId id="555" r:id="rId6"/>
    <p:sldId id="498" r:id="rId7"/>
    <p:sldId id="679" r:id="rId8"/>
    <p:sldId id="503" r:id="rId9"/>
    <p:sldId id="482" r:id="rId10"/>
    <p:sldId id="511" r:id="rId11"/>
    <p:sldId id="512" r:id="rId12"/>
    <p:sldId id="573" r:id="rId13"/>
    <p:sldId id="683" r:id="rId14"/>
    <p:sldId id="609" r:id="rId15"/>
    <p:sldId id="586" r:id="rId16"/>
    <p:sldId id="692" r:id="rId17"/>
    <p:sldId id="599" r:id="rId18"/>
    <p:sldId id="674" r:id="rId19"/>
    <p:sldId id="684" r:id="rId20"/>
    <p:sldId id="682" r:id="rId21"/>
    <p:sldId id="689" r:id="rId22"/>
    <p:sldId id="680" r:id="rId23"/>
    <p:sldId id="688" r:id="rId24"/>
    <p:sldId id="687" r:id="rId25"/>
    <p:sldId id="691" r:id="rId26"/>
    <p:sldId id="690" r:id="rId27"/>
    <p:sldId id="500" r:id="rId28"/>
    <p:sldId id="501" r:id="rId29"/>
    <p:sldId id="504" r:id="rId30"/>
    <p:sldId id="505" r:id="rId31"/>
    <p:sldId id="604" r:id="rId32"/>
    <p:sldId id="506" r:id="rId33"/>
    <p:sldId id="524" r:id="rId34"/>
    <p:sldId id="605" r:id="rId35"/>
    <p:sldId id="600" r:id="rId36"/>
    <p:sldId id="652" r:id="rId37"/>
    <p:sldId id="663" r:id="rId38"/>
    <p:sldId id="669" r:id="rId39"/>
    <p:sldId id="672" r:id="rId40"/>
    <p:sldId id="585" r:id="rId41"/>
    <p:sldId id="587" r:id="rId42"/>
    <p:sldId id="614" r:id="rId43"/>
    <p:sldId id="671" r:id="rId44"/>
    <p:sldId id="417" r:id="rId45"/>
    <p:sldId id="694" r:id="rId46"/>
  </p:sldIdLst>
  <p:sldSz cx="9906000" cy="6858000" type="A4"/>
  <p:notesSz cx="6802438" cy="9934575"/>
  <p:defaultTextStyle>
    <a:defPPr>
      <a:defRPr lang="ko-KR"/>
    </a:defPPr>
    <a:lvl1pPr marL="0" algn="l" defTabSz="957838" rtl="0" eaLnBrk="1" latinLnBrk="1" hangingPunct="1">
      <a:defRPr sz="1885" kern="1200">
        <a:solidFill>
          <a:schemeClr val="tx1"/>
        </a:solidFill>
        <a:latin typeface="+mn-lt"/>
        <a:ea typeface="+mn-ea"/>
        <a:cs typeface="+mn-cs"/>
      </a:defRPr>
    </a:lvl1pPr>
    <a:lvl2pPr marL="478919" algn="l" defTabSz="957838" rtl="0" eaLnBrk="1" latinLnBrk="1" hangingPunct="1">
      <a:defRPr sz="1885" kern="1200">
        <a:solidFill>
          <a:schemeClr val="tx1"/>
        </a:solidFill>
        <a:latin typeface="+mn-lt"/>
        <a:ea typeface="+mn-ea"/>
        <a:cs typeface="+mn-cs"/>
      </a:defRPr>
    </a:lvl2pPr>
    <a:lvl3pPr marL="957838" algn="l" defTabSz="957838" rtl="0" eaLnBrk="1" latinLnBrk="1" hangingPunct="1">
      <a:defRPr sz="1885" kern="1200">
        <a:solidFill>
          <a:schemeClr val="tx1"/>
        </a:solidFill>
        <a:latin typeface="+mn-lt"/>
        <a:ea typeface="+mn-ea"/>
        <a:cs typeface="+mn-cs"/>
      </a:defRPr>
    </a:lvl3pPr>
    <a:lvl4pPr marL="1436757" algn="l" defTabSz="957838" rtl="0" eaLnBrk="1" latinLnBrk="1" hangingPunct="1">
      <a:defRPr sz="1885" kern="1200">
        <a:solidFill>
          <a:schemeClr val="tx1"/>
        </a:solidFill>
        <a:latin typeface="+mn-lt"/>
        <a:ea typeface="+mn-ea"/>
        <a:cs typeface="+mn-cs"/>
      </a:defRPr>
    </a:lvl4pPr>
    <a:lvl5pPr marL="1915677" algn="l" defTabSz="957838" rtl="0" eaLnBrk="1" latinLnBrk="1" hangingPunct="1">
      <a:defRPr sz="1885" kern="1200">
        <a:solidFill>
          <a:schemeClr val="tx1"/>
        </a:solidFill>
        <a:latin typeface="+mn-lt"/>
        <a:ea typeface="+mn-ea"/>
        <a:cs typeface="+mn-cs"/>
      </a:defRPr>
    </a:lvl5pPr>
    <a:lvl6pPr marL="2394596" algn="l" defTabSz="957838" rtl="0" eaLnBrk="1" latinLnBrk="1" hangingPunct="1">
      <a:defRPr sz="1885" kern="1200">
        <a:solidFill>
          <a:schemeClr val="tx1"/>
        </a:solidFill>
        <a:latin typeface="+mn-lt"/>
        <a:ea typeface="+mn-ea"/>
        <a:cs typeface="+mn-cs"/>
      </a:defRPr>
    </a:lvl6pPr>
    <a:lvl7pPr marL="2873515" algn="l" defTabSz="957838" rtl="0" eaLnBrk="1" latinLnBrk="1" hangingPunct="1">
      <a:defRPr sz="1885" kern="1200">
        <a:solidFill>
          <a:schemeClr val="tx1"/>
        </a:solidFill>
        <a:latin typeface="+mn-lt"/>
        <a:ea typeface="+mn-ea"/>
        <a:cs typeface="+mn-cs"/>
      </a:defRPr>
    </a:lvl7pPr>
    <a:lvl8pPr marL="3352434" algn="l" defTabSz="957838" rtl="0" eaLnBrk="1" latinLnBrk="1" hangingPunct="1">
      <a:defRPr sz="1885" kern="1200">
        <a:solidFill>
          <a:schemeClr val="tx1"/>
        </a:solidFill>
        <a:latin typeface="+mn-lt"/>
        <a:ea typeface="+mn-ea"/>
        <a:cs typeface="+mn-cs"/>
      </a:defRPr>
    </a:lvl8pPr>
    <a:lvl9pPr marL="3831353" algn="l" defTabSz="957838" rtl="0" eaLnBrk="1" latinLnBrk="1" hangingPunct="1">
      <a:defRPr sz="1885" kern="1200">
        <a:solidFill>
          <a:schemeClr val="tx1"/>
        </a:solidFill>
        <a:latin typeface="+mn-lt"/>
        <a:ea typeface="+mn-ea"/>
        <a:cs typeface="+mn-cs"/>
      </a:defRPr>
    </a:lvl9pPr>
  </p:defaultTextStyle>
  <p:extLst>
    <p:ext uri="{521415D9-36F7-43E2-AB2F-B90AF26B5E84}">
      <p14:sectionLst xmlns:p14="http://schemas.microsoft.com/office/powerpoint/2010/main">
        <p14:section name="기본 구역" id="{449BBFDA-9569-43B1-941C-04CBC510CD5D}">
          <p14:sldIdLst>
            <p14:sldId id="566"/>
            <p14:sldId id="613"/>
            <p14:sldId id="598"/>
            <p14:sldId id="556"/>
            <p14:sldId id="555"/>
            <p14:sldId id="498"/>
            <p14:sldId id="679"/>
            <p14:sldId id="503"/>
            <p14:sldId id="482"/>
            <p14:sldId id="511"/>
            <p14:sldId id="512"/>
            <p14:sldId id="573"/>
            <p14:sldId id="683"/>
            <p14:sldId id="609"/>
            <p14:sldId id="586"/>
            <p14:sldId id="692"/>
            <p14:sldId id="599"/>
            <p14:sldId id="674"/>
            <p14:sldId id="684"/>
            <p14:sldId id="682"/>
            <p14:sldId id="689"/>
            <p14:sldId id="680"/>
            <p14:sldId id="688"/>
            <p14:sldId id="687"/>
            <p14:sldId id="691"/>
            <p14:sldId id="690"/>
            <p14:sldId id="500"/>
            <p14:sldId id="501"/>
            <p14:sldId id="504"/>
            <p14:sldId id="505"/>
            <p14:sldId id="604"/>
            <p14:sldId id="506"/>
            <p14:sldId id="524"/>
            <p14:sldId id="605"/>
            <p14:sldId id="600"/>
            <p14:sldId id="652"/>
            <p14:sldId id="663"/>
            <p14:sldId id="669"/>
            <p14:sldId id="672"/>
            <p14:sldId id="585"/>
            <p14:sldId id="587"/>
            <p14:sldId id="614"/>
            <p14:sldId id="671"/>
            <p14:sldId id="417"/>
            <p14:sldId id="694"/>
          </p14:sldIdLst>
        </p14:section>
      </p14:sectionLst>
    </p:ext>
    <p:ext uri="{EFAFB233-063F-42B5-8137-9DF3F51BA10A}">
      <p15:sldGuideLst xmlns:p15="http://schemas.microsoft.com/office/powerpoint/2012/main">
        <p15:guide id="3" pos="444" userDrawn="1">
          <p15:clr>
            <a:srgbClr val="A4A3A4"/>
          </p15:clr>
        </p15:guide>
        <p15:guide id="4" pos="5796" userDrawn="1">
          <p15:clr>
            <a:srgbClr val="A4A3A4"/>
          </p15:clr>
        </p15:guide>
        <p15:guide id="7" pos="3120" userDrawn="1">
          <p15:clr>
            <a:srgbClr val="A4A3A4"/>
          </p15:clr>
        </p15:guide>
        <p15:guide id="8" orient="horz" pos="4178" userDrawn="1">
          <p15:clr>
            <a:srgbClr val="A4A3A4"/>
          </p15:clr>
        </p15:guide>
        <p15:guide id="9" orient="horz" pos="1003" userDrawn="1">
          <p15:clr>
            <a:srgbClr val="A4A3A4"/>
          </p15:clr>
        </p15:guide>
        <p15:guide id="15" pos="3914" userDrawn="1">
          <p15:clr>
            <a:srgbClr val="A4A3A4"/>
          </p15:clr>
        </p15:guide>
        <p15:guide id="17" orient="horz" userDrawn="1">
          <p15:clr>
            <a:srgbClr val="A4A3A4"/>
          </p15:clr>
        </p15:guide>
        <p15:guide id="20" pos="3483" userDrawn="1">
          <p15:clr>
            <a:srgbClr val="A4A3A4"/>
          </p15:clr>
        </p15:guide>
        <p15:guide id="21" pos="2780" userDrawn="1">
          <p15:clr>
            <a:srgbClr val="A4A3A4"/>
          </p15:clr>
        </p15:guide>
        <p15:guide id="23" pos="2349" userDrawn="1">
          <p15:clr>
            <a:srgbClr val="A4A3A4"/>
          </p15:clr>
        </p15:guide>
        <p15:guide id="24" orient="horz" pos="3838" userDrawn="1">
          <p15:clr>
            <a:srgbClr val="A4A3A4"/>
          </p15:clr>
        </p15:guide>
        <p15:guide id="26" orient="horz" pos="2160" userDrawn="1">
          <p15:clr>
            <a:srgbClr val="A4A3A4"/>
          </p15:clr>
        </p15:guide>
        <p15:guide id="27" orient="horz" pos="3589" userDrawn="1">
          <p15:clr>
            <a:srgbClr val="A4A3A4"/>
          </p15:clr>
        </p15:guide>
        <p15:guide id="28" orient="horz" pos="3067"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3300"/>
    <a:srgbClr val="0000CC"/>
    <a:srgbClr val="FF66FF"/>
    <a:srgbClr val="0000FF"/>
    <a:srgbClr val="FFCCCC"/>
    <a:srgbClr val="FDAB9B"/>
    <a:srgbClr val="FF99CC"/>
    <a:srgbClr val="000000"/>
    <a:srgbClr val="33CC33"/>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보통 스타일 2 - 강조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보통 스타일 2 - 강조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D7AC3CCA-C797-4891-BE02-D94E43425B78}" styleName="보통 스타일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073A0DAA-6AF3-43AB-8588-CEC1D06C72B9}" styleName="보통 스타일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8EC20E35-A176-4012-BC5E-935CFFF8708E}" styleName="보통 스타일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339" autoAdjust="0"/>
    <p:restoredTop sz="96230" autoAdjust="0"/>
  </p:normalViewPr>
  <p:slideViewPr>
    <p:cSldViewPr snapToGrid="0" showGuides="1">
      <p:cViewPr varScale="1">
        <p:scale>
          <a:sx n="110" d="100"/>
          <a:sy n="110" d="100"/>
        </p:scale>
        <p:origin x="696" y="52"/>
      </p:cViewPr>
      <p:guideLst>
        <p:guide pos="444"/>
        <p:guide pos="5796"/>
        <p:guide pos="3120"/>
        <p:guide orient="horz" pos="4178"/>
        <p:guide orient="horz" pos="1003"/>
        <p:guide pos="3914"/>
        <p:guide orient="horz"/>
        <p:guide pos="3483"/>
        <p:guide pos="2780"/>
        <p:guide pos="2349"/>
        <p:guide orient="horz" pos="3838"/>
        <p:guide orient="horz" pos="2160"/>
        <p:guide orient="horz" pos="3589"/>
        <p:guide orient="horz" pos="3067"/>
      </p:guideLst>
    </p:cSldViewPr>
  </p:slideViewPr>
  <p:outlineViewPr>
    <p:cViewPr>
      <p:scale>
        <a:sx n="33" d="100"/>
        <a:sy n="33" d="100"/>
      </p:scale>
      <p:origin x="0" y="-432"/>
    </p:cViewPr>
  </p:outlineViewPr>
  <p:notesTextViewPr>
    <p:cViewPr>
      <p:scale>
        <a:sx n="3" d="2"/>
        <a:sy n="3" d="2"/>
      </p:scale>
      <p:origin x="0" y="0"/>
    </p:cViewPr>
  </p:notesTextViewPr>
  <p:sorterViewPr>
    <p:cViewPr varScale="1">
      <p:scale>
        <a:sx n="1" d="1"/>
        <a:sy n="1" d="1"/>
      </p:scale>
      <p:origin x="0" y="0"/>
    </p:cViewPr>
  </p:sorterViewPr>
  <p:notesViewPr>
    <p:cSldViewPr snapToGrid="0" showGuides="1">
      <p:cViewPr varScale="1">
        <p:scale>
          <a:sx n="81" d="100"/>
          <a:sy n="81" d="100"/>
        </p:scale>
        <p:origin x="3138" y="10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2" y="4"/>
            <a:ext cx="2947512" cy="498236"/>
          </a:xfrm>
          <a:prstGeom prst="rect">
            <a:avLst/>
          </a:prstGeom>
        </p:spPr>
        <p:txBody>
          <a:bodyPr vert="horz" lIns="91654" tIns="45827" rIns="91654" bIns="45827" rtlCol="0"/>
          <a:lstStyle>
            <a:lvl1pPr algn="l">
              <a:defRPr sz="1200"/>
            </a:lvl1pPr>
          </a:lstStyle>
          <a:p>
            <a:endParaRPr lang="ko-KR" altLang="en-US"/>
          </a:p>
        </p:txBody>
      </p:sp>
      <p:sp>
        <p:nvSpPr>
          <p:cNvPr id="3" name="날짜 개체 틀 2"/>
          <p:cNvSpPr>
            <a:spLocks noGrp="1"/>
          </p:cNvSpPr>
          <p:nvPr>
            <p:ph type="dt" sz="quarter" idx="1"/>
          </p:nvPr>
        </p:nvSpPr>
        <p:spPr>
          <a:xfrm>
            <a:off x="3853343" y="4"/>
            <a:ext cx="2947512" cy="498236"/>
          </a:xfrm>
          <a:prstGeom prst="rect">
            <a:avLst/>
          </a:prstGeom>
        </p:spPr>
        <p:txBody>
          <a:bodyPr vert="horz" lIns="91654" tIns="45827" rIns="91654" bIns="45827" rtlCol="0"/>
          <a:lstStyle>
            <a:lvl1pPr algn="r">
              <a:defRPr sz="1200"/>
            </a:lvl1pPr>
          </a:lstStyle>
          <a:p>
            <a:fld id="{46F42610-14FF-4B40-B4B6-786DE4FB8FEA}" type="datetime1">
              <a:rPr lang="ko-KR" altLang="en-US" smtClean="0"/>
              <a:t>2023-07-12</a:t>
            </a:fld>
            <a:endParaRPr lang="ko-KR" altLang="en-US"/>
          </a:p>
        </p:txBody>
      </p:sp>
      <p:sp>
        <p:nvSpPr>
          <p:cNvPr id="4" name="바닥글 개체 틀 3"/>
          <p:cNvSpPr>
            <a:spLocks noGrp="1"/>
          </p:cNvSpPr>
          <p:nvPr>
            <p:ph type="ftr" sz="quarter" idx="2"/>
          </p:nvPr>
        </p:nvSpPr>
        <p:spPr>
          <a:xfrm>
            <a:off x="2" y="9436341"/>
            <a:ext cx="2947512" cy="498236"/>
          </a:xfrm>
          <a:prstGeom prst="rect">
            <a:avLst/>
          </a:prstGeom>
        </p:spPr>
        <p:txBody>
          <a:bodyPr vert="horz" lIns="91654" tIns="45827" rIns="91654" bIns="45827" rtlCol="0" anchor="b"/>
          <a:lstStyle>
            <a:lvl1pPr algn="l">
              <a:defRPr sz="1200"/>
            </a:lvl1pPr>
          </a:lstStyle>
          <a:p>
            <a:endParaRPr lang="ko-KR" altLang="en-US"/>
          </a:p>
        </p:txBody>
      </p:sp>
      <p:sp>
        <p:nvSpPr>
          <p:cNvPr id="5" name="슬라이드 번호 개체 틀 4"/>
          <p:cNvSpPr>
            <a:spLocks noGrp="1"/>
          </p:cNvSpPr>
          <p:nvPr>
            <p:ph type="sldNum" sz="quarter" idx="3"/>
          </p:nvPr>
        </p:nvSpPr>
        <p:spPr>
          <a:xfrm>
            <a:off x="3853343" y="9436341"/>
            <a:ext cx="2947512" cy="498236"/>
          </a:xfrm>
          <a:prstGeom prst="rect">
            <a:avLst/>
          </a:prstGeom>
        </p:spPr>
        <p:txBody>
          <a:bodyPr vert="horz" lIns="91654" tIns="45827" rIns="91654" bIns="45827" rtlCol="0" anchor="b"/>
          <a:lstStyle>
            <a:lvl1pPr algn="r">
              <a:defRPr sz="1200"/>
            </a:lvl1pPr>
          </a:lstStyle>
          <a:p>
            <a:fld id="{BA50B1B2-6258-41F2-9629-A1D893779687}" type="slidenum">
              <a:rPr lang="ko-KR" altLang="en-US" smtClean="0"/>
              <a:t>‹#›</a:t>
            </a:fld>
            <a:endParaRPr lang="ko-KR" altLang="en-US"/>
          </a:p>
        </p:txBody>
      </p:sp>
    </p:spTree>
    <p:extLst>
      <p:ext uri="{BB962C8B-B14F-4D97-AF65-F5344CB8AC3E}">
        <p14:creationId xmlns:p14="http://schemas.microsoft.com/office/powerpoint/2010/main" val="477524347"/>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3" y="0"/>
            <a:ext cx="2947723" cy="498454"/>
          </a:xfrm>
          <a:prstGeom prst="rect">
            <a:avLst/>
          </a:prstGeom>
        </p:spPr>
        <p:txBody>
          <a:bodyPr vert="horz" lIns="91654" tIns="45827" rIns="91654" bIns="45827" rtlCol="0"/>
          <a:lstStyle>
            <a:lvl1pPr algn="l">
              <a:defRPr sz="1200"/>
            </a:lvl1pPr>
          </a:lstStyle>
          <a:p>
            <a:endParaRPr lang="ko-KR" altLang="en-US"/>
          </a:p>
        </p:txBody>
      </p:sp>
      <p:sp>
        <p:nvSpPr>
          <p:cNvPr id="3" name="날짜 개체 틀 2"/>
          <p:cNvSpPr>
            <a:spLocks noGrp="1"/>
          </p:cNvSpPr>
          <p:nvPr>
            <p:ph type="dt" idx="1"/>
          </p:nvPr>
        </p:nvSpPr>
        <p:spPr>
          <a:xfrm>
            <a:off x="3853143" y="0"/>
            <a:ext cx="2947723" cy="498454"/>
          </a:xfrm>
          <a:prstGeom prst="rect">
            <a:avLst/>
          </a:prstGeom>
        </p:spPr>
        <p:txBody>
          <a:bodyPr vert="horz" lIns="91654" tIns="45827" rIns="91654" bIns="45827" rtlCol="0"/>
          <a:lstStyle>
            <a:lvl1pPr algn="r">
              <a:defRPr sz="1200"/>
            </a:lvl1pPr>
          </a:lstStyle>
          <a:p>
            <a:fld id="{513A899E-F476-4791-9F16-0B14047B11F2}" type="datetime1">
              <a:rPr lang="ko-KR" altLang="en-US" smtClean="0"/>
              <a:t>2023-07-12</a:t>
            </a:fld>
            <a:endParaRPr lang="ko-KR" altLang="en-US"/>
          </a:p>
        </p:txBody>
      </p:sp>
      <p:sp>
        <p:nvSpPr>
          <p:cNvPr id="4" name="슬라이드 이미지 개체 틀 3"/>
          <p:cNvSpPr>
            <a:spLocks noGrp="1" noRot="1" noChangeAspect="1"/>
          </p:cNvSpPr>
          <p:nvPr>
            <p:ph type="sldImg" idx="2"/>
          </p:nvPr>
        </p:nvSpPr>
        <p:spPr>
          <a:xfrm>
            <a:off x="982663" y="1243013"/>
            <a:ext cx="4837112" cy="3349625"/>
          </a:xfrm>
          <a:prstGeom prst="rect">
            <a:avLst/>
          </a:prstGeom>
          <a:noFill/>
          <a:ln w="12700">
            <a:solidFill>
              <a:prstClr val="black"/>
            </a:solidFill>
          </a:ln>
        </p:spPr>
        <p:txBody>
          <a:bodyPr vert="horz" lIns="91654" tIns="45827" rIns="91654" bIns="45827" rtlCol="0" anchor="ctr"/>
          <a:lstStyle/>
          <a:p>
            <a:endParaRPr lang="ko-KR" altLang="en-US"/>
          </a:p>
        </p:txBody>
      </p:sp>
      <p:sp>
        <p:nvSpPr>
          <p:cNvPr id="5" name="슬라이드 노트 개체 틀 4"/>
          <p:cNvSpPr>
            <a:spLocks noGrp="1"/>
          </p:cNvSpPr>
          <p:nvPr>
            <p:ph type="body" sz="quarter" idx="3"/>
          </p:nvPr>
        </p:nvSpPr>
        <p:spPr>
          <a:xfrm>
            <a:off x="680245" y="4781016"/>
            <a:ext cx="5441950" cy="3911738"/>
          </a:xfrm>
          <a:prstGeom prst="rect">
            <a:avLst/>
          </a:prstGeom>
        </p:spPr>
        <p:txBody>
          <a:bodyPr vert="horz" lIns="91654" tIns="45827" rIns="91654" bIns="45827" rtlCol="0"/>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6" name="바닥글 개체 틀 5"/>
          <p:cNvSpPr>
            <a:spLocks noGrp="1"/>
          </p:cNvSpPr>
          <p:nvPr>
            <p:ph type="ftr" sz="quarter" idx="4"/>
          </p:nvPr>
        </p:nvSpPr>
        <p:spPr>
          <a:xfrm>
            <a:off x="3" y="9436126"/>
            <a:ext cx="2947723" cy="498452"/>
          </a:xfrm>
          <a:prstGeom prst="rect">
            <a:avLst/>
          </a:prstGeom>
        </p:spPr>
        <p:txBody>
          <a:bodyPr vert="horz" lIns="91654" tIns="45827" rIns="91654" bIns="45827" rtlCol="0" anchor="b"/>
          <a:lstStyle>
            <a:lvl1pPr algn="l">
              <a:defRPr sz="1200"/>
            </a:lvl1pPr>
          </a:lstStyle>
          <a:p>
            <a:endParaRPr lang="ko-KR" altLang="en-US"/>
          </a:p>
        </p:txBody>
      </p:sp>
      <p:sp>
        <p:nvSpPr>
          <p:cNvPr id="7" name="슬라이드 번호 개체 틀 6"/>
          <p:cNvSpPr>
            <a:spLocks noGrp="1"/>
          </p:cNvSpPr>
          <p:nvPr>
            <p:ph type="sldNum" sz="quarter" idx="5"/>
          </p:nvPr>
        </p:nvSpPr>
        <p:spPr>
          <a:xfrm>
            <a:off x="3853143" y="9436126"/>
            <a:ext cx="2947723" cy="498452"/>
          </a:xfrm>
          <a:prstGeom prst="rect">
            <a:avLst/>
          </a:prstGeom>
        </p:spPr>
        <p:txBody>
          <a:bodyPr vert="horz" lIns="91654" tIns="45827" rIns="91654" bIns="45827" rtlCol="0" anchor="b"/>
          <a:lstStyle>
            <a:lvl1pPr algn="r">
              <a:defRPr sz="1200"/>
            </a:lvl1pPr>
          </a:lstStyle>
          <a:p>
            <a:fld id="{E7091564-0DFD-4FA7-A9C8-3D427F10817B}" type="slidenum">
              <a:rPr lang="ko-KR" altLang="en-US" smtClean="0"/>
              <a:t>‹#›</a:t>
            </a:fld>
            <a:endParaRPr lang="ko-KR" altLang="en-US"/>
          </a:p>
        </p:txBody>
      </p:sp>
    </p:spTree>
    <p:extLst>
      <p:ext uri="{BB962C8B-B14F-4D97-AF65-F5344CB8AC3E}">
        <p14:creationId xmlns:p14="http://schemas.microsoft.com/office/powerpoint/2010/main" val="1514875529"/>
      </p:ext>
    </p:extLst>
  </p:cSld>
  <p:clrMap bg1="lt1" tx1="dk1" bg2="lt2" tx2="dk2" accent1="accent1" accent2="accent2" accent3="accent3" accent4="accent4" accent5="accent5" accent6="accent6" hlink="hlink" folHlink="folHlink"/>
  <p:hf sldNum="0" hdr="0" ftr="0" dt="0"/>
  <p:notesStyle>
    <a:lvl1pPr marL="0" algn="l" defTabSz="957838" rtl="0" eaLnBrk="1" latinLnBrk="1" hangingPunct="1">
      <a:defRPr sz="1257" kern="1200">
        <a:solidFill>
          <a:schemeClr val="tx1"/>
        </a:solidFill>
        <a:latin typeface="+mn-lt"/>
        <a:ea typeface="+mn-ea"/>
        <a:cs typeface="+mn-cs"/>
      </a:defRPr>
    </a:lvl1pPr>
    <a:lvl2pPr marL="478919" algn="l" defTabSz="957838" rtl="0" eaLnBrk="1" latinLnBrk="1" hangingPunct="1">
      <a:defRPr sz="1257" kern="1200">
        <a:solidFill>
          <a:schemeClr val="tx1"/>
        </a:solidFill>
        <a:latin typeface="+mn-lt"/>
        <a:ea typeface="+mn-ea"/>
        <a:cs typeface="+mn-cs"/>
      </a:defRPr>
    </a:lvl2pPr>
    <a:lvl3pPr marL="957838" algn="l" defTabSz="957838" rtl="0" eaLnBrk="1" latinLnBrk="1" hangingPunct="1">
      <a:defRPr sz="1257" kern="1200">
        <a:solidFill>
          <a:schemeClr val="tx1"/>
        </a:solidFill>
        <a:latin typeface="+mn-lt"/>
        <a:ea typeface="+mn-ea"/>
        <a:cs typeface="+mn-cs"/>
      </a:defRPr>
    </a:lvl3pPr>
    <a:lvl4pPr marL="1436757" algn="l" defTabSz="957838" rtl="0" eaLnBrk="1" latinLnBrk="1" hangingPunct="1">
      <a:defRPr sz="1257" kern="1200">
        <a:solidFill>
          <a:schemeClr val="tx1"/>
        </a:solidFill>
        <a:latin typeface="+mn-lt"/>
        <a:ea typeface="+mn-ea"/>
        <a:cs typeface="+mn-cs"/>
      </a:defRPr>
    </a:lvl4pPr>
    <a:lvl5pPr marL="1915677" algn="l" defTabSz="957838" rtl="0" eaLnBrk="1" latinLnBrk="1" hangingPunct="1">
      <a:defRPr sz="1257" kern="1200">
        <a:solidFill>
          <a:schemeClr val="tx1"/>
        </a:solidFill>
        <a:latin typeface="+mn-lt"/>
        <a:ea typeface="+mn-ea"/>
        <a:cs typeface="+mn-cs"/>
      </a:defRPr>
    </a:lvl5pPr>
    <a:lvl6pPr marL="2394596" algn="l" defTabSz="957838" rtl="0" eaLnBrk="1" latinLnBrk="1" hangingPunct="1">
      <a:defRPr sz="1257" kern="1200">
        <a:solidFill>
          <a:schemeClr val="tx1"/>
        </a:solidFill>
        <a:latin typeface="+mn-lt"/>
        <a:ea typeface="+mn-ea"/>
        <a:cs typeface="+mn-cs"/>
      </a:defRPr>
    </a:lvl6pPr>
    <a:lvl7pPr marL="2873515" algn="l" defTabSz="957838" rtl="0" eaLnBrk="1" latinLnBrk="1" hangingPunct="1">
      <a:defRPr sz="1257" kern="1200">
        <a:solidFill>
          <a:schemeClr val="tx1"/>
        </a:solidFill>
        <a:latin typeface="+mn-lt"/>
        <a:ea typeface="+mn-ea"/>
        <a:cs typeface="+mn-cs"/>
      </a:defRPr>
    </a:lvl7pPr>
    <a:lvl8pPr marL="3352434" algn="l" defTabSz="957838" rtl="0" eaLnBrk="1" latinLnBrk="1" hangingPunct="1">
      <a:defRPr sz="1257" kern="1200">
        <a:solidFill>
          <a:schemeClr val="tx1"/>
        </a:solidFill>
        <a:latin typeface="+mn-lt"/>
        <a:ea typeface="+mn-ea"/>
        <a:cs typeface="+mn-cs"/>
      </a:defRPr>
    </a:lvl8pPr>
    <a:lvl9pPr marL="3831353" algn="l" defTabSz="957838" rtl="0" eaLnBrk="1" latinLnBrk="1" hangingPunct="1">
      <a:defRPr sz="1257"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en-US" altLang="ko-KR" dirty="0"/>
              <a:t>Gamow-Teller transition is the main reaction in </a:t>
            </a:r>
            <a:r>
              <a:rPr lang="en-US" altLang="ko-KR" dirty="0" err="1"/>
              <a:t>nucleosysthesis</a:t>
            </a:r>
            <a:r>
              <a:rPr lang="en-US" altLang="ko-KR" dirty="0"/>
              <a:t>. </a:t>
            </a:r>
            <a:br>
              <a:rPr lang="en-US" altLang="ko-KR" dirty="0"/>
            </a:br>
            <a:r>
              <a:rPr lang="en-US" altLang="ko-KR" dirty="0"/>
              <a:t>This talk aims to provide guidelines on Gamow-Teller(GT) transition which is a charge exchange reaction to be performed in future </a:t>
            </a:r>
            <a:r>
              <a:rPr lang="en-US" altLang="ko-KR" dirty="0" err="1"/>
              <a:t>Raon</a:t>
            </a:r>
            <a:r>
              <a:rPr lang="en-US" altLang="ko-KR"/>
              <a:t> accelerator.</a:t>
            </a:r>
            <a:endParaRPr lang="ko-KR" altLang="en-US"/>
          </a:p>
        </p:txBody>
      </p:sp>
    </p:spTree>
    <p:extLst>
      <p:ext uri="{BB962C8B-B14F-4D97-AF65-F5344CB8AC3E}">
        <p14:creationId xmlns:p14="http://schemas.microsoft.com/office/powerpoint/2010/main" val="22198302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ko-KR" dirty="0"/>
              <a:t>For</a:t>
            </a:r>
            <a:r>
              <a:rPr lang="ko-KR" altLang="en-US" dirty="0"/>
              <a:t> </a:t>
            </a:r>
            <a:r>
              <a:rPr lang="en-US" altLang="ko-KR" dirty="0"/>
              <a:t>your</a:t>
            </a:r>
            <a:r>
              <a:rPr lang="ko-KR" altLang="en-US" dirty="0"/>
              <a:t> </a:t>
            </a:r>
            <a:r>
              <a:rPr lang="en-US" altLang="ko-KR" dirty="0"/>
              <a:t>comfort,</a:t>
            </a:r>
            <a:endParaRPr lang="ko-KR" altLang="en-US" dirty="0"/>
          </a:p>
        </p:txBody>
      </p:sp>
      <p:sp>
        <p:nvSpPr>
          <p:cNvPr id="6148" name="슬라이드 번호 개체 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latinLnBrk="1">
              <a:spcBef>
                <a:spcPct val="30000"/>
              </a:spcBef>
              <a:defRPr sz="1200">
                <a:solidFill>
                  <a:schemeClr val="tx1"/>
                </a:solidFill>
                <a:latin typeface="맑은 고딕" panose="020B0503020000020004" pitchFamily="50" charset="-127"/>
                <a:ea typeface="맑은 고딕" panose="020B0503020000020004" pitchFamily="50" charset="-127"/>
              </a:defRPr>
            </a:lvl1pPr>
            <a:lvl2pPr marL="742950" indent="-285750" latinLnBrk="1">
              <a:spcBef>
                <a:spcPct val="30000"/>
              </a:spcBef>
              <a:defRPr sz="1200">
                <a:solidFill>
                  <a:schemeClr val="tx1"/>
                </a:solidFill>
                <a:latin typeface="맑은 고딕" panose="020B0503020000020004" pitchFamily="50" charset="-127"/>
                <a:ea typeface="맑은 고딕" panose="020B0503020000020004" pitchFamily="50" charset="-127"/>
              </a:defRPr>
            </a:lvl2pPr>
            <a:lvl3pPr marL="11430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3pPr>
            <a:lvl4pPr marL="16002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4pPr>
            <a:lvl5pPr marL="20574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9pPr>
          </a:lstStyle>
          <a:p>
            <a:pPr>
              <a:spcBef>
                <a:spcPct val="0"/>
              </a:spcBef>
            </a:pPr>
            <a:fld id="{FBDA06AA-2F99-4F28-9F82-E4B7D27F4E48}" type="slidenum">
              <a:rPr lang="ko-KR" altLang="en-US" smtClean="0">
                <a:latin typeface="굴림" panose="020B0600000101010101" pitchFamily="50" charset="-127"/>
                <a:ea typeface="굴림" panose="020B0600000101010101" pitchFamily="50" charset="-127"/>
              </a:rPr>
              <a:pPr>
                <a:spcBef>
                  <a:spcPct val="0"/>
                </a:spcBef>
              </a:pPr>
              <a:t>1</a:t>
            </a:fld>
            <a:endParaRPr lang="en-US" altLang="ko-KR">
              <a:latin typeface="굴림" panose="020B0600000101010101" pitchFamily="50" charset="-127"/>
              <a:ea typeface="굴림" panose="020B0600000101010101" pitchFamily="50" charset="-127"/>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en-US" altLang="ko-KR" dirty="0"/>
              <a:t>Stable nuclides : 270</a:t>
            </a:r>
          </a:p>
          <a:p>
            <a:r>
              <a:rPr lang="en-US" altLang="ko-KR" dirty="0"/>
              <a:t>In this situation, deformation is more important.</a:t>
            </a:r>
            <a:endParaRPr lang="ko-KR" altLang="en-US" dirty="0"/>
          </a:p>
        </p:txBody>
      </p:sp>
    </p:spTree>
    <p:extLst>
      <p:ext uri="{BB962C8B-B14F-4D97-AF65-F5344CB8AC3E}">
        <p14:creationId xmlns:p14="http://schemas.microsoft.com/office/powerpoint/2010/main" val="25748711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en-US" altLang="ko-KR" dirty="0" err="1"/>
              <a:t>Hf</a:t>
            </a:r>
            <a:r>
              <a:rPr lang="en-US" altLang="ko-KR" dirty="0"/>
              <a:t> : hafnium</a:t>
            </a:r>
          </a:p>
          <a:p>
            <a:r>
              <a:rPr lang="en-US" altLang="ko-KR" dirty="0"/>
              <a:t>Zero neutrino DBD : </a:t>
            </a:r>
            <a:r>
              <a:rPr lang="en-US" altLang="ko-KR" dirty="0" err="1"/>
              <a:t>Majorana</a:t>
            </a:r>
            <a:r>
              <a:rPr lang="en-US" altLang="ko-KR" dirty="0"/>
              <a:t> particle(</a:t>
            </a:r>
            <a:r>
              <a:rPr lang="ko-KR" altLang="en-US" dirty="0" err="1"/>
              <a:t>마요라나</a:t>
            </a:r>
            <a:r>
              <a:rPr lang="en-US" altLang="ko-KR" dirty="0"/>
              <a:t>)</a:t>
            </a:r>
          </a:p>
          <a:p>
            <a:r>
              <a:rPr lang="en-US" altLang="ko-KR" dirty="0"/>
              <a:t>In 0vbb-decay, v is </a:t>
            </a:r>
            <a:r>
              <a:rPr lang="en-US" altLang="ko-KR" dirty="0" err="1"/>
              <a:t>majorana</a:t>
            </a:r>
            <a:r>
              <a:rPr lang="en-US" altLang="ko-KR" dirty="0"/>
              <a:t> particle, determine v mass  Exp. 150Nd</a:t>
            </a:r>
          </a:p>
          <a:p>
            <a:r>
              <a:rPr lang="en-US" altLang="ko-KR" dirty="0"/>
              <a:t>G is the kinematic phase factor. M is NME for Fermi and GT</a:t>
            </a:r>
            <a:endParaRPr lang="ko-KR" altLang="en-US" dirty="0"/>
          </a:p>
        </p:txBody>
      </p:sp>
    </p:spTree>
    <p:extLst>
      <p:ext uri="{BB962C8B-B14F-4D97-AF65-F5344CB8AC3E}">
        <p14:creationId xmlns:p14="http://schemas.microsoft.com/office/powerpoint/2010/main" val="11756389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en-US" altLang="ko-KR" dirty="0"/>
              <a:t>(</a:t>
            </a:r>
            <a:r>
              <a:rPr lang="en-US" altLang="ko-KR" dirty="0" err="1"/>
              <a:t>p,n</a:t>
            </a:r>
            <a:r>
              <a:rPr lang="en-US" altLang="ko-KR" dirty="0"/>
              <a:t>) reaction in inverse kinematics. Tritium=3H     we can measure up to 50MeV. We can measure below blue line.</a:t>
            </a:r>
          </a:p>
          <a:p>
            <a:r>
              <a:rPr lang="en-US" altLang="ko-KR" dirty="0"/>
              <a:t>Q=0</a:t>
            </a:r>
            <a:r>
              <a:rPr lang="ko-KR" altLang="en-US" dirty="0"/>
              <a:t>이어야 하는 이유</a:t>
            </a:r>
            <a:r>
              <a:rPr lang="en-US" altLang="ko-KR" dirty="0"/>
              <a:t>?</a:t>
            </a:r>
          </a:p>
          <a:p>
            <a:pPr marL="342900" indent="-342900">
              <a:buAutoNum type="arabicParenR"/>
            </a:pPr>
            <a:r>
              <a:rPr lang="en-US" altLang="ko-KR" dirty="0" err="1"/>
              <a:t>Delta_l</a:t>
            </a:r>
            <a:r>
              <a:rPr lang="en-US" altLang="ko-KR" dirty="0"/>
              <a:t>=0 </a:t>
            </a:r>
            <a:r>
              <a:rPr lang="ko-KR" altLang="en-US" dirty="0"/>
              <a:t>이므로</a:t>
            </a:r>
            <a:r>
              <a:rPr lang="en-US" altLang="ko-KR" dirty="0"/>
              <a:t> parity is conserved</a:t>
            </a:r>
          </a:p>
          <a:p>
            <a:pPr marL="342900" indent="-342900">
              <a:buAutoNum type="arabicParenR"/>
            </a:pPr>
            <a:r>
              <a:rPr lang="en-US" altLang="ko-KR" dirty="0"/>
              <a:t>Beta-decay</a:t>
            </a:r>
            <a:r>
              <a:rPr lang="ko-KR" altLang="en-US" dirty="0"/>
              <a:t>는 </a:t>
            </a:r>
            <a:r>
              <a:rPr lang="en-US" altLang="ko-KR" dirty="0"/>
              <a:t>q=0 due</a:t>
            </a:r>
            <a:r>
              <a:rPr lang="ko-KR" altLang="en-US" dirty="0"/>
              <a:t> </a:t>
            </a:r>
            <a:r>
              <a:rPr lang="en-US" altLang="ko-KR" dirty="0"/>
              <a:t>to</a:t>
            </a:r>
            <a:r>
              <a:rPr lang="ko-KR" altLang="en-US" dirty="0"/>
              <a:t> </a:t>
            </a:r>
            <a:r>
              <a:rPr lang="en-US" altLang="ko-KR" dirty="0"/>
              <a:t>decay</a:t>
            </a:r>
          </a:p>
          <a:p>
            <a:pPr marL="342900" indent="-342900">
              <a:buAutoNum type="arabicParenR"/>
            </a:pPr>
            <a:r>
              <a:rPr lang="en-US" altLang="ko-KR" dirty="0"/>
              <a:t>Cross section </a:t>
            </a:r>
            <a:r>
              <a:rPr lang="ko-KR" altLang="en-US" dirty="0"/>
              <a:t>에서 </a:t>
            </a:r>
            <a:r>
              <a:rPr lang="en-US" altLang="ko-KR" dirty="0" err="1"/>
              <a:t>delta_l</a:t>
            </a:r>
            <a:r>
              <a:rPr lang="en-US" altLang="ko-KR" dirty="0"/>
              <a:t>=0 </a:t>
            </a:r>
            <a:r>
              <a:rPr lang="ko-KR" altLang="en-US" dirty="0"/>
              <a:t>데이터가 </a:t>
            </a:r>
            <a:r>
              <a:rPr lang="en-US" altLang="ko-KR" dirty="0"/>
              <a:t>forward </a:t>
            </a:r>
            <a:r>
              <a:rPr lang="ko-KR" altLang="en-US" dirty="0"/>
              <a:t>쪽에 있다</a:t>
            </a:r>
            <a:r>
              <a:rPr lang="en-US" altLang="ko-KR" dirty="0"/>
              <a:t>.</a:t>
            </a:r>
          </a:p>
        </p:txBody>
      </p:sp>
    </p:spTree>
    <p:extLst>
      <p:ext uri="{BB962C8B-B14F-4D97-AF65-F5344CB8AC3E}">
        <p14:creationId xmlns:p14="http://schemas.microsoft.com/office/powerpoint/2010/main" val="31196629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슬라이드 이미지 개체 틀 1">
            <a:extLst>
              <a:ext uri="{FF2B5EF4-FFF2-40B4-BE49-F238E27FC236}">
                <a16:creationId xmlns:a16="http://schemas.microsoft.com/office/drawing/2014/main" id="{746167AC-A477-8B45-F13A-50BEDC7AB35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슬라이드 노트 개체 틀 2">
            <a:extLst>
              <a:ext uri="{FF2B5EF4-FFF2-40B4-BE49-F238E27FC236}">
                <a16:creationId xmlns:a16="http://schemas.microsoft.com/office/drawing/2014/main" id="{F06D536C-67BC-D90C-5457-4F709E8A55B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ko-KR" sz="1000" dirty="0"/>
              <a:t>The lower part is more elaborated.</a:t>
            </a:r>
            <a:endParaRPr lang="ko-KR" altLang="en-US" sz="1000" dirty="0"/>
          </a:p>
        </p:txBody>
      </p:sp>
      <p:sp>
        <p:nvSpPr>
          <p:cNvPr id="36868" name="슬라이드 번호 개체 틀 3">
            <a:extLst>
              <a:ext uri="{FF2B5EF4-FFF2-40B4-BE49-F238E27FC236}">
                <a16:creationId xmlns:a16="http://schemas.microsoft.com/office/drawing/2014/main" id="{DA856512-24FC-46FE-7DAC-19E2709DFB5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맑은 고딕" panose="020B0503020000020004" pitchFamily="50" charset="-127"/>
                <a:ea typeface="맑은 고딕" panose="020B0503020000020004" pitchFamily="50" charset="-127"/>
              </a:defRPr>
            </a:lvl1pPr>
            <a:lvl2pPr marL="742950" indent="-285750" eaLnBrk="0" hangingPunct="0">
              <a:spcBef>
                <a:spcPct val="30000"/>
              </a:spcBef>
              <a:defRPr sz="1200">
                <a:solidFill>
                  <a:schemeClr val="tx1"/>
                </a:solidFill>
                <a:latin typeface="맑은 고딕" panose="020B0503020000020004" pitchFamily="50" charset="-127"/>
                <a:ea typeface="맑은 고딕" panose="020B0503020000020004" pitchFamily="50" charset="-127"/>
              </a:defRPr>
            </a:lvl2pPr>
            <a:lvl3pPr marL="1143000" indent="-228600" eaLnBrk="0" hangingPunct="0">
              <a:spcBef>
                <a:spcPct val="30000"/>
              </a:spcBef>
              <a:defRPr sz="1200">
                <a:solidFill>
                  <a:schemeClr val="tx1"/>
                </a:solidFill>
                <a:latin typeface="맑은 고딕" panose="020B0503020000020004" pitchFamily="50" charset="-127"/>
                <a:ea typeface="맑은 고딕" panose="020B0503020000020004" pitchFamily="50" charset="-127"/>
              </a:defRPr>
            </a:lvl3pPr>
            <a:lvl4pPr marL="1600200" indent="-228600" eaLnBrk="0" hangingPunct="0">
              <a:spcBef>
                <a:spcPct val="30000"/>
              </a:spcBef>
              <a:defRPr sz="1200">
                <a:solidFill>
                  <a:schemeClr val="tx1"/>
                </a:solidFill>
                <a:latin typeface="맑은 고딕" panose="020B0503020000020004" pitchFamily="50" charset="-127"/>
                <a:ea typeface="맑은 고딕" panose="020B0503020000020004" pitchFamily="50" charset="-127"/>
              </a:defRPr>
            </a:lvl4pPr>
            <a:lvl5pPr marL="2057400" indent="-228600" eaLnBrk="0" hangingPunct="0">
              <a:spcBef>
                <a:spcPct val="30000"/>
              </a:spcBef>
              <a:defRPr sz="12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9pPr>
          </a:lstStyle>
          <a:p>
            <a:pPr eaLnBrk="1" hangingPunct="1">
              <a:spcBef>
                <a:spcPct val="0"/>
              </a:spcBef>
            </a:pPr>
            <a:fld id="{EBD0EC39-6200-4868-A908-9FE9B3C87295}" type="slidenum">
              <a:rPr lang="ko-KR" altLang="en-US">
                <a:latin typeface="굴림" panose="020B0600000101010101" pitchFamily="50" charset="-127"/>
                <a:ea typeface="굴림" panose="020B0600000101010101" pitchFamily="50" charset="-127"/>
              </a:rPr>
              <a:pPr eaLnBrk="1" hangingPunct="1">
                <a:spcBef>
                  <a:spcPct val="0"/>
                </a:spcBef>
              </a:pPr>
              <a:t>5</a:t>
            </a:fld>
            <a:endParaRPr lang="ko-KR" altLang="en-US">
              <a:latin typeface="굴림" panose="020B0600000101010101" pitchFamily="50" charset="-127"/>
              <a:ea typeface="굴림" panose="020B0600000101010101" pitchFamily="50" charset="-127"/>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슬라이드 이미지 개체 틀 1">
            <a:extLst>
              <a:ext uri="{FF2B5EF4-FFF2-40B4-BE49-F238E27FC236}">
                <a16:creationId xmlns:a16="http://schemas.microsoft.com/office/drawing/2014/main" id="{8CE27A98-F9C0-B1E5-77B6-B04D11FF87F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슬라이드 노트 개체 틀 2">
            <a:extLst>
              <a:ext uri="{FF2B5EF4-FFF2-40B4-BE49-F238E27FC236}">
                <a16:creationId xmlns:a16="http://schemas.microsoft.com/office/drawing/2014/main" id="{1A7B85DC-FFAF-3648-E1BE-5E90DAE48F4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ko-KR" dirty="0"/>
              <a:t>But there is no experimental data of this high-lying excited state yet.</a:t>
            </a:r>
          </a:p>
          <a:p>
            <a:r>
              <a:rPr lang="en-US" altLang="ko-KR" dirty="0"/>
              <a:t>Our calculation shows that ISR is not satisfied. We need more research.</a:t>
            </a:r>
            <a:endParaRPr lang="ko-KR" altLang="en-US" dirty="0"/>
          </a:p>
        </p:txBody>
      </p:sp>
      <p:sp>
        <p:nvSpPr>
          <p:cNvPr id="41988" name="슬라이드 번호 개체 틀 3">
            <a:extLst>
              <a:ext uri="{FF2B5EF4-FFF2-40B4-BE49-F238E27FC236}">
                <a16:creationId xmlns:a16="http://schemas.microsoft.com/office/drawing/2014/main" id="{756EB7E1-52D5-B326-14DB-D74A00D8F43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맑은 고딕" panose="020B0503020000020004" pitchFamily="50" charset="-127"/>
                <a:ea typeface="맑은 고딕" panose="020B0503020000020004" pitchFamily="50" charset="-127"/>
              </a:defRPr>
            </a:lvl1pPr>
            <a:lvl2pPr marL="742950" indent="-285750" eaLnBrk="0" hangingPunct="0">
              <a:spcBef>
                <a:spcPct val="30000"/>
              </a:spcBef>
              <a:defRPr sz="1200">
                <a:solidFill>
                  <a:schemeClr val="tx1"/>
                </a:solidFill>
                <a:latin typeface="맑은 고딕" panose="020B0503020000020004" pitchFamily="50" charset="-127"/>
                <a:ea typeface="맑은 고딕" panose="020B0503020000020004" pitchFamily="50" charset="-127"/>
              </a:defRPr>
            </a:lvl2pPr>
            <a:lvl3pPr marL="1143000" indent="-228600" eaLnBrk="0" hangingPunct="0">
              <a:spcBef>
                <a:spcPct val="30000"/>
              </a:spcBef>
              <a:defRPr sz="1200">
                <a:solidFill>
                  <a:schemeClr val="tx1"/>
                </a:solidFill>
                <a:latin typeface="맑은 고딕" panose="020B0503020000020004" pitchFamily="50" charset="-127"/>
                <a:ea typeface="맑은 고딕" panose="020B0503020000020004" pitchFamily="50" charset="-127"/>
              </a:defRPr>
            </a:lvl3pPr>
            <a:lvl4pPr marL="1600200" indent="-228600" eaLnBrk="0" hangingPunct="0">
              <a:spcBef>
                <a:spcPct val="30000"/>
              </a:spcBef>
              <a:defRPr sz="1200">
                <a:solidFill>
                  <a:schemeClr val="tx1"/>
                </a:solidFill>
                <a:latin typeface="맑은 고딕" panose="020B0503020000020004" pitchFamily="50" charset="-127"/>
                <a:ea typeface="맑은 고딕" panose="020B0503020000020004" pitchFamily="50" charset="-127"/>
              </a:defRPr>
            </a:lvl4pPr>
            <a:lvl5pPr marL="2057400" indent="-228600" eaLnBrk="0" hangingPunct="0">
              <a:spcBef>
                <a:spcPct val="30000"/>
              </a:spcBef>
              <a:defRPr sz="12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9pPr>
          </a:lstStyle>
          <a:p>
            <a:pPr eaLnBrk="1" hangingPunct="1">
              <a:spcBef>
                <a:spcPct val="0"/>
              </a:spcBef>
            </a:pPr>
            <a:fld id="{35678D93-2F19-4383-A837-326E889B18F3}" type="slidenum">
              <a:rPr lang="ko-KR" altLang="en-US">
                <a:latin typeface="굴림" panose="020B0600000101010101" pitchFamily="50" charset="-127"/>
                <a:ea typeface="굴림" panose="020B0600000101010101" pitchFamily="50" charset="-127"/>
              </a:rPr>
              <a:pPr eaLnBrk="1" hangingPunct="1">
                <a:spcBef>
                  <a:spcPct val="0"/>
                </a:spcBef>
              </a:pPr>
              <a:t>7</a:t>
            </a:fld>
            <a:endParaRPr lang="ko-KR" altLang="en-US">
              <a:latin typeface="굴림" panose="020B0600000101010101" pitchFamily="50" charset="-127"/>
              <a:ea typeface="굴림" panose="020B0600000101010101" pitchFamily="50" charset="-127"/>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슬라이드 이미지 개체 틀 1">
            <a:extLst>
              <a:ext uri="{FF2B5EF4-FFF2-40B4-BE49-F238E27FC236}">
                <a16:creationId xmlns:a16="http://schemas.microsoft.com/office/drawing/2014/main" id="{1E0A2BBC-C740-E390-DFE9-E427B20C9CD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슬라이드 노트 개체 틀 2">
            <a:extLst>
              <a:ext uri="{FF2B5EF4-FFF2-40B4-BE49-F238E27FC236}">
                <a16:creationId xmlns:a16="http://schemas.microsoft.com/office/drawing/2014/main" id="{F056A315-ABA9-1F18-ACE8-7F09F530DC5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ko-KR" altLang="en-US"/>
          </a:p>
        </p:txBody>
      </p:sp>
      <p:sp>
        <p:nvSpPr>
          <p:cNvPr id="38916" name="슬라이드 번호 개체 틀 3">
            <a:extLst>
              <a:ext uri="{FF2B5EF4-FFF2-40B4-BE49-F238E27FC236}">
                <a16:creationId xmlns:a16="http://schemas.microsoft.com/office/drawing/2014/main" id="{76DDD2F2-9496-3686-21BC-8C6F3030AA3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굴림" panose="020B0600000101010101" pitchFamily="50" charset="-127"/>
                <a:ea typeface="굴림" panose="020B0600000101010101" pitchFamily="50" charset="-127"/>
              </a:defRPr>
            </a:lvl1pPr>
            <a:lvl2pPr marL="742950" indent="-285750" eaLnBrk="0" hangingPunct="0">
              <a:defRPr kumimoji="1">
                <a:solidFill>
                  <a:schemeClr val="tx1"/>
                </a:solidFill>
                <a:latin typeface="굴림" panose="020B0600000101010101" pitchFamily="50" charset="-127"/>
                <a:ea typeface="굴림" panose="020B0600000101010101" pitchFamily="50" charset="-127"/>
              </a:defRPr>
            </a:lvl2pPr>
            <a:lvl3pPr marL="1143000" indent="-228600" eaLnBrk="0" hangingPunct="0">
              <a:defRPr kumimoji="1">
                <a:solidFill>
                  <a:schemeClr val="tx1"/>
                </a:solidFill>
                <a:latin typeface="굴림" panose="020B0600000101010101" pitchFamily="50" charset="-127"/>
                <a:ea typeface="굴림" panose="020B0600000101010101" pitchFamily="50" charset="-127"/>
              </a:defRPr>
            </a:lvl3pPr>
            <a:lvl4pPr marL="1600200" indent="-228600" eaLnBrk="0" hangingPunct="0">
              <a:defRPr kumimoji="1">
                <a:solidFill>
                  <a:schemeClr val="tx1"/>
                </a:solidFill>
                <a:latin typeface="굴림" panose="020B0600000101010101" pitchFamily="50" charset="-127"/>
                <a:ea typeface="굴림" panose="020B0600000101010101" pitchFamily="50" charset="-127"/>
              </a:defRPr>
            </a:lvl4pPr>
            <a:lvl5pPr marL="2057400" indent="-228600" eaLnBrk="0" hangingPunct="0">
              <a:defRPr kumimoji="1">
                <a:solidFill>
                  <a:schemeClr val="tx1"/>
                </a:solidFill>
                <a:latin typeface="굴림" panose="020B0600000101010101" pitchFamily="50" charset="-127"/>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9pPr>
          </a:lstStyle>
          <a:p>
            <a:pPr eaLnBrk="1" hangingPunct="1"/>
            <a:fld id="{0DD9B06B-95CC-4078-BB9D-2AC6A23949FB}" type="slidenum">
              <a:rPr lang="ko-KR" altLang="en-US"/>
              <a:pPr eaLnBrk="1" hangingPunct="1"/>
              <a:t>8</a:t>
            </a:fld>
            <a:endParaRPr lang="ko-KR"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슬라이드 이미지 개체 틀 1">
            <a:extLst>
              <a:ext uri="{FF2B5EF4-FFF2-40B4-BE49-F238E27FC236}">
                <a16:creationId xmlns:a16="http://schemas.microsoft.com/office/drawing/2014/main" id="{A70C19EC-80DB-2D6D-B84E-DBEAD4A1EB8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슬라이드 노트 개체 틀 2">
            <a:extLst>
              <a:ext uri="{FF2B5EF4-FFF2-40B4-BE49-F238E27FC236}">
                <a16:creationId xmlns:a16="http://schemas.microsoft.com/office/drawing/2014/main" id="{C257C9AC-78B6-1043-765E-A9A03C33BD5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ko-KR" dirty="0"/>
              <a:t>This tendency shows in open shell nuclei.</a:t>
            </a:r>
          </a:p>
          <a:p>
            <a:endParaRPr lang="en-US" altLang="ko-KR" dirty="0"/>
          </a:p>
          <a:p>
            <a:r>
              <a:rPr lang="en-US" altLang="ko-KR" dirty="0"/>
              <a:t>The tendency is similar to the previous one.</a:t>
            </a:r>
            <a:endParaRPr lang="ko-KR" altLang="en-US" dirty="0"/>
          </a:p>
        </p:txBody>
      </p:sp>
      <p:sp>
        <p:nvSpPr>
          <p:cNvPr id="47108" name="슬라이드 번호 개체 틀 3">
            <a:extLst>
              <a:ext uri="{FF2B5EF4-FFF2-40B4-BE49-F238E27FC236}">
                <a16:creationId xmlns:a16="http://schemas.microsoft.com/office/drawing/2014/main" id="{64B13B77-BF43-D804-D5E8-40947D62F24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맑은 고딕" panose="020B0503020000020004" pitchFamily="50" charset="-127"/>
                <a:ea typeface="맑은 고딕" panose="020B0503020000020004" pitchFamily="50" charset="-127"/>
              </a:defRPr>
            </a:lvl1pPr>
            <a:lvl2pPr marL="742950" indent="-285750" eaLnBrk="0" hangingPunct="0">
              <a:spcBef>
                <a:spcPct val="30000"/>
              </a:spcBef>
              <a:defRPr sz="1200">
                <a:solidFill>
                  <a:schemeClr val="tx1"/>
                </a:solidFill>
                <a:latin typeface="맑은 고딕" panose="020B0503020000020004" pitchFamily="50" charset="-127"/>
                <a:ea typeface="맑은 고딕" panose="020B0503020000020004" pitchFamily="50" charset="-127"/>
              </a:defRPr>
            </a:lvl2pPr>
            <a:lvl3pPr marL="1143000" indent="-228600" eaLnBrk="0" hangingPunct="0">
              <a:spcBef>
                <a:spcPct val="30000"/>
              </a:spcBef>
              <a:defRPr sz="1200">
                <a:solidFill>
                  <a:schemeClr val="tx1"/>
                </a:solidFill>
                <a:latin typeface="맑은 고딕" panose="020B0503020000020004" pitchFamily="50" charset="-127"/>
                <a:ea typeface="맑은 고딕" panose="020B0503020000020004" pitchFamily="50" charset="-127"/>
              </a:defRPr>
            </a:lvl3pPr>
            <a:lvl4pPr marL="1600200" indent="-228600" eaLnBrk="0" hangingPunct="0">
              <a:spcBef>
                <a:spcPct val="30000"/>
              </a:spcBef>
              <a:defRPr sz="1200">
                <a:solidFill>
                  <a:schemeClr val="tx1"/>
                </a:solidFill>
                <a:latin typeface="맑은 고딕" panose="020B0503020000020004" pitchFamily="50" charset="-127"/>
                <a:ea typeface="맑은 고딕" panose="020B0503020000020004" pitchFamily="50" charset="-127"/>
              </a:defRPr>
            </a:lvl4pPr>
            <a:lvl5pPr marL="2057400" indent="-228600" eaLnBrk="0" hangingPunct="0">
              <a:spcBef>
                <a:spcPct val="30000"/>
              </a:spcBef>
              <a:defRPr sz="12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9pPr>
          </a:lstStyle>
          <a:p>
            <a:pPr eaLnBrk="1" hangingPunct="1">
              <a:spcBef>
                <a:spcPct val="0"/>
              </a:spcBef>
            </a:pPr>
            <a:fld id="{61D2548F-32BA-4DBA-BEA3-720D7FA44320}" type="slidenum">
              <a:rPr lang="ko-KR" altLang="en-US">
                <a:latin typeface="굴림" panose="020B0600000101010101" pitchFamily="50" charset="-127"/>
                <a:ea typeface="굴림" panose="020B0600000101010101" pitchFamily="50" charset="-127"/>
              </a:rPr>
              <a:pPr eaLnBrk="1" hangingPunct="1">
                <a:spcBef>
                  <a:spcPct val="0"/>
                </a:spcBef>
              </a:pPr>
              <a:t>9</a:t>
            </a:fld>
            <a:endParaRPr lang="ko-KR" altLang="en-US">
              <a:latin typeface="굴림" panose="020B0600000101010101" pitchFamily="50" charset="-127"/>
              <a:ea typeface="굴림" panose="020B0600000101010101" pitchFamily="50" charset="-127"/>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슬라이드 이미지 개체 틀 1">
            <a:extLst>
              <a:ext uri="{FF2B5EF4-FFF2-40B4-BE49-F238E27FC236}">
                <a16:creationId xmlns:a16="http://schemas.microsoft.com/office/drawing/2014/main" id="{93BA558C-F5E1-3AFD-F596-164BC8FB1DD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슬라이드 노트 개체 틀 2">
            <a:extLst>
              <a:ext uri="{FF2B5EF4-FFF2-40B4-BE49-F238E27FC236}">
                <a16:creationId xmlns:a16="http://schemas.microsoft.com/office/drawing/2014/main" id="{F73E3F36-2456-6A53-66D9-F28AC7D98A8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ko-KR" altLang="en-US"/>
          </a:p>
        </p:txBody>
      </p:sp>
      <p:sp>
        <p:nvSpPr>
          <p:cNvPr id="49156" name="슬라이드 번호 개체 틀 3">
            <a:extLst>
              <a:ext uri="{FF2B5EF4-FFF2-40B4-BE49-F238E27FC236}">
                <a16:creationId xmlns:a16="http://schemas.microsoft.com/office/drawing/2014/main" id="{52C57E30-69E2-7690-8FA5-039DAF6C1B9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맑은 고딕" panose="020B0503020000020004" pitchFamily="50" charset="-127"/>
                <a:ea typeface="맑은 고딕" panose="020B0503020000020004" pitchFamily="50" charset="-127"/>
              </a:defRPr>
            </a:lvl1pPr>
            <a:lvl2pPr marL="742950" indent="-285750" eaLnBrk="0" hangingPunct="0">
              <a:spcBef>
                <a:spcPct val="30000"/>
              </a:spcBef>
              <a:defRPr sz="1200">
                <a:solidFill>
                  <a:schemeClr val="tx1"/>
                </a:solidFill>
                <a:latin typeface="맑은 고딕" panose="020B0503020000020004" pitchFamily="50" charset="-127"/>
                <a:ea typeface="맑은 고딕" panose="020B0503020000020004" pitchFamily="50" charset="-127"/>
              </a:defRPr>
            </a:lvl2pPr>
            <a:lvl3pPr marL="1143000" indent="-228600" eaLnBrk="0" hangingPunct="0">
              <a:spcBef>
                <a:spcPct val="30000"/>
              </a:spcBef>
              <a:defRPr sz="1200">
                <a:solidFill>
                  <a:schemeClr val="tx1"/>
                </a:solidFill>
                <a:latin typeface="맑은 고딕" panose="020B0503020000020004" pitchFamily="50" charset="-127"/>
                <a:ea typeface="맑은 고딕" panose="020B0503020000020004" pitchFamily="50" charset="-127"/>
              </a:defRPr>
            </a:lvl3pPr>
            <a:lvl4pPr marL="1600200" indent="-228600" eaLnBrk="0" hangingPunct="0">
              <a:spcBef>
                <a:spcPct val="30000"/>
              </a:spcBef>
              <a:defRPr sz="1200">
                <a:solidFill>
                  <a:schemeClr val="tx1"/>
                </a:solidFill>
                <a:latin typeface="맑은 고딕" panose="020B0503020000020004" pitchFamily="50" charset="-127"/>
                <a:ea typeface="맑은 고딕" panose="020B0503020000020004" pitchFamily="50" charset="-127"/>
              </a:defRPr>
            </a:lvl4pPr>
            <a:lvl5pPr marL="2057400" indent="-228600" eaLnBrk="0" hangingPunct="0">
              <a:spcBef>
                <a:spcPct val="30000"/>
              </a:spcBef>
              <a:defRPr sz="12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9pPr>
          </a:lstStyle>
          <a:p>
            <a:pPr eaLnBrk="1" hangingPunct="1">
              <a:spcBef>
                <a:spcPct val="0"/>
              </a:spcBef>
            </a:pPr>
            <a:fld id="{C133C3E5-C8FD-40D6-91A9-0C0B541F2E1E}" type="slidenum">
              <a:rPr lang="ko-KR" altLang="en-US">
                <a:latin typeface="굴림" panose="020B0600000101010101" pitchFamily="50" charset="-127"/>
                <a:ea typeface="굴림" panose="020B0600000101010101" pitchFamily="50" charset="-127"/>
              </a:rPr>
              <a:pPr eaLnBrk="1" hangingPunct="1">
                <a:spcBef>
                  <a:spcPct val="0"/>
                </a:spcBef>
              </a:pPr>
              <a:t>10</a:t>
            </a:fld>
            <a:endParaRPr lang="ko-KR" altLang="en-US">
              <a:latin typeface="굴림" panose="020B0600000101010101" pitchFamily="50" charset="-127"/>
              <a:ea typeface="굴림" panose="020B0600000101010101" pitchFamily="50" charset="-127"/>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ko-KR" dirty="0"/>
              <a:t>So we consider a slight deformation for 56Ni.</a:t>
            </a:r>
            <a:endParaRPr lang="ko-KR" altLang="en-US" dirty="0"/>
          </a:p>
        </p:txBody>
      </p:sp>
      <p:sp>
        <p:nvSpPr>
          <p:cNvPr id="24580" name="슬라이드 번호 개체 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latinLnBrk="1">
              <a:spcBef>
                <a:spcPct val="30000"/>
              </a:spcBef>
              <a:defRPr sz="1200">
                <a:solidFill>
                  <a:schemeClr val="tx1"/>
                </a:solidFill>
                <a:latin typeface="맑은 고딕" panose="020B0503020000020004" pitchFamily="50" charset="-127"/>
                <a:ea typeface="맑은 고딕" panose="020B0503020000020004" pitchFamily="50" charset="-127"/>
              </a:defRPr>
            </a:lvl1pPr>
            <a:lvl2pPr marL="742950" indent="-285750" latinLnBrk="1">
              <a:spcBef>
                <a:spcPct val="30000"/>
              </a:spcBef>
              <a:defRPr sz="1200">
                <a:solidFill>
                  <a:schemeClr val="tx1"/>
                </a:solidFill>
                <a:latin typeface="맑은 고딕" panose="020B0503020000020004" pitchFamily="50" charset="-127"/>
                <a:ea typeface="맑은 고딕" panose="020B0503020000020004" pitchFamily="50" charset="-127"/>
              </a:defRPr>
            </a:lvl2pPr>
            <a:lvl3pPr marL="11430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3pPr>
            <a:lvl4pPr marL="16002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4pPr>
            <a:lvl5pPr marL="20574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9pPr>
          </a:lstStyle>
          <a:p>
            <a:pPr>
              <a:spcBef>
                <a:spcPct val="0"/>
              </a:spcBef>
            </a:pPr>
            <a:fld id="{0A343D0A-4BEF-4184-9067-B78374EB1DBD}" type="slidenum">
              <a:rPr lang="ko-KR" altLang="en-US" smtClean="0">
                <a:latin typeface="굴림" panose="020B0600000101010101" pitchFamily="50" charset="-127"/>
                <a:ea typeface="굴림" panose="020B0600000101010101" pitchFamily="50" charset="-127"/>
              </a:rPr>
              <a:pPr>
                <a:spcBef>
                  <a:spcPct val="0"/>
                </a:spcBef>
              </a:pPr>
              <a:t>11</a:t>
            </a:fld>
            <a:endParaRPr lang="ko-KR" altLang="en-US">
              <a:latin typeface="굴림" panose="020B0600000101010101" pitchFamily="50" charset="-127"/>
              <a:ea typeface="굴림" panose="020B0600000101010101" pitchFamily="50" charset="-127"/>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en-US" altLang="ko-KR" b="0" i="0" dirty="0">
                <a:solidFill>
                  <a:srgbClr val="000000"/>
                </a:solidFill>
                <a:effectLst/>
                <a:latin typeface="noto"/>
              </a:rPr>
              <a:t>One neutron moves to here.</a:t>
            </a:r>
            <a:endParaRPr lang="ko-KR" altLang="en-US" dirty="0"/>
          </a:p>
        </p:txBody>
      </p:sp>
    </p:spTree>
    <p:extLst>
      <p:ext uri="{BB962C8B-B14F-4D97-AF65-F5344CB8AC3E}">
        <p14:creationId xmlns:p14="http://schemas.microsoft.com/office/powerpoint/2010/main" val="34885861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en-US" altLang="ko-KR" dirty="0"/>
              <a:t>Normal nuclei have a bump structure. In contrast</a:t>
            </a:r>
            <a:endParaRPr lang="ko-KR" altLang="en-US" dirty="0"/>
          </a:p>
        </p:txBody>
      </p:sp>
    </p:spTree>
    <p:extLst>
      <p:ext uri="{BB962C8B-B14F-4D97-AF65-F5344CB8AC3E}">
        <p14:creationId xmlns:p14="http://schemas.microsoft.com/office/powerpoint/2010/main" val="249112289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en-US" altLang="ko-KR" dirty="0"/>
              <a:t>We choose this value. This is the ratio between A and B.</a:t>
            </a:r>
          </a:p>
          <a:p>
            <a:r>
              <a:rPr lang="en-US" altLang="ko-KR" dirty="0"/>
              <a:t>The length of the arrow is the effect of the tensor force</a:t>
            </a:r>
            <a:endParaRPr lang="ko-KR" altLang="en-US" dirty="0"/>
          </a:p>
        </p:txBody>
      </p:sp>
    </p:spTree>
    <p:extLst>
      <p:ext uri="{BB962C8B-B14F-4D97-AF65-F5344CB8AC3E}">
        <p14:creationId xmlns:p14="http://schemas.microsoft.com/office/powerpoint/2010/main" val="27754380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Tree>
    <p:extLst>
      <p:ext uri="{BB962C8B-B14F-4D97-AF65-F5344CB8AC3E}">
        <p14:creationId xmlns:p14="http://schemas.microsoft.com/office/powerpoint/2010/main" val="123177945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en-US" altLang="ko-KR" b="0" i="0" dirty="0">
                <a:solidFill>
                  <a:srgbClr val="000000"/>
                </a:solidFill>
                <a:effectLst/>
                <a:latin typeface="noto"/>
              </a:rPr>
              <a:t>One neutron moves to here. The situation is reversed.</a:t>
            </a:r>
            <a:endParaRPr lang="ko-KR" altLang="en-US" dirty="0"/>
          </a:p>
        </p:txBody>
      </p:sp>
    </p:spTree>
    <p:extLst>
      <p:ext uri="{BB962C8B-B14F-4D97-AF65-F5344CB8AC3E}">
        <p14:creationId xmlns:p14="http://schemas.microsoft.com/office/powerpoint/2010/main" val="362055201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en-US" altLang="ko-KR" dirty="0"/>
              <a:t>Low-lying</a:t>
            </a:r>
            <a:r>
              <a:rPr lang="ko-KR" altLang="en-US" dirty="0"/>
              <a:t> </a:t>
            </a:r>
            <a:r>
              <a:rPr lang="en-US" altLang="ko-KR" dirty="0"/>
              <a:t>GT</a:t>
            </a:r>
            <a:r>
              <a:rPr lang="ko-KR" altLang="en-US" dirty="0"/>
              <a:t> </a:t>
            </a:r>
            <a:r>
              <a:rPr lang="en-US" altLang="ko-KR" dirty="0"/>
              <a:t>peak moves to the lower side.</a:t>
            </a:r>
          </a:p>
          <a:p>
            <a:r>
              <a:rPr lang="en-US" altLang="ko-KR" dirty="0"/>
              <a:t>High-lying GT peak moves to the higher side.</a:t>
            </a:r>
            <a:endParaRPr lang="ko-KR" altLang="en-US" dirty="0"/>
          </a:p>
        </p:txBody>
      </p:sp>
    </p:spTree>
    <p:extLst>
      <p:ext uri="{BB962C8B-B14F-4D97-AF65-F5344CB8AC3E}">
        <p14:creationId xmlns:p14="http://schemas.microsoft.com/office/powerpoint/2010/main" val="297554979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en-US" altLang="ko-KR" dirty="0"/>
              <a:t># of proton for Ge : 32</a:t>
            </a:r>
          </a:p>
          <a:p>
            <a:pPr marL="0" marR="0" lvl="0" indent="0" algn="l" defTabSz="957838" rtl="0" eaLnBrk="1" fontAlgn="auto" latinLnBrk="1" hangingPunct="1">
              <a:lnSpc>
                <a:spcPct val="100000"/>
              </a:lnSpc>
              <a:spcBef>
                <a:spcPts val="0"/>
              </a:spcBef>
              <a:spcAft>
                <a:spcPts val="0"/>
              </a:spcAft>
              <a:buClrTx/>
              <a:buSzTx/>
              <a:buFontTx/>
              <a:buNone/>
              <a:tabLst/>
              <a:defRPr/>
            </a:pPr>
            <a:r>
              <a:rPr lang="en-US" altLang="ko-KR" dirty="0"/>
              <a:t># of proton for Se :  34</a:t>
            </a:r>
          </a:p>
          <a:p>
            <a:pPr marL="0" marR="0" lvl="0" indent="0" algn="l" defTabSz="957838" rtl="0" eaLnBrk="1" fontAlgn="auto" latinLnBrk="1" hangingPunct="1">
              <a:lnSpc>
                <a:spcPct val="100000"/>
              </a:lnSpc>
              <a:spcBef>
                <a:spcPts val="0"/>
              </a:spcBef>
              <a:spcAft>
                <a:spcPts val="0"/>
              </a:spcAft>
              <a:buClrTx/>
              <a:buSzTx/>
              <a:buFontTx/>
              <a:buNone/>
              <a:tabLst/>
              <a:defRPr/>
            </a:pPr>
            <a:r>
              <a:rPr lang="en-US" altLang="ko-KR" dirty="0"/>
              <a:t># of proton for Zr :  40</a:t>
            </a:r>
            <a:endParaRPr lang="ko-KR" altLang="en-US" dirty="0"/>
          </a:p>
          <a:p>
            <a:pPr marL="0" marR="0" lvl="0" indent="0" algn="l" defTabSz="957838" rtl="0" eaLnBrk="1" fontAlgn="auto" latinLnBrk="1" hangingPunct="1">
              <a:lnSpc>
                <a:spcPct val="100000"/>
              </a:lnSpc>
              <a:spcBef>
                <a:spcPts val="0"/>
              </a:spcBef>
              <a:spcAft>
                <a:spcPts val="0"/>
              </a:spcAft>
              <a:buClrTx/>
              <a:buSzTx/>
              <a:buFontTx/>
              <a:buNone/>
              <a:tabLst/>
              <a:defRPr/>
            </a:pPr>
            <a:endParaRPr lang="ko-KR" altLang="en-US" dirty="0"/>
          </a:p>
          <a:p>
            <a:endParaRPr lang="ko-KR" altLang="en-US" dirty="0"/>
          </a:p>
        </p:txBody>
      </p:sp>
    </p:spTree>
    <p:extLst>
      <p:ext uri="{BB962C8B-B14F-4D97-AF65-F5344CB8AC3E}">
        <p14:creationId xmlns:p14="http://schemas.microsoft.com/office/powerpoint/2010/main" val="41833259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ko-KR" altLang="en-US"/>
          </a:p>
        </p:txBody>
      </p:sp>
      <p:sp>
        <p:nvSpPr>
          <p:cNvPr id="34820" name="슬라이드 번호 개체 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latinLnBrk="1">
              <a:spcBef>
                <a:spcPct val="30000"/>
              </a:spcBef>
              <a:defRPr sz="1200">
                <a:solidFill>
                  <a:schemeClr val="tx1"/>
                </a:solidFill>
                <a:latin typeface="맑은 고딕" panose="020B0503020000020004" pitchFamily="50" charset="-127"/>
                <a:ea typeface="맑은 고딕" panose="020B0503020000020004" pitchFamily="50" charset="-127"/>
              </a:defRPr>
            </a:lvl1pPr>
            <a:lvl2pPr marL="742950" indent="-285750" latinLnBrk="1">
              <a:spcBef>
                <a:spcPct val="30000"/>
              </a:spcBef>
              <a:defRPr sz="1200">
                <a:solidFill>
                  <a:schemeClr val="tx1"/>
                </a:solidFill>
                <a:latin typeface="맑은 고딕" panose="020B0503020000020004" pitchFamily="50" charset="-127"/>
                <a:ea typeface="맑은 고딕" panose="020B0503020000020004" pitchFamily="50" charset="-127"/>
              </a:defRPr>
            </a:lvl2pPr>
            <a:lvl3pPr marL="11430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3pPr>
            <a:lvl4pPr marL="16002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4pPr>
            <a:lvl5pPr marL="20574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9pPr>
          </a:lstStyle>
          <a:p>
            <a:pPr>
              <a:spcBef>
                <a:spcPct val="0"/>
              </a:spcBef>
            </a:pPr>
            <a:fld id="{B5179E2A-61B5-4368-A1DB-4C4FE2CB5362}" type="slidenum">
              <a:rPr lang="ko-KR" altLang="en-US" smtClean="0">
                <a:latin typeface="굴림" panose="020B0600000101010101" pitchFamily="50" charset="-127"/>
                <a:ea typeface="굴림" panose="020B0600000101010101" pitchFamily="50" charset="-127"/>
              </a:rPr>
              <a:pPr>
                <a:spcBef>
                  <a:spcPct val="0"/>
                </a:spcBef>
              </a:pPr>
              <a:t>25</a:t>
            </a:fld>
            <a:endParaRPr lang="ko-KR" altLang="en-US">
              <a:latin typeface="굴림" panose="020B0600000101010101" pitchFamily="50" charset="-127"/>
              <a:ea typeface="굴림" panose="020B0600000101010101" pitchFamily="50" charset="-127"/>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슬라이드 이미지 개체 틀 1">
            <a:extLst>
              <a:ext uri="{FF2B5EF4-FFF2-40B4-BE49-F238E27FC236}">
                <a16:creationId xmlns:a16="http://schemas.microsoft.com/office/drawing/2014/main" id="{7F3FBD4B-D2F5-6809-2B3E-CC0239E9798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3731" name="슬라이드 노트 개체 틀 2">
            <a:extLst>
              <a:ext uri="{FF2B5EF4-FFF2-40B4-BE49-F238E27FC236}">
                <a16:creationId xmlns:a16="http://schemas.microsoft.com/office/drawing/2014/main" id="{F37FC0A4-6F1C-0F11-643B-570120B89D3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ko-KR" altLang="en-US" dirty="0"/>
          </a:p>
        </p:txBody>
      </p:sp>
      <p:sp>
        <p:nvSpPr>
          <p:cNvPr id="73732" name="슬라이드 번호 개체 틀 3">
            <a:extLst>
              <a:ext uri="{FF2B5EF4-FFF2-40B4-BE49-F238E27FC236}">
                <a16:creationId xmlns:a16="http://schemas.microsoft.com/office/drawing/2014/main" id="{C180DCD5-586E-13D2-E9DC-7C95DC7873C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굴림" panose="020B0600000101010101" pitchFamily="50" charset="-127"/>
                <a:ea typeface="굴림" panose="020B0600000101010101" pitchFamily="50" charset="-127"/>
              </a:defRPr>
            </a:lvl1pPr>
            <a:lvl2pPr marL="742950" indent="-285750" eaLnBrk="0" hangingPunct="0">
              <a:defRPr kumimoji="1">
                <a:solidFill>
                  <a:schemeClr val="tx1"/>
                </a:solidFill>
                <a:latin typeface="굴림" panose="020B0600000101010101" pitchFamily="50" charset="-127"/>
                <a:ea typeface="굴림" panose="020B0600000101010101" pitchFamily="50" charset="-127"/>
              </a:defRPr>
            </a:lvl2pPr>
            <a:lvl3pPr marL="1143000" indent="-228600" eaLnBrk="0" hangingPunct="0">
              <a:defRPr kumimoji="1">
                <a:solidFill>
                  <a:schemeClr val="tx1"/>
                </a:solidFill>
                <a:latin typeface="굴림" panose="020B0600000101010101" pitchFamily="50" charset="-127"/>
                <a:ea typeface="굴림" panose="020B0600000101010101" pitchFamily="50" charset="-127"/>
              </a:defRPr>
            </a:lvl3pPr>
            <a:lvl4pPr marL="1600200" indent="-228600" eaLnBrk="0" hangingPunct="0">
              <a:defRPr kumimoji="1">
                <a:solidFill>
                  <a:schemeClr val="tx1"/>
                </a:solidFill>
                <a:latin typeface="굴림" panose="020B0600000101010101" pitchFamily="50" charset="-127"/>
                <a:ea typeface="굴림" panose="020B0600000101010101" pitchFamily="50" charset="-127"/>
              </a:defRPr>
            </a:lvl4pPr>
            <a:lvl5pPr marL="2057400" indent="-228600" eaLnBrk="0" hangingPunct="0">
              <a:defRPr kumimoji="1">
                <a:solidFill>
                  <a:schemeClr val="tx1"/>
                </a:solidFill>
                <a:latin typeface="굴림" panose="020B0600000101010101" pitchFamily="50" charset="-127"/>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9pPr>
          </a:lstStyle>
          <a:p>
            <a:pPr eaLnBrk="1" hangingPunct="1"/>
            <a:fld id="{DA5BA964-3BFB-45D0-B9A1-0DB871E5E1AF}" type="slidenum">
              <a:rPr lang="ko-KR" altLang="en-US"/>
              <a:pPr eaLnBrk="1" hangingPunct="1"/>
              <a:t>26</a:t>
            </a:fld>
            <a:endParaRPr lang="ko-KR"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슬라이드 이미지 개체 틀 1">
            <a:extLst>
              <a:ext uri="{FF2B5EF4-FFF2-40B4-BE49-F238E27FC236}">
                <a16:creationId xmlns:a16="http://schemas.microsoft.com/office/drawing/2014/main" id="{A11005FF-40D2-A9E4-EF79-4669E765C61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슬라이드 노트 개체 틀 2">
            <a:extLst>
              <a:ext uri="{FF2B5EF4-FFF2-40B4-BE49-F238E27FC236}">
                <a16:creationId xmlns:a16="http://schemas.microsoft.com/office/drawing/2014/main" id="{9451E95D-9F19-F4F7-7C2C-C88D6407B72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ko-KR" dirty="0"/>
              <a:t>Red one is by other theory group.</a:t>
            </a:r>
            <a:endParaRPr lang="ko-KR" altLang="en-US" dirty="0"/>
          </a:p>
        </p:txBody>
      </p:sp>
      <p:sp>
        <p:nvSpPr>
          <p:cNvPr id="74756" name="슬라이드 번호 개체 틀 3">
            <a:extLst>
              <a:ext uri="{FF2B5EF4-FFF2-40B4-BE49-F238E27FC236}">
                <a16:creationId xmlns:a16="http://schemas.microsoft.com/office/drawing/2014/main" id="{A20B97DF-706F-663A-9F0C-D3E65FF7A8E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굴림" panose="020B0600000101010101" pitchFamily="50" charset="-127"/>
                <a:ea typeface="굴림" panose="020B0600000101010101" pitchFamily="50" charset="-127"/>
              </a:defRPr>
            </a:lvl1pPr>
            <a:lvl2pPr marL="742950" indent="-285750" eaLnBrk="0" hangingPunct="0">
              <a:defRPr kumimoji="1">
                <a:solidFill>
                  <a:schemeClr val="tx1"/>
                </a:solidFill>
                <a:latin typeface="굴림" panose="020B0600000101010101" pitchFamily="50" charset="-127"/>
                <a:ea typeface="굴림" panose="020B0600000101010101" pitchFamily="50" charset="-127"/>
              </a:defRPr>
            </a:lvl2pPr>
            <a:lvl3pPr marL="1143000" indent="-228600" eaLnBrk="0" hangingPunct="0">
              <a:defRPr kumimoji="1">
                <a:solidFill>
                  <a:schemeClr val="tx1"/>
                </a:solidFill>
                <a:latin typeface="굴림" panose="020B0600000101010101" pitchFamily="50" charset="-127"/>
                <a:ea typeface="굴림" panose="020B0600000101010101" pitchFamily="50" charset="-127"/>
              </a:defRPr>
            </a:lvl3pPr>
            <a:lvl4pPr marL="1600200" indent="-228600" eaLnBrk="0" hangingPunct="0">
              <a:defRPr kumimoji="1">
                <a:solidFill>
                  <a:schemeClr val="tx1"/>
                </a:solidFill>
                <a:latin typeface="굴림" panose="020B0600000101010101" pitchFamily="50" charset="-127"/>
                <a:ea typeface="굴림" panose="020B0600000101010101" pitchFamily="50" charset="-127"/>
              </a:defRPr>
            </a:lvl4pPr>
            <a:lvl5pPr marL="2057400" indent="-228600" eaLnBrk="0" hangingPunct="0">
              <a:defRPr kumimoji="1">
                <a:solidFill>
                  <a:schemeClr val="tx1"/>
                </a:solidFill>
                <a:latin typeface="굴림" panose="020B0600000101010101" pitchFamily="50" charset="-127"/>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9pPr>
          </a:lstStyle>
          <a:p>
            <a:pPr eaLnBrk="1" hangingPunct="1"/>
            <a:fld id="{89ED0EC8-435B-4EB2-B265-C7E4B28B7F53}" type="slidenum">
              <a:rPr lang="ko-KR" altLang="en-US"/>
              <a:pPr eaLnBrk="1" hangingPunct="1"/>
              <a:t>27</a:t>
            </a:fld>
            <a:endParaRPr lang="ko-KR"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슬라이드 이미지 개체 틀 1">
            <a:extLst>
              <a:ext uri="{FF2B5EF4-FFF2-40B4-BE49-F238E27FC236}">
                <a16:creationId xmlns:a16="http://schemas.microsoft.com/office/drawing/2014/main" id="{33F746EC-C24F-3441-BFB4-AEF7CA3F81F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7827" name="슬라이드 노트 개체 틀 2">
            <a:extLst>
              <a:ext uri="{FF2B5EF4-FFF2-40B4-BE49-F238E27FC236}">
                <a16:creationId xmlns:a16="http://schemas.microsoft.com/office/drawing/2014/main" id="{40ED80DA-F121-4B7F-6EE5-56A5A4EADAB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ko-KR" altLang="en-US"/>
          </a:p>
        </p:txBody>
      </p:sp>
      <p:sp>
        <p:nvSpPr>
          <p:cNvPr id="77828" name="슬라이드 번호 개체 틀 3">
            <a:extLst>
              <a:ext uri="{FF2B5EF4-FFF2-40B4-BE49-F238E27FC236}">
                <a16:creationId xmlns:a16="http://schemas.microsoft.com/office/drawing/2014/main" id="{508326D8-5358-A8EA-5BE0-45A49665CDA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굴림" panose="020B0600000101010101" pitchFamily="50" charset="-127"/>
                <a:ea typeface="굴림" panose="020B0600000101010101" pitchFamily="50" charset="-127"/>
              </a:defRPr>
            </a:lvl1pPr>
            <a:lvl2pPr marL="742950" indent="-285750" eaLnBrk="0" hangingPunct="0">
              <a:defRPr kumimoji="1">
                <a:solidFill>
                  <a:schemeClr val="tx1"/>
                </a:solidFill>
                <a:latin typeface="굴림" panose="020B0600000101010101" pitchFamily="50" charset="-127"/>
                <a:ea typeface="굴림" panose="020B0600000101010101" pitchFamily="50" charset="-127"/>
              </a:defRPr>
            </a:lvl2pPr>
            <a:lvl3pPr marL="1143000" indent="-228600" eaLnBrk="0" hangingPunct="0">
              <a:defRPr kumimoji="1">
                <a:solidFill>
                  <a:schemeClr val="tx1"/>
                </a:solidFill>
                <a:latin typeface="굴림" panose="020B0600000101010101" pitchFamily="50" charset="-127"/>
                <a:ea typeface="굴림" panose="020B0600000101010101" pitchFamily="50" charset="-127"/>
              </a:defRPr>
            </a:lvl3pPr>
            <a:lvl4pPr marL="1600200" indent="-228600" eaLnBrk="0" hangingPunct="0">
              <a:defRPr kumimoji="1">
                <a:solidFill>
                  <a:schemeClr val="tx1"/>
                </a:solidFill>
                <a:latin typeface="굴림" panose="020B0600000101010101" pitchFamily="50" charset="-127"/>
                <a:ea typeface="굴림" panose="020B0600000101010101" pitchFamily="50" charset="-127"/>
              </a:defRPr>
            </a:lvl4pPr>
            <a:lvl5pPr marL="2057400" indent="-228600" eaLnBrk="0" hangingPunct="0">
              <a:defRPr kumimoji="1">
                <a:solidFill>
                  <a:schemeClr val="tx1"/>
                </a:solidFill>
                <a:latin typeface="굴림" panose="020B0600000101010101" pitchFamily="50" charset="-127"/>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9pPr>
          </a:lstStyle>
          <a:p>
            <a:pPr eaLnBrk="1" hangingPunct="1"/>
            <a:fld id="{6FAF7897-09A4-4B6C-9EE0-9B147956464D}" type="slidenum">
              <a:rPr lang="ko-KR" altLang="en-US"/>
              <a:pPr eaLnBrk="1" hangingPunct="1"/>
              <a:t>28</a:t>
            </a:fld>
            <a:endParaRPr lang="ko-KR"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슬라이드 이미지 개체 틀 1">
            <a:extLst>
              <a:ext uri="{FF2B5EF4-FFF2-40B4-BE49-F238E27FC236}">
                <a16:creationId xmlns:a16="http://schemas.microsoft.com/office/drawing/2014/main" id="{839E4D40-ED64-7769-86BE-AB624FDABB1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8851" name="슬라이드 노트 개체 틀 2">
            <a:extLst>
              <a:ext uri="{FF2B5EF4-FFF2-40B4-BE49-F238E27FC236}">
                <a16:creationId xmlns:a16="http://schemas.microsoft.com/office/drawing/2014/main" id="{9725E5B6-6A2F-4B0D-B562-BDF4DEC0112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ko-KR" altLang="en-US"/>
          </a:p>
        </p:txBody>
      </p:sp>
      <p:sp>
        <p:nvSpPr>
          <p:cNvPr id="78852" name="슬라이드 번호 개체 틀 3">
            <a:extLst>
              <a:ext uri="{FF2B5EF4-FFF2-40B4-BE49-F238E27FC236}">
                <a16:creationId xmlns:a16="http://schemas.microsoft.com/office/drawing/2014/main" id="{2A51EFF1-2375-A62E-D481-570638691DD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굴림" panose="020B0600000101010101" pitchFamily="50" charset="-127"/>
                <a:ea typeface="굴림" panose="020B0600000101010101" pitchFamily="50" charset="-127"/>
              </a:defRPr>
            </a:lvl1pPr>
            <a:lvl2pPr marL="742950" indent="-285750" eaLnBrk="0" hangingPunct="0">
              <a:defRPr kumimoji="1">
                <a:solidFill>
                  <a:schemeClr val="tx1"/>
                </a:solidFill>
                <a:latin typeface="굴림" panose="020B0600000101010101" pitchFamily="50" charset="-127"/>
                <a:ea typeface="굴림" panose="020B0600000101010101" pitchFamily="50" charset="-127"/>
              </a:defRPr>
            </a:lvl2pPr>
            <a:lvl3pPr marL="1143000" indent="-228600" eaLnBrk="0" hangingPunct="0">
              <a:defRPr kumimoji="1">
                <a:solidFill>
                  <a:schemeClr val="tx1"/>
                </a:solidFill>
                <a:latin typeface="굴림" panose="020B0600000101010101" pitchFamily="50" charset="-127"/>
                <a:ea typeface="굴림" panose="020B0600000101010101" pitchFamily="50" charset="-127"/>
              </a:defRPr>
            </a:lvl3pPr>
            <a:lvl4pPr marL="1600200" indent="-228600" eaLnBrk="0" hangingPunct="0">
              <a:defRPr kumimoji="1">
                <a:solidFill>
                  <a:schemeClr val="tx1"/>
                </a:solidFill>
                <a:latin typeface="굴림" panose="020B0600000101010101" pitchFamily="50" charset="-127"/>
                <a:ea typeface="굴림" panose="020B0600000101010101" pitchFamily="50" charset="-127"/>
              </a:defRPr>
            </a:lvl4pPr>
            <a:lvl5pPr marL="2057400" indent="-228600" eaLnBrk="0" hangingPunct="0">
              <a:defRPr kumimoji="1">
                <a:solidFill>
                  <a:schemeClr val="tx1"/>
                </a:solidFill>
                <a:latin typeface="굴림" panose="020B0600000101010101" pitchFamily="50" charset="-127"/>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9pPr>
          </a:lstStyle>
          <a:p>
            <a:pPr eaLnBrk="1" hangingPunct="1"/>
            <a:fld id="{54B61EF9-439C-43E9-9486-FEDB6EB9E6E7}" type="slidenum">
              <a:rPr lang="ko-KR" altLang="en-US"/>
              <a:pPr eaLnBrk="1" hangingPunct="1"/>
              <a:t>29</a:t>
            </a:fld>
            <a:endParaRPr lang="ko-KR"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64521678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en-US" altLang="ko-KR" dirty="0"/>
              <a:t>There is a TF in the ground state of deuteron.</a:t>
            </a:r>
            <a:endParaRPr lang="ko-KR" altLang="en-US" dirty="0"/>
          </a:p>
        </p:txBody>
      </p:sp>
    </p:spTree>
    <p:extLst>
      <p:ext uri="{BB962C8B-B14F-4D97-AF65-F5344CB8AC3E}">
        <p14:creationId xmlns:p14="http://schemas.microsoft.com/office/powerpoint/2010/main" val="59710007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en-US" altLang="ko-KR" dirty="0"/>
              <a:t>Only S=1 contribute to TF.</a:t>
            </a:r>
          </a:p>
          <a:p>
            <a:r>
              <a:rPr lang="en-US" altLang="ko-KR" dirty="0"/>
              <a:t>If two nucleons are located in this way, If two particles are perpendicular(horizontal)</a:t>
            </a:r>
            <a:endParaRPr lang="ko-KR" altLang="en-US" dirty="0"/>
          </a:p>
        </p:txBody>
      </p:sp>
    </p:spTree>
    <p:extLst>
      <p:ext uri="{BB962C8B-B14F-4D97-AF65-F5344CB8AC3E}">
        <p14:creationId xmlns:p14="http://schemas.microsoft.com/office/powerpoint/2010/main" val="44173164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en-US" altLang="ko-KR" b="0" i="0" dirty="0">
                <a:solidFill>
                  <a:srgbClr val="000000"/>
                </a:solidFill>
                <a:effectLst/>
                <a:latin typeface="noto"/>
              </a:rPr>
              <a:t>If two arrows are small magnets,</a:t>
            </a:r>
            <a:endParaRPr lang="ko-KR" altLang="en-US" dirty="0"/>
          </a:p>
        </p:txBody>
      </p:sp>
    </p:spTree>
    <p:extLst>
      <p:ext uri="{BB962C8B-B14F-4D97-AF65-F5344CB8AC3E}">
        <p14:creationId xmlns:p14="http://schemas.microsoft.com/office/powerpoint/2010/main" val="11431041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en-US" altLang="ko-KR" dirty="0"/>
              <a:t>The attractive force becomes weaker than Fe. As you go to the right nucleus, the attractive force becomes more and more weak.</a:t>
            </a:r>
          </a:p>
          <a:p>
            <a:r>
              <a:rPr lang="en-US" altLang="ko-KR" dirty="0"/>
              <a:t>F5/2 orbit pushes outward.</a:t>
            </a:r>
            <a:endParaRPr lang="ko-KR" altLang="en-US" dirty="0"/>
          </a:p>
        </p:txBody>
      </p:sp>
    </p:spTree>
    <p:extLst>
      <p:ext uri="{BB962C8B-B14F-4D97-AF65-F5344CB8AC3E}">
        <p14:creationId xmlns:p14="http://schemas.microsoft.com/office/powerpoint/2010/main" val="339319459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Tree>
    <p:extLst>
      <p:ext uri="{BB962C8B-B14F-4D97-AF65-F5344CB8AC3E}">
        <p14:creationId xmlns:p14="http://schemas.microsoft.com/office/powerpoint/2010/main" val="284889391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en-US" altLang="ko-KR" dirty="0"/>
              <a:t>There are many configurations giving the attractive TF.</a:t>
            </a:r>
            <a:endParaRPr lang="ko-KR" altLang="en-US" dirty="0"/>
          </a:p>
        </p:txBody>
      </p:sp>
    </p:spTree>
    <p:extLst>
      <p:ext uri="{BB962C8B-B14F-4D97-AF65-F5344CB8AC3E}">
        <p14:creationId xmlns:p14="http://schemas.microsoft.com/office/powerpoint/2010/main" val="307495979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43"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ko-KR"/>
              <a:t>Residual interaction contains two parts.</a:t>
            </a:r>
          </a:p>
          <a:p>
            <a:r>
              <a:rPr lang="en-US" altLang="ko-KR"/>
              <a:t>A particle-hole force are defined with positive sign, which is repulsive, and particle-particle force is negative sign which is attractive.  </a:t>
            </a:r>
            <a:endParaRPr lang="ko-KR" altLang="en-US"/>
          </a:p>
        </p:txBody>
      </p:sp>
      <p:sp>
        <p:nvSpPr>
          <p:cNvPr id="112644" name="슬라이드 번호 개체 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latinLnBrk="1">
              <a:spcBef>
                <a:spcPct val="30000"/>
              </a:spcBef>
              <a:defRPr sz="1200">
                <a:solidFill>
                  <a:schemeClr val="tx1"/>
                </a:solidFill>
                <a:latin typeface="맑은 고딕" panose="020B0503020000020004" pitchFamily="50" charset="-127"/>
                <a:ea typeface="맑은 고딕" panose="020B0503020000020004" pitchFamily="50" charset="-127"/>
              </a:defRPr>
            </a:lvl1pPr>
            <a:lvl2pPr marL="742950" indent="-285750" latinLnBrk="1">
              <a:spcBef>
                <a:spcPct val="30000"/>
              </a:spcBef>
              <a:defRPr sz="1200">
                <a:solidFill>
                  <a:schemeClr val="tx1"/>
                </a:solidFill>
                <a:latin typeface="맑은 고딕" panose="020B0503020000020004" pitchFamily="50" charset="-127"/>
                <a:ea typeface="맑은 고딕" panose="020B0503020000020004" pitchFamily="50" charset="-127"/>
              </a:defRPr>
            </a:lvl2pPr>
            <a:lvl3pPr marL="11430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3pPr>
            <a:lvl4pPr marL="16002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4pPr>
            <a:lvl5pPr marL="20574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9pPr>
          </a:lstStyle>
          <a:p>
            <a:pPr>
              <a:spcBef>
                <a:spcPct val="0"/>
              </a:spcBef>
            </a:pPr>
            <a:fld id="{F2496736-3C86-420D-9F19-0DAFD88598AC}" type="slidenum">
              <a:rPr lang="ko-KR" altLang="en-US" smtClean="0">
                <a:latin typeface="굴림" panose="020B0600000101010101" pitchFamily="50" charset="-127"/>
                <a:ea typeface="굴림" panose="020B0600000101010101" pitchFamily="50" charset="-127"/>
              </a:rPr>
              <a:pPr>
                <a:spcBef>
                  <a:spcPct val="0"/>
                </a:spcBef>
              </a:pPr>
              <a:t>43</a:t>
            </a:fld>
            <a:endParaRPr lang="ko-KR" altLang="en-US">
              <a:latin typeface="굴림" panose="020B0600000101010101" pitchFamily="50" charset="-127"/>
              <a:ea typeface="굴림" panose="020B0600000101010101" pitchFamily="50" charset="-127"/>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a:prstGeom prst="rect">
            <a:avLst/>
          </a:prstGeom>
        </p:spPr>
        <p:txBody>
          <a:bodyPr anchor="b"/>
          <a:lstStyle>
            <a:lvl1pPr algn="ctr">
              <a:defRPr sz="6000"/>
            </a:lvl1pPr>
          </a:lstStyle>
          <a:p>
            <a:r>
              <a:rPr lang="ko-KR" altLang="en-US"/>
              <a:t>마스터 제목 스타일 편집</a:t>
            </a:r>
            <a:endParaRPr lang="en-US" dirty="0"/>
          </a:p>
        </p:txBody>
      </p:sp>
      <p:sp>
        <p:nvSpPr>
          <p:cNvPr id="3" name="Subtitle 2"/>
          <p:cNvSpPr>
            <a:spLocks noGrp="1"/>
          </p:cNvSpPr>
          <p:nvPr>
            <p:ph type="subTitle" idx="1"/>
          </p:nvPr>
        </p:nvSpPr>
        <p:spPr>
          <a:xfrm>
            <a:off x="1238250" y="3602038"/>
            <a:ext cx="74295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a:t>마스터 부제목 스타일 편집</a:t>
            </a:r>
            <a:endParaRPr lang="en-US" dirty="0"/>
          </a:p>
        </p:txBody>
      </p:sp>
      <p:sp>
        <p:nvSpPr>
          <p:cNvPr id="4" name="Date Placeholder 3"/>
          <p:cNvSpPr>
            <a:spLocks noGrp="1"/>
          </p:cNvSpPr>
          <p:nvPr>
            <p:ph type="dt" sz="half" idx="10"/>
          </p:nvPr>
        </p:nvSpPr>
        <p:spPr/>
        <p:txBody>
          <a:bodyPr/>
          <a:lstStyle/>
          <a:p>
            <a:endParaRPr lang="ko-KR" altLang="en-US"/>
          </a:p>
        </p:txBody>
      </p:sp>
      <p:sp>
        <p:nvSpPr>
          <p:cNvPr id="5" name="Footer Placeholder 4"/>
          <p:cNvSpPr>
            <a:spLocks noGrp="1"/>
          </p:cNvSpPr>
          <p:nvPr>
            <p:ph type="ftr" sz="quarter" idx="11"/>
          </p:nvPr>
        </p:nvSpPr>
        <p:spPr/>
        <p:txBody>
          <a:bodyPr/>
          <a:lstStyle/>
          <a:p>
            <a:r>
              <a:rPr lang="en-US" altLang="ko-KR"/>
              <a:t>Eunja Ha</a:t>
            </a:r>
            <a:endParaRPr lang="ko-KR" altLang="en-US"/>
          </a:p>
        </p:txBody>
      </p:sp>
      <p:sp>
        <p:nvSpPr>
          <p:cNvPr id="6" name="Slide Number Placeholder 5"/>
          <p:cNvSpPr>
            <a:spLocks noGrp="1"/>
          </p:cNvSpPr>
          <p:nvPr>
            <p:ph type="sldNum" sz="quarter" idx="12"/>
          </p:nvPr>
        </p:nvSpPr>
        <p:spPr/>
        <p:txBody>
          <a:bodyPr/>
          <a:lstStyle/>
          <a:p>
            <a:fld id="{5733F733-A97E-45C7-8208-292F002894F6}" type="slidenum">
              <a:rPr lang="ko-KR" altLang="en-US" smtClean="0"/>
              <a:t>‹#›</a:t>
            </a:fld>
            <a:endParaRPr lang="ko-KR" altLang="en-US"/>
          </a:p>
        </p:txBody>
      </p:sp>
    </p:spTree>
    <p:extLst>
      <p:ext uri="{BB962C8B-B14F-4D97-AF65-F5344CB8AC3E}">
        <p14:creationId xmlns:p14="http://schemas.microsoft.com/office/powerpoint/2010/main" val="15458707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제목 및 내용">
    <p:spTree>
      <p:nvGrpSpPr>
        <p:cNvPr id="1" name=""/>
        <p:cNvGrpSpPr/>
        <p:nvPr/>
      </p:nvGrpSpPr>
      <p:grpSpPr>
        <a:xfrm>
          <a:off x="0" y="0"/>
          <a:ext cx="0" cy="0"/>
          <a:chOff x="0" y="0"/>
          <a:chExt cx="0" cy="0"/>
        </a:xfrm>
      </p:grpSpPr>
      <p:sp>
        <p:nvSpPr>
          <p:cNvPr id="3" name="Content Placeholder 2"/>
          <p:cNvSpPr>
            <a:spLocks noGrp="1"/>
          </p:cNvSpPr>
          <p:nvPr>
            <p:ph idx="1"/>
          </p:nvPr>
        </p:nvSpPr>
        <p:spPr>
          <a:xfrm>
            <a:off x="681038" y="1825625"/>
            <a:ext cx="8543925" cy="4351338"/>
          </a:xfrm>
          <a:prstGeom prst="rect">
            <a:avLst/>
          </a:prstGeom>
        </p:spPr>
        <p:txBody>
          <a:body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dirty="0"/>
          </a:p>
        </p:txBody>
      </p:sp>
      <p:sp>
        <p:nvSpPr>
          <p:cNvPr id="4" name="Date Placeholder 3"/>
          <p:cNvSpPr>
            <a:spLocks noGrp="1"/>
          </p:cNvSpPr>
          <p:nvPr>
            <p:ph type="dt" sz="half" idx="10"/>
          </p:nvPr>
        </p:nvSpPr>
        <p:spPr/>
        <p:txBody>
          <a:bodyPr/>
          <a:lstStyle/>
          <a:p>
            <a:endParaRPr lang="ko-KR" altLang="en-US"/>
          </a:p>
        </p:txBody>
      </p:sp>
      <p:sp>
        <p:nvSpPr>
          <p:cNvPr id="5" name="Footer Placeholder 4"/>
          <p:cNvSpPr>
            <a:spLocks noGrp="1"/>
          </p:cNvSpPr>
          <p:nvPr>
            <p:ph type="ftr" sz="quarter" idx="11"/>
          </p:nvPr>
        </p:nvSpPr>
        <p:spPr/>
        <p:txBody>
          <a:bodyPr/>
          <a:lstStyle/>
          <a:p>
            <a:r>
              <a:rPr lang="en-US" altLang="ko-KR"/>
              <a:t>Eunja Ha</a:t>
            </a:r>
            <a:endParaRPr lang="ko-KR" altLang="en-US"/>
          </a:p>
        </p:txBody>
      </p:sp>
      <p:sp>
        <p:nvSpPr>
          <p:cNvPr id="6" name="Slide Number Placeholder 5"/>
          <p:cNvSpPr>
            <a:spLocks noGrp="1"/>
          </p:cNvSpPr>
          <p:nvPr>
            <p:ph type="sldNum" sz="quarter" idx="12"/>
          </p:nvPr>
        </p:nvSpPr>
        <p:spPr/>
        <p:txBody>
          <a:bodyPr/>
          <a:lstStyle/>
          <a:p>
            <a:fld id="{5733F733-A97E-45C7-8208-292F002894F6}" type="slidenum">
              <a:rPr lang="ko-KR" altLang="en-US" smtClean="0"/>
              <a:t>‹#›</a:t>
            </a:fld>
            <a:endParaRPr lang="ko-KR" altLang="en-US"/>
          </a:p>
        </p:txBody>
      </p:sp>
    </p:spTree>
    <p:extLst>
      <p:ext uri="{BB962C8B-B14F-4D97-AF65-F5344CB8AC3E}">
        <p14:creationId xmlns:p14="http://schemas.microsoft.com/office/powerpoint/2010/main" val="28454262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a:prstGeom prst="rect">
            <a:avLst/>
          </a:prstGeom>
        </p:spPr>
        <p:txBody>
          <a:bodyPr anchor="b"/>
          <a:lstStyle>
            <a:lvl1pPr>
              <a:defRPr sz="6000"/>
            </a:lvl1pPr>
          </a:lstStyle>
          <a:p>
            <a:r>
              <a:rPr lang="ko-KR" altLang="en-US"/>
              <a:t>마스터 제목 스타일 편집</a:t>
            </a:r>
            <a:endParaRPr lang="en-US" dirty="0"/>
          </a:p>
        </p:txBody>
      </p:sp>
      <p:sp>
        <p:nvSpPr>
          <p:cNvPr id="3" name="Text Placeholder 2"/>
          <p:cNvSpPr>
            <a:spLocks noGrp="1"/>
          </p:cNvSpPr>
          <p:nvPr>
            <p:ph type="body" idx="1"/>
          </p:nvPr>
        </p:nvSpPr>
        <p:spPr>
          <a:xfrm>
            <a:off x="675879" y="4589465"/>
            <a:ext cx="8543925" cy="1500187"/>
          </a:xfrm>
          <a:prstGeom prst="rect">
            <a:avLst/>
          </a:prstGeo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a:t>마스터 텍스트 스타일을 편집합니다</a:t>
            </a:r>
          </a:p>
        </p:txBody>
      </p:sp>
      <p:sp>
        <p:nvSpPr>
          <p:cNvPr id="4" name="Date Placeholder 3"/>
          <p:cNvSpPr>
            <a:spLocks noGrp="1"/>
          </p:cNvSpPr>
          <p:nvPr>
            <p:ph type="dt" sz="half" idx="10"/>
          </p:nvPr>
        </p:nvSpPr>
        <p:spPr/>
        <p:txBody>
          <a:bodyPr/>
          <a:lstStyle/>
          <a:p>
            <a:endParaRPr lang="ko-KR" altLang="en-US"/>
          </a:p>
        </p:txBody>
      </p:sp>
      <p:sp>
        <p:nvSpPr>
          <p:cNvPr id="5" name="Footer Placeholder 4"/>
          <p:cNvSpPr>
            <a:spLocks noGrp="1"/>
          </p:cNvSpPr>
          <p:nvPr>
            <p:ph type="ftr" sz="quarter" idx="11"/>
          </p:nvPr>
        </p:nvSpPr>
        <p:spPr/>
        <p:txBody>
          <a:bodyPr/>
          <a:lstStyle/>
          <a:p>
            <a:r>
              <a:rPr lang="en-US" altLang="ko-KR"/>
              <a:t>Eunja Ha</a:t>
            </a:r>
            <a:endParaRPr lang="ko-KR" altLang="en-US"/>
          </a:p>
        </p:txBody>
      </p:sp>
      <p:sp>
        <p:nvSpPr>
          <p:cNvPr id="6" name="Slide Number Placeholder 5"/>
          <p:cNvSpPr>
            <a:spLocks noGrp="1"/>
          </p:cNvSpPr>
          <p:nvPr>
            <p:ph type="sldNum" sz="quarter" idx="12"/>
          </p:nvPr>
        </p:nvSpPr>
        <p:spPr/>
        <p:txBody>
          <a:bodyPr/>
          <a:lstStyle/>
          <a:p>
            <a:fld id="{5733F733-A97E-45C7-8208-292F002894F6}" type="slidenum">
              <a:rPr lang="ko-KR" altLang="en-US" smtClean="0"/>
              <a:t>‹#›</a:t>
            </a:fld>
            <a:endParaRPr lang="ko-KR" altLang="en-US"/>
          </a:p>
        </p:txBody>
      </p:sp>
    </p:spTree>
    <p:extLst>
      <p:ext uri="{BB962C8B-B14F-4D97-AF65-F5344CB8AC3E}">
        <p14:creationId xmlns:p14="http://schemas.microsoft.com/office/powerpoint/2010/main" val="28263367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Title 1"/>
          <p:cNvSpPr>
            <a:spLocks noGrp="1"/>
          </p:cNvSpPr>
          <p:nvPr>
            <p:ph type="title"/>
          </p:nvPr>
        </p:nvSpPr>
        <p:spPr>
          <a:xfrm>
            <a:off x="681038" y="365127"/>
            <a:ext cx="8543925" cy="1325563"/>
          </a:xfrm>
          <a:prstGeom prst="rect">
            <a:avLst/>
          </a:prstGeom>
        </p:spPr>
        <p:txBody>
          <a:bodyPr/>
          <a:lstStyle/>
          <a:p>
            <a:r>
              <a:rPr lang="ko-KR" altLang="en-US"/>
              <a:t>마스터 제목 스타일 편집</a:t>
            </a:r>
            <a:endParaRPr lang="en-US" dirty="0"/>
          </a:p>
        </p:txBody>
      </p:sp>
      <p:sp>
        <p:nvSpPr>
          <p:cNvPr id="3" name="Content Placeholder 2"/>
          <p:cNvSpPr>
            <a:spLocks noGrp="1"/>
          </p:cNvSpPr>
          <p:nvPr>
            <p:ph sz="half" idx="1"/>
          </p:nvPr>
        </p:nvSpPr>
        <p:spPr>
          <a:xfrm>
            <a:off x="681038" y="1825625"/>
            <a:ext cx="4210050" cy="4351338"/>
          </a:xfrm>
          <a:prstGeom prst="rect">
            <a:avLst/>
          </a:prstGeom>
        </p:spPr>
        <p:txBody>
          <a:body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dirty="0"/>
          </a:p>
        </p:txBody>
      </p:sp>
      <p:sp>
        <p:nvSpPr>
          <p:cNvPr id="4" name="Content Placeholder 3"/>
          <p:cNvSpPr>
            <a:spLocks noGrp="1"/>
          </p:cNvSpPr>
          <p:nvPr>
            <p:ph sz="half" idx="2"/>
          </p:nvPr>
        </p:nvSpPr>
        <p:spPr>
          <a:xfrm>
            <a:off x="5014913" y="1825625"/>
            <a:ext cx="4210050" cy="4351338"/>
          </a:xfrm>
          <a:prstGeom prst="rect">
            <a:avLst/>
          </a:prstGeom>
        </p:spPr>
        <p:txBody>
          <a:body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dirty="0"/>
          </a:p>
        </p:txBody>
      </p:sp>
      <p:sp>
        <p:nvSpPr>
          <p:cNvPr id="5" name="Date Placeholder 4"/>
          <p:cNvSpPr>
            <a:spLocks noGrp="1"/>
          </p:cNvSpPr>
          <p:nvPr>
            <p:ph type="dt" sz="half" idx="10"/>
          </p:nvPr>
        </p:nvSpPr>
        <p:spPr/>
        <p:txBody>
          <a:bodyPr/>
          <a:lstStyle/>
          <a:p>
            <a:endParaRPr lang="ko-KR" altLang="en-US"/>
          </a:p>
        </p:txBody>
      </p:sp>
      <p:sp>
        <p:nvSpPr>
          <p:cNvPr id="6" name="Footer Placeholder 5"/>
          <p:cNvSpPr>
            <a:spLocks noGrp="1"/>
          </p:cNvSpPr>
          <p:nvPr>
            <p:ph type="ftr" sz="quarter" idx="11"/>
          </p:nvPr>
        </p:nvSpPr>
        <p:spPr/>
        <p:txBody>
          <a:bodyPr/>
          <a:lstStyle/>
          <a:p>
            <a:r>
              <a:rPr lang="en-US" altLang="ko-KR"/>
              <a:t>Eunja Ha</a:t>
            </a:r>
            <a:endParaRPr lang="ko-KR" altLang="en-US"/>
          </a:p>
        </p:txBody>
      </p:sp>
      <p:sp>
        <p:nvSpPr>
          <p:cNvPr id="7" name="Slide Number Placeholder 6"/>
          <p:cNvSpPr>
            <a:spLocks noGrp="1"/>
          </p:cNvSpPr>
          <p:nvPr>
            <p:ph type="sldNum" sz="quarter" idx="12"/>
          </p:nvPr>
        </p:nvSpPr>
        <p:spPr/>
        <p:txBody>
          <a:bodyPr/>
          <a:lstStyle/>
          <a:p>
            <a:fld id="{5733F733-A97E-45C7-8208-292F002894F6}" type="slidenum">
              <a:rPr lang="ko-KR" altLang="en-US" smtClean="0"/>
              <a:t>‹#›</a:t>
            </a:fld>
            <a:endParaRPr lang="ko-KR" altLang="en-US"/>
          </a:p>
        </p:txBody>
      </p:sp>
    </p:spTree>
    <p:extLst>
      <p:ext uri="{BB962C8B-B14F-4D97-AF65-F5344CB8AC3E}">
        <p14:creationId xmlns:p14="http://schemas.microsoft.com/office/powerpoint/2010/main" val="34721015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a:prstGeom prst="rect">
            <a:avLst/>
          </a:prstGeom>
        </p:spPr>
        <p:txBody>
          <a:bodyPr/>
          <a:lstStyle/>
          <a:p>
            <a:r>
              <a:rPr lang="ko-KR" altLang="en-US"/>
              <a:t>마스터 제목 스타일 편집</a:t>
            </a:r>
            <a:endParaRPr lang="en-US" dirty="0"/>
          </a:p>
        </p:txBody>
      </p:sp>
      <p:sp>
        <p:nvSpPr>
          <p:cNvPr id="3" name="Text Placeholder 2"/>
          <p:cNvSpPr>
            <a:spLocks noGrp="1"/>
          </p:cNvSpPr>
          <p:nvPr>
            <p:ph type="body" idx="1"/>
          </p:nvPr>
        </p:nvSpPr>
        <p:spPr>
          <a:xfrm>
            <a:off x="682329" y="1681163"/>
            <a:ext cx="4190702"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스타일을 편집합니다</a:t>
            </a:r>
          </a:p>
        </p:txBody>
      </p:sp>
      <p:sp>
        <p:nvSpPr>
          <p:cNvPr id="4" name="Content Placeholder 3"/>
          <p:cNvSpPr>
            <a:spLocks noGrp="1"/>
          </p:cNvSpPr>
          <p:nvPr>
            <p:ph sz="half" idx="2"/>
          </p:nvPr>
        </p:nvSpPr>
        <p:spPr>
          <a:xfrm>
            <a:off x="682329" y="2505075"/>
            <a:ext cx="4190702" cy="3684588"/>
          </a:xfrm>
          <a:prstGeom prst="rect">
            <a:avLst/>
          </a:prstGeom>
        </p:spPr>
        <p:txBody>
          <a:body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dirty="0"/>
          </a:p>
        </p:txBody>
      </p:sp>
      <p:sp>
        <p:nvSpPr>
          <p:cNvPr id="5" name="Text Placeholder 4"/>
          <p:cNvSpPr>
            <a:spLocks noGrp="1"/>
          </p:cNvSpPr>
          <p:nvPr>
            <p:ph type="body" sz="quarter" idx="3"/>
          </p:nvPr>
        </p:nvSpPr>
        <p:spPr>
          <a:xfrm>
            <a:off x="5014913" y="1681163"/>
            <a:ext cx="4211340"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스타일을 편집합니다</a:t>
            </a:r>
          </a:p>
        </p:txBody>
      </p:sp>
      <p:sp>
        <p:nvSpPr>
          <p:cNvPr id="6" name="Content Placeholder 5"/>
          <p:cNvSpPr>
            <a:spLocks noGrp="1"/>
          </p:cNvSpPr>
          <p:nvPr>
            <p:ph sz="quarter" idx="4"/>
          </p:nvPr>
        </p:nvSpPr>
        <p:spPr>
          <a:xfrm>
            <a:off x="5014913" y="2505075"/>
            <a:ext cx="4211340" cy="3684588"/>
          </a:xfrm>
          <a:prstGeom prst="rect">
            <a:avLst/>
          </a:prstGeom>
        </p:spPr>
        <p:txBody>
          <a:body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dirty="0"/>
          </a:p>
        </p:txBody>
      </p:sp>
      <p:sp>
        <p:nvSpPr>
          <p:cNvPr id="7" name="Date Placeholder 6"/>
          <p:cNvSpPr>
            <a:spLocks noGrp="1"/>
          </p:cNvSpPr>
          <p:nvPr>
            <p:ph type="dt" sz="half" idx="10"/>
          </p:nvPr>
        </p:nvSpPr>
        <p:spPr/>
        <p:txBody>
          <a:bodyPr/>
          <a:lstStyle/>
          <a:p>
            <a:endParaRPr lang="ko-KR" altLang="en-US"/>
          </a:p>
        </p:txBody>
      </p:sp>
      <p:sp>
        <p:nvSpPr>
          <p:cNvPr id="8" name="Footer Placeholder 7"/>
          <p:cNvSpPr>
            <a:spLocks noGrp="1"/>
          </p:cNvSpPr>
          <p:nvPr>
            <p:ph type="ftr" sz="quarter" idx="11"/>
          </p:nvPr>
        </p:nvSpPr>
        <p:spPr/>
        <p:txBody>
          <a:bodyPr/>
          <a:lstStyle/>
          <a:p>
            <a:r>
              <a:rPr lang="en-US" altLang="ko-KR"/>
              <a:t>Eunja Ha</a:t>
            </a:r>
            <a:endParaRPr lang="ko-KR" altLang="en-US"/>
          </a:p>
        </p:txBody>
      </p:sp>
      <p:sp>
        <p:nvSpPr>
          <p:cNvPr id="9" name="Slide Number Placeholder 8"/>
          <p:cNvSpPr>
            <a:spLocks noGrp="1"/>
          </p:cNvSpPr>
          <p:nvPr>
            <p:ph type="sldNum" sz="quarter" idx="12"/>
          </p:nvPr>
        </p:nvSpPr>
        <p:spPr/>
        <p:txBody>
          <a:bodyPr/>
          <a:lstStyle/>
          <a:p>
            <a:fld id="{5733F733-A97E-45C7-8208-292F002894F6}" type="slidenum">
              <a:rPr lang="ko-KR" altLang="en-US" smtClean="0"/>
              <a:t>‹#›</a:t>
            </a:fld>
            <a:endParaRPr lang="ko-KR" altLang="en-US"/>
          </a:p>
        </p:txBody>
      </p:sp>
    </p:spTree>
    <p:extLst>
      <p:ext uri="{BB962C8B-B14F-4D97-AF65-F5344CB8AC3E}">
        <p14:creationId xmlns:p14="http://schemas.microsoft.com/office/powerpoint/2010/main" val="19135978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Title 1"/>
          <p:cNvSpPr>
            <a:spLocks noGrp="1"/>
          </p:cNvSpPr>
          <p:nvPr>
            <p:ph type="title"/>
          </p:nvPr>
        </p:nvSpPr>
        <p:spPr>
          <a:xfrm>
            <a:off x="681038" y="365127"/>
            <a:ext cx="8543925" cy="1325563"/>
          </a:xfrm>
          <a:prstGeom prst="rect">
            <a:avLst/>
          </a:prstGeom>
        </p:spPr>
        <p:txBody>
          <a:bodyPr/>
          <a:lstStyle/>
          <a:p>
            <a:r>
              <a:rPr lang="ko-KR" altLang="en-US"/>
              <a:t>마스터 제목 스타일 편집</a:t>
            </a:r>
            <a:endParaRPr lang="en-US" dirty="0"/>
          </a:p>
        </p:txBody>
      </p:sp>
      <p:sp>
        <p:nvSpPr>
          <p:cNvPr id="3" name="Date Placeholder 2"/>
          <p:cNvSpPr>
            <a:spLocks noGrp="1"/>
          </p:cNvSpPr>
          <p:nvPr>
            <p:ph type="dt" sz="half" idx="10"/>
          </p:nvPr>
        </p:nvSpPr>
        <p:spPr/>
        <p:txBody>
          <a:bodyPr/>
          <a:lstStyle/>
          <a:p>
            <a:endParaRPr lang="ko-KR" altLang="en-US"/>
          </a:p>
        </p:txBody>
      </p:sp>
      <p:sp>
        <p:nvSpPr>
          <p:cNvPr id="4" name="Footer Placeholder 3"/>
          <p:cNvSpPr>
            <a:spLocks noGrp="1"/>
          </p:cNvSpPr>
          <p:nvPr>
            <p:ph type="ftr" sz="quarter" idx="11"/>
          </p:nvPr>
        </p:nvSpPr>
        <p:spPr/>
        <p:txBody>
          <a:bodyPr/>
          <a:lstStyle/>
          <a:p>
            <a:r>
              <a:rPr lang="en-US" altLang="ko-KR"/>
              <a:t>Eunja Ha</a:t>
            </a:r>
            <a:endParaRPr lang="ko-KR" altLang="en-US"/>
          </a:p>
        </p:txBody>
      </p:sp>
      <p:sp>
        <p:nvSpPr>
          <p:cNvPr id="5" name="Slide Number Placeholder 4"/>
          <p:cNvSpPr>
            <a:spLocks noGrp="1"/>
          </p:cNvSpPr>
          <p:nvPr>
            <p:ph type="sldNum" sz="quarter" idx="12"/>
          </p:nvPr>
        </p:nvSpPr>
        <p:spPr/>
        <p:txBody>
          <a:bodyPr/>
          <a:lstStyle/>
          <a:p>
            <a:fld id="{5733F733-A97E-45C7-8208-292F002894F6}" type="slidenum">
              <a:rPr lang="ko-KR" altLang="en-US" smtClean="0"/>
              <a:t>‹#›</a:t>
            </a:fld>
            <a:endParaRPr lang="ko-KR" altLang="en-US"/>
          </a:p>
        </p:txBody>
      </p:sp>
    </p:spTree>
    <p:extLst>
      <p:ext uri="{BB962C8B-B14F-4D97-AF65-F5344CB8AC3E}">
        <p14:creationId xmlns:p14="http://schemas.microsoft.com/office/powerpoint/2010/main" val="14078267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ko-KR" altLang="en-US"/>
          </a:p>
        </p:txBody>
      </p:sp>
      <p:sp>
        <p:nvSpPr>
          <p:cNvPr id="3" name="Footer Placeholder 2"/>
          <p:cNvSpPr>
            <a:spLocks noGrp="1"/>
          </p:cNvSpPr>
          <p:nvPr>
            <p:ph type="ftr" sz="quarter" idx="11"/>
          </p:nvPr>
        </p:nvSpPr>
        <p:spPr/>
        <p:txBody>
          <a:bodyPr/>
          <a:lstStyle/>
          <a:p>
            <a:r>
              <a:rPr lang="en-US" altLang="ko-KR"/>
              <a:t>Eunja Ha</a:t>
            </a:r>
            <a:endParaRPr lang="ko-KR" altLang="en-US"/>
          </a:p>
        </p:txBody>
      </p:sp>
      <p:sp>
        <p:nvSpPr>
          <p:cNvPr id="4" name="Slide Number Placeholder 3"/>
          <p:cNvSpPr>
            <a:spLocks noGrp="1"/>
          </p:cNvSpPr>
          <p:nvPr>
            <p:ph type="sldNum" sz="quarter" idx="12"/>
          </p:nvPr>
        </p:nvSpPr>
        <p:spPr/>
        <p:txBody>
          <a:bodyPr/>
          <a:lstStyle/>
          <a:p>
            <a:fld id="{5733F733-A97E-45C7-8208-292F002894F6}" type="slidenum">
              <a:rPr lang="ko-KR" altLang="en-US" smtClean="0"/>
              <a:t>‹#›</a:t>
            </a:fld>
            <a:endParaRPr lang="ko-KR" altLang="en-US"/>
          </a:p>
        </p:txBody>
      </p:sp>
    </p:spTree>
    <p:extLst>
      <p:ext uri="{BB962C8B-B14F-4D97-AF65-F5344CB8AC3E}">
        <p14:creationId xmlns:p14="http://schemas.microsoft.com/office/powerpoint/2010/main" val="15681962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a:prstGeom prst="rect">
            <a:avLst/>
          </a:prstGeom>
        </p:spPr>
        <p:txBody>
          <a:bodyPr anchor="b"/>
          <a:lstStyle>
            <a:lvl1pPr>
              <a:defRPr sz="3200"/>
            </a:lvl1pPr>
          </a:lstStyle>
          <a:p>
            <a:r>
              <a:rPr lang="ko-KR" altLang="en-US"/>
              <a:t>마스터 제목 스타일 편집</a:t>
            </a:r>
            <a:endParaRPr lang="en-US" dirty="0"/>
          </a:p>
        </p:txBody>
      </p:sp>
      <p:sp>
        <p:nvSpPr>
          <p:cNvPr id="3" name="Content Placeholder 2"/>
          <p:cNvSpPr>
            <a:spLocks noGrp="1"/>
          </p:cNvSpPr>
          <p:nvPr>
            <p:ph idx="1"/>
          </p:nvPr>
        </p:nvSpPr>
        <p:spPr>
          <a:xfrm>
            <a:off x="4211340" y="987427"/>
            <a:ext cx="5014913"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dirty="0"/>
          </a:p>
        </p:txBody>
      </p:sp>
      <p:sp>
        <p:nvSpPr>
          <p:cNvPr id="4" name="Text Placeholder 3"/>
          <p:cNvSpPr>
            <a:spLocks noGrp="1"/>
          </p:cNvSpPr>
          <p:nvPr>
            <p:ph type="body" sz="half" idx="2"/>
          </p:nvPr>
        </p:nvSpPr>
        <p:spPr>
          <a:xfrm>
            <a:off x="682328" y="2057400"/>
            <a:ext cx="3194943"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스타일을 편집합니다</a:t>
            </a:r>
          </a:p>
        </p:txBody>
      </p:sp>
      <p:sp>
        <p:nvSpPr>
          <p:cNvPr id="5" name="Date Placeholder 4"/>
          <p:cNvSpPr>
            <a:spLocks noGrp="1"/>
          </p:cNvSpPr>
          <p:nvPr>
            <p:ph type="dt" sz="half" idx="10"/>
          </p:nvPr>
        </p:nvSpPr>
        <p:spPr/>
        <p:txBody>
          <a:bodyPr/>
          <a:lstStyle/>
          <a:p>
            <a:endParaRPr lang="ko-KR" altLang="en-US"/>
          </a:p>
        </p:txBody>
      </p:sp>
      <p:sp>
        <p:nvSpPr>
          <p:cNvPr id="6" name="Footer Placeholder 5"/>
          <p:cNvSpPr>
            <a:spLocks noGrp="1"/>
          </p:cNvSpPr>
          <p:nvPr>
            <p:ph type="ftr" sz="quarter" idx="11"/>
          </p:nvPr>
        </p:nvSpPr>
        <p:spPr/>
        <p:txBody>
          <a:bodyPr/>
          <a:lstStyle/>
          <a:p>
            <a:r>
              <a:rPr lang="en-US" altLang="ko-KR"/>
              <a:t>Eunja Ha</a:t>
            </a:r>
            <a:endParaRPr lang="ko-KR" altLang="en-US"/>
          </a:p>
        </p:txBody>
      </p:sp>
      <p:sp>
        <p:nvSpPr>
          <p:cNvPr id="7" name="Slide Number Placeholder 6"/>
          <p:cNvSpPr>
            <a:spLocks noGrp="1"/>
          </p:cNvSpPr>
          <p:nvPr>
            <p:ph type="sldNum" sz="quarter" idx="12"/>
          </p:nvPr>
        </p:nvSpPr>
        <p:spPr/>
        <p:txBody>
          <a:bodyPr/>
          <a:lstStyle/>
          <a:p>
            <a:fld id="{5733F733-A97E-45C7-8208-292F002894F6}" type="slidenum">
              <a:rPr lang="ko-KR" altLang="en-US" smtClean="0"/>
              <a:t>‹#›</a:t>
            </a:fld>
            <a:endParaRPr lang="ko-KR" altLang="en-US"/>
          </a:p>
        </p:txBody>
      </p:sp>
    </p:spTree>
    <p:extLst>
      <p:ext uri="{BB962C8B-B14F-4D97-AF65-F5344CB8AC3E}">
        <p14:creationId xmlns:p14="http://schemas.microsoft.com/office/powerpoint/2010/main" val="23451204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캡션 있는 그림">
    <p:spTree>
      <p:nvGrpSpPr>
        <p:cNvPr id="1" name=""/>
        <p:cNvGrpSpPr/>
        <p:nvPr/>
      </p:nvGrpSpPr>
      <p:grpSpPr>
        <a:xfrm>
          <a:off x="0" y="0"/>
          <a:ext cx="0" cy="0"/>
          <a:chOff x="0" y="0"/>
          <a:chExt cx="0" cy="0"/>
        </a:xfrm>
      </p:grpSpPr>
    </p:spTree>
    <p:extLst>
      <p:ext uri="{BB962C8B-B14F-4D97-AF65-F5344CB8AC3E}">
        <p14:creationId xmlns:p14="http://schemas.microsoft.com/office/powerpoint/2010/main" val="10123219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제목 및 세로 텍스트">
    <p:spTree>
      <p:nvGrpSpPr>
        <p:cNvPr id="1" name=""/>
        <p:cNvGrpSpPr/>
        <p:nvPr/>
      </p:nvGrpSpPr>
      <p:grpSpPr>
        <a:xfrm>
          <a:off x="0" y="0"/>
          <a:ext cx="0" cy="0"/>
          <a:chOff x="0" y="0"/>
          <a:chExt cx="0" cy="0"/>
        </a:xfrm>
      </p:grpSpPr>
    </p:spTree>
    <p:extLst>
      <p:ext uri="{BB962C8B-B14F-4D97-AF65-F5344CB8AC3E}">
        <p14:creationId xmlns:p14="http://schemas.microsoft.com/office/powerpoint/2010/main" val="32823875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세로 제목 및 텍스트">
    <p:spTree>
      <p:nvGrpSpPr>
        <p:cNvPr id="1" name=""/>
        <p:cNvGrpSpPr/>
        <p:nvPr/>
      </p:nvGrpSpPr>
      <p:grpSpPr>
        <a:xfrm>
          <a:off x="0" y="0"/>
          <a:ext cx="0" cy="0"/>
          <a:chOff x="0" y="0"/>
          <a:chExt cx="0" cy="0"/>
        </a:xfrm>
      </p:grpSpPr>
    </p:spTree>
    <p:extLst>
      <p:ext uri="{BB962C8B-B14F-4D97-AF65-F5344CB8AC3E}">
        <p14:creationId xmlns:p14="http://schemas.microsoft.com/office/powerpoint/2010/main" val="1926839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5_제목 슬라이드">
    <p:spTree>
      <p:nvGrpSpPr>
        <p:cNvPr id="1" name=""/>
        <p:cNvGrpSpPr/>
        <p:nvPr/>
      </p:nvGrpSpPr>
      <p:grpSpPr>
        <a:xfrm>
          <a:off x="0" y="0"/>
          <a:ext cx="0" cy="0"/>
          <a:chOff x="0" y="0"/>
          <a:chExt cx="0" cy="0"/>
        </a:xfrm>
      </p:grpSpPr>
    </p:spTree>
    <p:extLst>
      <p:ext uri="{BB962C8B-B14F-4D97-AF65-F5344CB8AC3E}">
        <p14:creationId xmlns:p14="http://schemas.microsoft.com/office/powerpoint/2010/main" val="349685933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1_제목 및 내용">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a:t>마스터 제목 스타일 편집</a:t>
            </a:r>
          </a:p>
        </p:txBody>
      </p:sp>
      <p:sp>
        <p:nvSpPr>
          <p:cNvPr id="3" name="내용 개체 틀 2"/>
          <p:cNvSpPr>
            <a:spLocks noGrp="1"/>
          </p:cNvSpPr>
          <p:nvPr>
            <p:ph idx="1"/>
          </p:nvPr>
        </p:nvSpPr>
        <p:spPr/>
        <p:txBody>
          <a:body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p:cNvSpPr>
            <a:spLocks noGrp="1"/>
          </p:cNvSpPr>
          <p:nvPr>
            <p:ph type="dt" sz="half" idx="10"/>
          </p:nvPr>
        </p:nvSpPr>
        <p:spPr/>
        <p:txBody>
          <a:bodyPr/>
          <a:lstStyle>
            <a:lvl1pPr>
              <a:defRPr/>
            </a:lvl1pPr>
          </a:lstStyle>
          <a:p>
            <a:pPr>
              <a:defRPr/>
            </a:pPr>
            <a:endParaRPr lang="en-US" altLang="ko-KR"/>
          </a:p>
        </p:txBody>
      </p:sp>
      <p:sp>
        <p:nvSpPr>
          <p:cNvPr id="5" name="바닥글 개체 틀 4"/>
          <p:cNvSpPr>
            <a:spLocks noGrp="1"/>
          </p:cNvSpPr>
          <p:nvPr>
            <p:ph type="ftr" sz="quarter" idx="11"/>
          </p:nvPr>
        </p:nvSpPr>
        <p:spPr/>
        <p:txBody>
          <a:bodyPr/>
          <a:lstStyle>
            <a:lvl1pPr>
              <a:defRPr/>
            </a:lvl1pPr>
          </a:lstStyle>
          <a:p>
            <a:pPr>
              <a:defRPr/>
            </a:pPr>
            <a:r>
              <a:rPr lang="en-US" altLang="ko-KR"/>
              <a:t>Eunja Ha</a:t>
            </a:r>
          </a:p>
        </p:txBody>
      </p:sp>
      <p:sp>
        <p:nvSpPr>
          <p:cNvPr id="6" name="슬라이드 번호 개체 틀 5"/>
          <p:cNvSpPr>
            <a:spLocks noGrp="1"/>
          </p:cNvSpPr>
          <p:nvPr>
            <p:ph type="sldNum" sz="quarter" idx="12"/>
          </p:nvPr>
        </p:nvSpPr>
        <p:spPr/>
        <p:txBody>
          <a:bodyPr/>
          <a:lstStyle>
            <a:lvl1pPr>
              <a:defRPr/>
            </a:lvl1pPr>
          </a:lstStyle>
          <a:p>
            <a:pPr>
              <a:defRPr/>
            </a:pPr>
            <a:fld id="{18792D9E-D0B1-4799-A75E-FF4F5CDB50DC}" type="slidenum">
              <a:rPr lang="en-US" altLang="ko-KR"/>
              <a:pPr>
                <a:defRPr/>
              </a:pPr>
              <a:t>‹#›</a:t>
            </a:fld>
            <a:endParaRPr lang="en-US" altLang="ko-KR"/>
          </a:p>
        </p:txBody>
      </p:sp>
    </p:spTree>
    <p:extLst>
      <p:ext uri="{BB962C8B-B14F-4D97-AF65-F5344CB8AC3E}">
        <p14:creationId xmlns:p14="http://schemas.microsoft.com/office/powerpoint/2010/main" val="4118291241"/>
      </p:ext>
    </p:extLst>
  </p:cSld>
  <p:clrMapOvr>
    <a:masterClrMapping/>
  </p:clrMapOvr>
  <p:transition advTm="185672">
    <p:circl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xAndTwoObj">
  <p:cSld name="제목, 텍스트 및 내용 2개">
    <p:spTree>
      <p:nvGrpSpPr>
        <p:cNvPr id="1" name=""/>
        <p:cNvGrpSpPr/>
        <p:nvPr/>
      </p:nvGrpSpPr>
      <p:grpSpPr>
        <a:xfrm>
          <a:off x="0" y="0"/>
          <a:ext cx="0" cy="0"/>
          <a:chOff x="0" y="0"/>
          <a:chExt cx="0" cy="0"/>
        </a:xfrm>
      </p:grpSpPr>
      <p:sp>
        <p:nvSpPr>
          <p:cNvPr id="2" name="제목 1"/>
          <p:cNvSpPr>
            <a:spLocks noGrp="1"/>
          </p:cNvSpPr>
          <p:nvPr>
            <p:ph type="title"/>
          </p:nvPr>
        </p:nvSpPr>
        <p:spPr>
          <a:xfrm>
            <a:off x="495300" y="274638"/>
            <a:ext cx="8915400" cy="1143000"/>
          </a:xfrm>
        </p:spPr>
        <p:txBody>
          <a:bodyPr/>
          <a:lstStyle/>
          <a:p>
            <a:r>
              <a:rPr lang="ko-KR" altLang="en-US"/>
              <a:t>마스터 제목 스타일 편집</a:t>
            </a:r>
          </a:p>
        </p:txBody>
      </p:sp>
      <p:sp>
        <p:nvSpPr>
          <p:cNvPr id="3" name="텍스트 개체 틀 2"/>
          <p:cNvSpPr>
            <a:spLocks noGrp="1"/>
          </p:cNvSpPr>
          <p:nvPr>
            <p:ph type="body" sz="half" idx="1"/>
          </p:nvPr>
        </p:nvSpPr>
        <p:spPr>
          <a:xfrm>
            <a:off x="495300" y="1600201"/>
            <a:ext cx="4375150" cy="4525963"/>
          </a:xfrm>
        </p:spPr>
        <p:txBody>
          <a:body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p:cNvSpPr>
            <a:spLocks noGrp="1"/>
          </p:cNvSpPr>
          <p:nvPr>
            <p:ph sz="quarter" idx="2"/>
          </p:nvPr>
        </p:nvSpPr>
        <p:spPr>
          <a:xfrm>
            <a:off x="5035550" y="1600200"/>
            <a:ext cx="4375150" cy="2185988"/>
          </a:xfrm>
        </p:spPr>
        <p:txBody>
          <a:body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내용 개체 틀 4"/>
          <p:cNvSpPr>
            <a:spLocks noGrp="1"/>
          </p:cNvSpPr>
          <p:nvPr>
            <p:ph sz="quarter" idx="3"/>
          </p:nvPr>
        </p:nvSpPr>
        <p:spPr>
          <a:xfrm>
            <a:off x="5035550" y="3938589"/>
            <a:ext cx="4375150" cy="2187575"/>
          </a:xfrm>
        </p:spPr>
        <p:txBody>
          <a:body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6" name="날짜 개체 틀 3">
            <a:extLst>
              <a:ext uri="{FF2B5EF4-FFF2-40B4-BE49-F238E27FC236}">
                <a16:creationId xmlns:a16="http://schemas.microsoft.com/office/drawing/2014/main" id="{B9ECDDA3-259D-5A2C-DD6B-C6917C075ACD}"/>
              </a:ext>
            </a:extLst>
          </p:cNvPr>
          <p:cNvSpPr>
            <a:spLocks noGrp="1"/>
          </p:cNvSpPr>
          <p:nvPr>
            <p:ph type="dt" sz="half" idx="10"/>
          </p:nvPr>
        </p:nvSpPr>
        <p:spPr/>
        <p:txBody>
          <a:bodyPr/>
          <a:lstStyle>
            <a:lvl1pPr>
              <a:defRPr/>
            </a:lvl1pPr>
          </a:lstStyle>
          <a:p>
            <a:pPr>
              <a:defRPr/>
            </a:pPr>
            <a:fld id="{A33ABC0A-D91A-477B-B8B9-8EEEB3CD37F2}" type="datetime1">
              <a:rPr lang="ko-KR" altLang="en-US"/>
              <a:pPr>
                <a:defRPr/>
              </a:pPr>
              <a:t>2023-07-12</a:t>
            </a:fld>
            <a:endParaRPr lang="en-US" altLang="ko-KR"/>
          </a:p>
        </p:txBody>
      </p:sp>
      <p:sp>
        <p:nvSpPr>
          <p:cNvPr id="7" name="바닥글 개체 틀 4">
            <a:extLst>
              <a:ext uri="{FF2B5EF4-FFF2-40B4-BE49-F238E27FC236}">
                <a16:creationId xmlns:a16="http://schemas.microsoft.com/office/drawing/2014/main" id="{83356344-2441-7FAC-7EA1-78D1D1CF4B86}"/>
              </a:ext>
            </a:extLst>
          </p:cNvPr>
          <p:cNvSpPr>
            <a:spLocks noGrp="1"/>
          </p:cNvSpPr>
          <p:nvPr>
            <p:ph type="ftr" sz="quarter" idx="11"/>
          </p:nvPr>
        </p:nvSpPr>
        <p:spPr/>
        <p:txBody>
          <a:bodyPr/>
          <a:lstStyle>
            <a:lvl1pPr>
              <a:defRPr/>
            </a:lvl1pPr>
          </a:lstStyle>
          <a:p>
            <a:pPr>
              <a:defRPr/>
            </a:pPr>
            <a:r>
              <a:rPr lang="en-US" altLang="ko-KR"/>
              <a:t>The 10th APCTP-BLTP/JINR-RCNP-RIKEN Joint Workshop </a:t>
            </a:r>
          </a:p>
        </p:txBody>
      </p:sp>
      <p:sp>
        <p:nvSpPr>
          <p:cNvPr id="8" name="슬라이드 번호 개체 틀 5">
            <a:extLst>
              <a:ext uri="{FF2B5EF4-FFF2-40B4-BE49-F238E27FC236}">
                <a16:creationId xmlns:a16="http://schemas.microsoft.com/office/drawing/2014/main" id="{376193E0-BBE0-E93A-4B54-DB54288DBFFA}"/>
              </a:ext>
            </a:extLst>
          </p:cNvPr>
          <p:cNvSpPr>
            <a:spLocks noGrp="1"/>
          </p:cNvSpPr>
          <p:nvPr>
            <p:ph type="sldNum" sz="quarter" idx="12"/>
          </p:nvPr>
        </p:nvSpPr>
        <p:spPr/>
        <p:txBody>
          <a:bodyPr/>
          <a:lstStyle>
            <a:lvl1pPr>
              <a:defRPr/>
            </a:lvl1pPr>
          </a:lstStyle>
          <a:p>
            <a:fld id="{49EEBC98-D32A-480F-A1C9-4BC18A3ACBC4}" type="slidenum">
              <a:rPr lang="en-US" altLang="ko-KR"/>
              <a:pPr/>
              <a:t>‹#›</a:t>
            </a:fld>
            <a:endParaRPr lang="en-US" altLang="ko-KR"/>
          </a:p>
        </p:txBody>
      </p:sp>
    </p:spTree>
    <p:extLst>
      <p:ext uri="{BB962C8B-B14F-4D97-AF65-F5344CB8AC3E}">
        <p14:creationId xmlns:p14="http://schemas.microsoft.com/office/powerpoint/2010/main" val="426386728"/>
      </p:ext>
    </p:extLst>
  </p:cSld>
  <p:clrMapOvr>
    <a:masterClrMapping/>
  </p:clrMapOvr>
  <p:transition advTm="185672">
    <p:circl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ko-KR" alt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ltLang="ko-KR"/>
              <a:t>Eunja Ha</a:t>
            </a:r>
            <a:endParaRPr lang="ko-KR" alt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733F733-A97E-45C7-8208-292F002894F6}" type="slidenum">
              <a:rPr lang="ko-KR" altLang="en-US" smtClean="0"/>
              <a:t>‹#›</a:t>
            </a:fld>
            <a:endParaRPr lang="ko-KR" altLang="en-US"/>
          </a:p>
        </p:txBody>
      </p:sp>
      <p:sp>
        <p:nvSpPr>
          <p:cNvPr id="7" name="Slide Number Placeholder 5"/>
          <p:cNvSpPr txBox="1">
            <a:spLocks/>
          </p:cNvSpPr>
          <p:nvPr/>
        </p:nvSpPr>
        <p:spPr>
          <a:xfrm>
            <a:off x="7613036" y="6569802"/>
            <a:ext cx="2228850" cy="365125"/>
          </a:xfrm>
          <a:prstGeom prst="rect">
            <a:avLst/>
          </a:prstGeom>
        </p:spPr>
        <p:txBody>
          <a:bodyPr/>
          <a:ls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a:lstStyle>
          <a:p>
            <a:pPr algn="r"/>
            <a:r>
              <a:rPr lang="en-US" altLang="ko-KR" sz="1088" dirty="0"/>
              <a:t>- </a:t>
            </a:r>
            <a:fld id="{5733F733-A97E-45C7-8208-292F002894F6}" type="slidenum">
              <a:rPr lang="ko-KR" altLang="en-US" sz="1088" smtClean="0"/>
              <a:pPr algn="r"/>
              <a:t>‹#›</a:t>
            </a:fld>
            <a:r>
              <a:rPr lang="ko-KR" altLang="en-US" sz="1088" dirty="0"/>
              <a:t> </a:t>
            </a:r>
            <a:r>
              <a:rPr lang="en-US" altLang="ko-KR" sz="1088" dirty="0"/>
              <a:t>-</a:t>
            </a:r>
            <a:endParaRPr lang="ko-KR" altLang="en-US" sz="1088" dirty="0"/>
          </a:p>
        </p:txBody>
      </p:sp>
    </p:spTree>
    <p:extLst>
      <p:ext uri="{BB962C8B-B14F-4D97-AF65-F5344CB8AC3E}">
        <p14:creationId xmlns:p14="http://schemas.microsoft.com/office/powerpoint/2010/main" val="4075311121"/>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10" r:id="rId12"/>
    <p:sldLayoutId id="2147483711" r:id="rId13"/>
    <p:sldLayoutId id="2147483712" r:id="rId14"/>
  </p:sldLayoutIdLst>
  <p:hf sldNum="0" hdr="0" ftr="0" dt="0"/>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1.jpe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notesSlide" Target="../notesSlides/notesSlide7.xml"/><Relationship Id="rId7" Type="http://schemas.openxmlformats.org/officeDocument/2006/relationships/image" Target="../media/image16.png"/><Relationship Id="rId2" Type="http://schemas.openxmlformats.org/officeDocument/2006/relationships/slideLayout" Target="../slideLayouts/slideLayout4.xml"/><Relationship Id="rId1" Type="http://schemas.openxmlformats.org/officeDocument/2006/relationships/tags" Target="../tags/tag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4.xml"/><Relationship Id="rId1" Type="http://schemas.openxmlformats.org/officeDocument/2006/relationships/tags" Target="../tags/tag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4.xml"/><Relationship Id="rId1" Type="http://schemas.openxmlformats.org/officeDocument/2006/relationships/tags" Target="../tags/tag3.xml"/><Relationship Id="rId6" Type="http://schemas.openxmlformats.org/officeDocument/2006/relationships/image" Target="../media/image200.png"/><Relationship Id="rId5" Type="http://schemas.openxmlformats.org/officeDocument/2006/relationships/image" Target="../media/image21.png"/><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4.xml"/><Relationship Id="rId1" Type="http://schemas.openxmlformats.org/officeDocument/2006/relationships/tags" Target="../tags/tag4.xml"/><Relationship Id="rId6" Type="http://schemas.openxmlformats.org/officeDocument/2006/relationships/image" Target="../media/image221.png"/><Relationship Id="rId5" Type="http://schemas.openxmlformats.org/officeDocument/2006/relationships/image" Target="../media/image22.png"/><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4.xml"/><Relationship Id="rId1" Type="http://schemas.openxmlformats.org/officeDocument/2006/relationships/tags" Target="../tags/tag5.xml"/><Relationship Id="rId4" Type="http://schemas.openxmlformats.org/officeDocument/2006/relationships/image" Target="../media/image2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8" Type="http://schemas.openxmlformats.org/officeDocument/2006/relationships/image" Target="../media/image28.png"/><Relationship Id="rId13" Type="http://schemas.openxmlformats.org/officeDocument/2006/relationships/image" Target="../media/image33.png"/><Relationship Id="rId18" Type="http://schemas.openxmlformats.org/officeDocument/2006/relationships/image" Target="../media/image38.png"/><Relationship Id="rId3" Type="http://schemas.openxmlformats.org/officeDocument/2006/relationships/image" Target="../media/image231.png"/><Relationship Id="rId21" Type="http://schemas.openxmlformats.org/officeDocument/2006/relationships/image" Target="../media/image41.png"/><Relationship Id="rId7" Type="http://schemas.openxmlformats.org/officeDocument/2006/relationships/image" Target="../media/image27.png"/><Relationship Id="rId12" Type="http://schemas.openxmlformats.org/officeDocument/2006/relationships/image" Target="../media/image32.png"/><Relationship Id="rId17" Type="http://schemas.openxmlformats.org/officeDocument/2006/relationships/image" Target="../media/image37.png"/><Relationship Id="rId2" Type="http://schemas.openxmlformats.org/officeDocument/2006/relationships/notesSlide" Target="../notesSlides/notesSlide12.xml"/><Relationship Id="rId16" Type="http://schemas.openxmlformats.org/officeDocument/2006/relationships/image" Target="../media/image36.png"/><Relationship Id="rId20" Type="http://schemas.openxmlformats.org/officeDocument/2006/relationships/image" Target="../media/image40.png"/><Relationship Id="rId1" Type="http://schemas.openxmlformats.org/officeDocument/2006/relationships/slideLayout" Target="../slideLayouts/slideLayout6.xml"/><Relationship Id="rId6" Type="http://schemas.openxmlformats.org/officeDocument/2006/relationships/image" Target="../media/image26.png"/><Relationship Id="rId11" Type="http://schemas.openxmlformats.org/officeDocument/2006/relationships/image" Target="../media/image31.png"/><Relationship Id="rId5" Type="http://schemas.openxmlformats.org/officeDocument/2006/relationships/image" Target="../media/image25.png"/><Relationship Id="rId15" Type="http://schemas.openxmlformats.org/officeDocument/2006/relationships/image" Target="../media/image35.png"/><Relationship Id="rId10" Type="http://schemas.openxmlformats.org/officeDocument/2006/relationships/image" Target="../media/image30.png"/><Relationship Id="rId19" Type="http://schemas.openxmlformats.org/officeDocument/2006/relationships/image" Target="../media/image39.png"/><Relationship Id="rId4" Type="http://schemas.openxmlformats.org/officeDocument/2006/relationships/image" Target="../media/image24.png"/><Relationship Id="rId9" Type="http://schemas.openxmlformats.org/officeDocument/2006/relationships/image" Target="../media/image29.png"/><Relationship Id="rId14" Type="http://schemas.openxmlformats.org/officeDocument/2006/relationships/image" Target="../media/image34.png"/></Relationships>
</file>

<file path=ppt/slides/_rels/slide1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4.xml"/><Relationship Id="rId1" Type="http://schemas.openxmlformats.org/officeDocument/2006/relationships/slideLayout" Target="../slideLayouts/slideLayout12.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s>
</file>

<file path=ppt/slides/_rels/slide17.xml.rels><?xml version="1.0" encoding="UTF-8" standalone="yes"?>
<Relationships xmlns="http://schemas.openxmlformats.org/package/2006/relationships"><Relationship Id="rId3" Type="http://schemas.openxmlformats.org/officeDocument/2006/relationships/image" Target="../media/image460.png"/><Relationship Id="rId2" Type="http://schemas.openxmlformats.org/officeDocument/2006/relationships/image" Target="../media/image47.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8" Type="http://schemas.openxmlformats.org/officeDocument/2006/relationships/image" Target="../media/image54.png"/><Relationship Id="rId13" Type="http://schemas.openxmlformats.org/officeDocument/2006/relationships/image" Target="../media/image59.png"/><Relationship Id="rId18" Type="http://schemas.openxmlformats.org/officeDocument/2006/relationships/image" Target="../media/image64.png"/><Relationship Id="rId26" Type="http://schemas.openxmlformats.org/officeDocument/2006/relationships/image" Target="../media/image72.png"/><Relationship Id="rId3" Type="http://schemas.openxmlformats.org/officeDocument/2006/relationships/image" Target="../media/image49.png"/><Relationship Id="rId21" Type="http://schemas.openxmlformats.org/officeDocument/2006/relationships/image" Target="../media/image67.png"/><Relationship Id="rId7" Type="http://schemas.openxmlformats.org/officeDocument/2006/relationships/image" Target="../media/image53.png"/><Relationship Id="rId12" Type="http://schemas.openxmlformats.org/officeDocument/2006/relationships/image" Target="../media/image58.png"/><Relationship Id="rId17" Type="http://schemas.openxmlformats.org/officeDocument/2006/relationships/image" Target="../media/image63.png"/><Relationship Id="rId25" Type="http://schemas.openxmlformats.org/officeDocument/2006/relationships/image" Target="../media/image71.png"/><Relationship Id="rId2" Type="http://schemas.openxmlformats.org/officeDocument/2006/relationships/notesSlide" Target="../notesSlides/notesSlide16.xml"/><Relationship Id="rId16" Type="http://schemas.openxmlformats.org/officeDocument/2006/relationships/image" Target="../media/image62.png"/><Relationship Id="rId20" Type="http://schemas.openxmlformats.org/officeDocument/2006/relationships/image" Target="../media/image66.png"/><Relationship Id="rId29" Type="http://schemas.openxmlformats.org/officeDocument/2006/relationships/image" Target="../media/image75.png"/><Relationship Id="rId1" Type="http://schemas.openxmlformats.org/officeDocument/2006/relationships/slideLayout" Target="../slideLayouts/slideLayout6.xml"/><Relationship Id="rId6" Type="http://schemas.openxmlformats.org/officeDocument/2006/relationships/image" Target="../media/image52.png"/><Relationship Id="rId11" Type="http://schemas.openxmlformats.org/officeDocument/2006/relationships/image" Target="../media/image57.png"/><Relationship Id="rId24" Type="http://schemas.openxmlformats.org/officeDocument/2006/relationships/image" Target="../media/image70.png"/><Relationship Id="rId5" Type="http://schemas.openxmlformats.org/officeDocument/2006/relationships/image" Target="../media/image51.png"/><Relationship Id="rId15" Type="http://schemas.openxmlformats.org/officeDocument/2006/relationships/image" Target="../media/image61.png"/><Relationship Id="rId23" Type="http://schemas.openxmlformats.org/officeDocument/2006/relationships/image" Target="../media/image69.png"/><Relationship Id="rId28" Type="http://schemas.openxmlformats.org/officeDocument/2006/relationships/image" Target="../media/image74.png"/><Relationship Id="rId10" Type="http://schemas.openxmlformats.org/officeDocument/2006/relationships/image" Target="../media/image56.png"/><Relationship Id="rId19" Type="http://schemas.openxmlformats.org/officeDocument/2006/relationships/image" Target="../media/image65.png"/><Relationship Id="rId4" Type="http://schemas.openxmlformats.org/officeDocument/2006/relationships/image" Target="../media/image50.png"/><Relationship Id="rId9" Type="http://schemas.openxmlformats.org/officeDocument/2006/relationships/image" Target="../media/image55.png"/><Relationship Id="rId14" Type="http://schemas.openxmlformats.org/officeDocument/2006/relationships/image" Target="../media/image60.png"/><Relationship Id="rId22" Type="http://schemas.openxmlformats.org/officeDocument/2006/relationships/image" Target="../media/image68.png"/><Relationship Id="rId27" Type="http://schemas.openxmlformats.org/officeDocument/2006/relationships/image" Target="../media/image73.png"/></Relationships>
</file>

<file path=ppt/slides/_rels/slide21.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76.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4.xml"/><Relationship Id="rId1" Type="http://schemas.openxmlformats.org/officeDocument/2006/relationships/tags" Target="../tags/tag6.xml"/><Relationship Id="rId4" Type="http://schemas.openxmlformats.org/officeDocument/2006/relationships/image" Target="../media/image81.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4.xml"/><Relationship Id="rId1" Type="http://schemas.openxmlformats.org/officeDocument/2006/relationships/tags" Target="../tags/tag7.xml"/><Relationship Id="rId6" Type="http://schemas.openxmlformats.org/officeDocument/2006/relationships/image" Target="../media/image85.png"/><Relationship Id="rId5" Type="http://schemas.openxmlformats.org/officeDocument/2006/relationships/image" Target="../media/image83.png"/><Relationship Id="rId4" Type="http://schemas.openxmlformats.org/officeDocument/2006/relationships/image" Target="../media/image82.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4.xml"/><Relationship Id="rId1" Type="http://schemas.openxmlformats.org/officeDocument/2006/relationships/tags" Target="../tags/tag8.xml"/><Relationship Id="rId4" Type="http://schemas.openxmlformats.org/officeDocument/2006/relationships/image" Target="../media/image84.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4.xml"/><Relationship Id="rId1" Type="http://schemas.openxmlformats.org/officeDocument/2006/relationships/tags" Target="../tags/tag9.xml"/><Relationship Id="rId6" Type="http://schemas.openxmlformats.org/officeDocument/2006/relationships/image" Target="../media/image89.png"/><Relationship Id="rId5" Type="http://schemas.openxmlformats.org/officeDocument/2006/relationships/image" Target="../media/image87.png"/><Relationship Id="rId4" Type="http://schemas.openxmlformats.org/officeDocument/2006/relationships/image" Target="../media/image86.pn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4.xml"/><Relationship Id="rId1" Type="http://schemas.openxmlformats.org/officeDocument/2006/relationships/tags" Target="../tags/tag10.xml"/><Relationship Id="rId4" Type="http://schemas.openxmlformats.org/officeDocument/2006/relationships/image" Target="../media/image88.pn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300.png"/><Relationship Id="rId2" Type="http://schemas.openxmlformats.org/officeDocument/2006/relationships/image" Target="../media/image90.pn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8" Type="http://schemas.openxmlformats.org/officeDocument/2006/relationships/image" Target="../media/image95.png"/><Relationship Id="rId3" Type="http://schemas.openxmlformats.org/officeDocument/2006/relationships/image" Target="../media/image91.png"/><Relationship Id="rId7" Type="http://schemas.openxmlformats.org/officeDocument/2006/relationships/image" Target="../media/image94.png"/><Relationship Id="rId2" Type="http://schemas.openxmlformats.org/officeDocument/2006/relationships/notesSlide" Target="../notesSlides/notesSlide25.xml"/><Relationship Id="rId1" Type="http://schemas.openxmlformats.org/officeDocument/2006/relationships/slideLayout" Target="../slideLayouts/slideLayout12.xml"/><Relationship Id="rId6" Type="http://schemas.openxmlformats.org/officeDocument/2006/relationships/image" Target="../media/image93.png"/><Relationship Id="rId5" Type="http://schemas.openxmlformats.org/officeDocument/2006/relationships/image" Target="../media/image511.png"/><Relationship Id="rId4" Type="http://schemas.openxmlformats.org/officeDocument/2006/relationships/image" Target="../media/image92.png"/></Relationships>
</file>

<file path=ppt/slides/_rels/slide35.xml.rels><?xml version="1.0" encoding="UTF-8" standalone="yes"?>
<Relationships xmlns="http://schemas.openxmlformats.org/package/2006/relationships"><Relationship Id="rId3" Type="http://schemas.openxmlformats.org/officeDocument/2006/relationships/image" Target="../media/image1010.png"/><Relationship Id="rId2" Type="http://schemas.openxmlformats.org/officeDocument/2006/relationships/image" Target="../media/image910.png"/><Relationship Id="rId1" Type="http://schemas.openxmlformats.org/officeDocument/2006/relationships/slideLayout" Target="../slideLayouts/slideLayout6.xml"/><Relationship Id="rId6" Type="http://schemas.openxmlformats.org/officeDocument/2006/relationships/image" Target="../media/image131.png"/><Relationship Id="rId5" Type="http://schemas.openxmlformats.org/officeDocument/2006/relationships/image" Target="../media/image97.png"/><Relationship Id="rId4" Type="http://schemas.openxmlformats.org/officeDocument/2006/relationships/image" Target="../media/image96.png"/></Relationships>
</file>

<file path=ppt/slides/_rels/slide36.xml.rels><?xml version="1.0" encoding="UTF-8" standalone="yes"?>
<Relationships xmlns="http://schemas.openxmlformats.org/package/2006/relationships"><Relationship Id="rId8" Type="http://schemas.openxmlformats.org/officeDocument/2006/relationships/image" Target="../media/image101.png"/><Relationship Id="rId3" Type="http://schemas.openxmlformats.org/officeDocument/2006/relationships/image" Target="../media/image143.png"/><Relationship Id="rId7" Type="http://schemas.openxmlformats.org/officeDocument/2006/relationships/image" Target="../media/image170.png"/><Relationship Id="rId2" Type="http://schemas.openxmlformats.org/officeDocument/2006/relationships/notesSlide" Target="../notesSlides/notesSlide26.xml"/><Relationship Id="rId1" Type="http://schemas.openxmlformats.org/officeDocument/2006/relationships/slideLayout" Target="../slideLayouts/slideLayout6.xml"/><Relationship Id="rId6" Type="http://schemas.openxmlformats.org/officeDocument/2006/relationships/image" Target="../media/image100.png"/><Relationship Id="rId5" Type="http://schemas.openxmlformats.org/officeDocument/2006/relationships/image" Target="../media/image99.png"/><Relationship Id="rId4" Type="http://schemas.openxmlformats.org/officeDocument/2006/relationships/image" Target="../media/image98.png"/></Relationships>
</file>

<file path=ppt/slides/_rels/slide37.xml.rels><?xml version="1.0" encoding="UTF-8" standalone="yes"?>
<Relationships xmlns="http://schemas.openxmlformats.org/package/2006/relationships"><Relationship Id="rId8" Type="http://schemas.openxmlformats.org/officeDocument/2006/relationships/image" Target="../media/image250.png"/><Relationship Id="rId3" Type="http://schemas.openxmlformats.org/officeDocument/2006/relationships/image" Target="../media/image102.png"/><Relationship Id="rId7" Type="http://schemas.openxmlformats.org/officeDocument/2006/relationships/image" Target="../media/image240.png"/><Relationship Id="rId2" Type="http://schemas.openxmlformats.org/officeDocument/2006/relationships/notesSlide" Target="../notesSlides/notesSlide27.xml"/><Relationship Id="rId1" Type="http://schemas.openxmlformats.org/officeDocument/2006/relationships/slideLayout" Target="../slideLayouts/slideLayout6.xml"/><Relationship Id="rId6" Type="http://schemas.openxmlformats.org/officeDocument/2006/relationships/image" Target="../media/image230.png"/><Relationship Id="rId5" Type="http://schemas.openxmlformats.org/officeDocument/2006/relationships/image" Target="../media/image220.png"/><Relationship Id="rId4" Type="http://schemas.openxmlformats.org/officeDocument/2006/relationships/image" Target="../media/image103.png"/><Relationship Id="rId9" Type="http://schemas.openxmlformats.org/officeDocument/2006/relationships/image" Target="../media/image210.png"/></Relationships>
</file>

<file path=ppt/slides/_rels/slide38.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notesSlide" Target="../notesSlides/notesSlide28.xml"/><Relationship Id="rId1" Type="http://schemas.openxmlformats.org/officeDocument/2006/relationships/slideLayout" Target="../slideLayouts/slideLayout12.xml"/><Relationship Id="rId6" Type="http://schemas.openxmlformats.org/officeDocument/2006/relationships/image" Target="../media/image510.png"/><Relationship Id="rId5" Type="http://schemas.openxmlformats.org/officeDocument/2006/relationships/image" Target="../media/image280.png"/><Relationship Id="rId4" Type="http://schemas.openxmlformats.org/officeDocument/2006/relationships/image" Target="../media/image270.png"/></Relationships>
</file>

<file path=ppt/slides/_rels/slide39.xml.rels><?xml version="1.0" encoding="UTF-8" standalone="yes"?>
<Relationships xmlns="http://schemas.openxmlformats.org/package/2006/relationships"><Relationship Id="rId3" Type="http://schemas.openxmlformats.org/officeDocument/2006/relationships/image" Target="../media/image105.png"/><Relationship Id="rId2" Type="http://schemas.openxmlformats.org/officeDocument/2006/relationships/notesSlide" Target="../notesSlides/notesSlide29.xml"/><Relationship Id="rId1" Type="http://schemas.openxmlformats.org/officeDocument/2006/relationships/slideLayout" Target="../slideLayouts/slideLayout6.xml"/><Relationship Id="rId5" Type="http://schemas.openxmlformats.org/officeDocument/2006/relationships/image" Target="../media/image41.png"/><Relationship Id="rId4" Type="http://schemas.openxmlformats.org/officeDocument/2006/relationships/image" Target="../media/image106.png"/></Relationships>
</file>

<file path=ppt/slides/_rels/slide40.xml.rels><?xml version="1.0" encoding="UTF-8" standalone="yes"?>
<Relationships xmlns="http://schemas.openxmlformats.org/package/2006/relationships"><Relationship Id="rId2" Type="http://schemas.openxmlformats.org/officeDocument/2006/relationships/image" Target="../media/image107.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108.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43.png"/><Relationship Id="rId7" Type="http://schemas.openxmlformats.org/officeDocument/2006/relationships/image" Target="../media/image820.png"/><Relationship Id="rId2" Type="http://schemas.openxmlformats.org/officeDocument/2006/relationships/notesSlide" Target="../notesSlides/notesSlide30.xml"/><Relationship Id="rId1" Type="http://schemas.openxmlformats.org/officeDocument/2006/relationships/slideLayout" Target="../slideLayouts/slideLayout12.xml"/><Relationship Id="rId6" Type="http://schemas.openxmlformats.org/officeDocument/2006/relationships/image" Target="../media/image110.png"/><Relationship Id="rId5" Type="http://schemas.openxmlformats.org/officeDocument/2006/relationships/image" Target="../media/image109.png"/><Relationship Id="rId4" Type="http://schemas.openxmlformats.org/officeDocument/2006/relationships/image" Target="../media/image630.png"/></Relationships>
</file>

<file path=ppt/slides/_rels/slide43.xml.rels><?xml version="1.0" encoding="UTF-8" standalone="yes"?>
<Relationships xmlns="http://schemas.openxmlformats.org/package/2006/relationships"><Relationship Id="rId2" Type="http://schemas.openxmlformats.org/officeDocument/2006/relationships/image" Target="../media/image111.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31.xml"/><Relationship Id="rId1" Type="http://schemas.openxmlformats.org/officeDocument/2006/relationships/slideLayout" Target="../slideLayouts/slideLayout4.xml"/><Relationship Id="rId4" Type="http://schemas.openxmlformats.org/officeDocument/2006/relationships/image" Target="../media/image112.wmf"/></Relationships>
</file>

<file path=ppt/slides/_rels/slide45.xml.rels><?xml version="1.0" encoding="UTF-8" standalone="yes"?>
<Relationships xmlns="http://schemas.openxmlformats.org/package/2006/relationships"><Relationship Id="rId2" Type="http://schemas.openxmlformats.org/officeDocument/2006/relationships/image" Target="../media/image115.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1785907-DDBB-4695-9810-5C8CD01E1CB7}"/>
              </a:ext>
            </a:extLst>
          </p:cNvPr>
          <p:cNvSpPr txBox="1"/>
          <p:nvPr/>
        </p:nvSpPr>
        <p:spPr>
          <a:xfrm>
            <a:off x="215788" y="1586371"/>
            <a:ext cx="8808443" cy="1200329"/>
          </a:xfrm>
          <a:prstGeom prst="rect">
            <a:avLst/>
          </a:prstGeom>
          <a:noFill/>
        </p:spPr>
        <p:txBody>
          <a:bodyPr wrap="square" rtlCol="0">
            <a:spAutoFit/>
          </a:bodyPr>
          <a:lstStyle/>
          <a:p>
            <a:pPr algn="ctr"/>
            <a:r>
              <a:rPr lang="en-US" altLang="ko-KR" sz="3600" dirty="0"/>
              <a:t> </a:t>
            </a:r>
            <a:r>
              <a:rPr lang="en-US" altLang="ko-KR" sz="3600" b="1" dirty="0">
                <a:solidFill>
                  <a:srgbClr val="0070C0"/>
                </a:solidFill>
                <a:effectLst>
                  <a:outerShdw blurRad="38100" dist="38100" dir="2700000" algn="tl">
                    <a:srgbClr val="000000">
                      <a:alpha val="43137"/>
                    </a:srgbClr>
                  </a:outerShdw>
                </a:effectLst>
              </a:rPr>
              <a:t>Gamow-Teller transitions by Charge Exchange Reactions in </a:t>
            </a:r>
            <a:r>
              <a:rPr lang="en-US" altLang="ko-KR" sz="3600" b="1" dirty="0" err="1">
                <a:solidFill>
                  <a:srgbClr val="0070C0"/>
                </a:solidFill>
                <a:effectLst>
                  <a:outerShdw blurRad="38100" dist="38100" dir="2700000" algn="tl">
                    <a:srgbClr val="000000">
                      <a:alpha val="43137"/>
                    </a:srgbClr>
                  </a:outerShdw>
                </a:effectLst>
              </a:rPr>
              <a:t>Raon</a:t>
            </a:r>
            <a:r>
              <a:rPr lang="en-US" altLang="ko-KR" sz="3600" b="1" dirty="0">
                <a:solidFill>
                  <a:srgbClr val="0070C0"/>
                </a:solidFill>
                <a:effectLst>
                  <a:outerShdw blurRad="38100" dist="38100" dir="2700000" algn="tl">
                    <a:srgbClr val="000000">
                      <a:alpha val="43137"/>
                    </a:srgbClr>
                  </a:outerShdw>
                </a:effectLst>
              </a:rPr>
              <a:t> Accelerator</a:t>
            </a:r>
          </a:p>
        </p:txBody>
      </p:sp>
      <p:sp>
        <p:nvSpPr>
          <p:cNvPr id="3" name="TextBox 2">
            <a:extLst>
              <a:ext uri="{FF2B5EF4-FFF2-40B4-BE49-F238E27FC236}">
                <a16:creationId xmlns:a16="http://schemas.microsoft.com/office/drawing/2014/main" id="{1D054A3D-AD85-4CCB-AFB9-D98BB1EF8E94}"/>
              </a:ext>
            </a:extLst>
          </p:cNvPr>
          <p:cNvSpPr txBox="1"/>
          <p:nvPr/>
        </p:nvSpPr>
        <p:spPr>
          <a:xfrm>
            <a:off x="2124855" y="6550223"/>
            <a:ext cx="5707090" cy="307777"/>
          </a:xfrm>
          <a:prstGeom prst="rect">
            <a:avLst/>
          </a:prstGeom>
          <a:noFill/>
        </p:spPr>
        <p:txBody>
          <a:bodyPr wrap="square" rtlCol="0">
            <a:spAutoFit/>
          </a:bodyPr>
          <a:lstStyle/>
          <a:p>
            <a:r>
              <a:rPr lang="en-US" altLang="ko-KR" sz="1400" dirty="0">
                <a:solidFill>
                  <a:schemeClr val="accent5">
                    <a:lumMod val="75000"/>
                  </a:schemeClr>
                </a:solidFill>
              </a:rPr>
              <a:t>14</a:t>
            </a:r>
            <a:r>
              <a:rPr lang="en-US" altLang="ko-KR" sz="1400" baseline="30000" dirty="0">
                <a:solidFill>
                  <a:schemeClr val="accent5">
                    <a:lumMod val="75000"/>
                  </a:schemeClr>
                </a:solidFill>
              </a:rPr>
              <a:t>th</a:t>
            </a:r>
            <a:r>
              <a:rPr lang="en-US" altLang="ko-KR" sz="1400" dirty="0">
                <a:solidFill>
                  <a:schemeClr val="accent5">
                    <a:lumMod val="75000"/>
                  </a:schemeClr>
                </a:solidFill>
              </a:rPr>
              <a:t> APCTP-BLTP JINA Joint Workshop, Jul. 10-14, 2023, APCTP, Pohang</a:t>
            </a:r>
            <a:endParaRPr lang="ko-KR" altLang="ko-KR" sz="1400" dirty="0">
              <a:solidFill>
                <a:schemeClr val="accent5">
                  <a:lumMod val="75000"/>
                </a:schemeClr>
              </a:solidFill>
            </a:endParaRPr>
          </a:p>
        </p:txBody>
      </p:sp>
      <p:pic>
        <p:nvPicPr>
          <p:cNvPr id="8" name="그림 7">
            <a:extLst>
              <a:ext uri="{FF2B5EF4-FFF2-40B4-BE49-F238E27FC236}">
                <a16:creationId xmlns:a16="http://schemas.microsoft.com/office/drawing/2014/main" id="{2E053268-D4E5-3372-A174-6F30943807E5}"/>
              </a:ext>
            </a:extLst>
          </p:cNvPr>
          <p:cNvPicPr>
            <a:picLocks noChangeAspect="1"/>
          </p:cNvPicPr>
          <p:nvPr/>
        </p:nvPicPr>
        <p:blipFill>
          <a:blip r:embed="rId3"/>
          <a:stretch>
            <a:fillRect/>
          </a:stretch>
        </p:blipFill>
        <p:spPr>
          <a:xfrm>
            <a:off x="8448628" y="26107"/>
            <a:ext cx="1430033" cy="1440744"/>
          </a:xfrm>
          <a:prstGeom prst="rect">
            <a:avLst/>
          </a:prstGeom>
        </p:spPr>
      </p:pic>
      <p:sp>
        <p:nvSpPr>
          <p:cNvPr id="4" name="직사각형 5">
            <a:extLst>
              <a:ext uri="{FF2B5EF4-FFF2-40B4-BE49-F238E27FC236}">
                <a16:creationId xmlns:a16="http://schemas.microsoft.com/office/drawing/2014/main" id="{612EE6BD-4D29-497B-AC30-D4431A096947}"/>
              </a:ext>
            </a:extLst>
          </p:cNvPr>
          <p:cNvSpPr>
            <a:spLocks noChangeArrowheads="1"/>
          </p:cNvSpPr>
          <p:nvPr/>
        </p:nvSpPr>
        <p:spPr bwMode="auto">
          <a:xfrm>
            <a:off x="476138" y="3637500"/>
            <a:ext cx="9004524" cy="27515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latinLnBrk="1">
              <a:spcBef>
                <a:spcPct val="20000"/>
              </a:spcBef>
              <a:buFont typeface="Arial" panose="020B0604020202020204" pitchFamily="34" charset="0"/>
              <a:buChar char="•"/>
              <a:defRPr sz="3200">
                <a:solidFill>
                  <a:schemeClr val="tx1"/>
                </a:solidFill>
                <a:latin typeface="맑은 고딕" panose="020B0503020000020004" pitchFamily="50" charset="-127"/>
                <a:ea typeface="맑은 고딕" panose="020B0503020000020004" pitchFamily="50" charset="-127"/>
              </a:defRPr>
            </a:lvl1pPr>
            <a:lvl2pPr marL="742950" indent="-285750" latinLnBrk="1">
              <a:spcBef>
                <a:spcPct val="20000"/>
              </a:spcBef>
              <a:buFont typeface="Arial" panose="020B0604020202020204" pitchFamily="34" charset="0"/>
              <a:buChar char="–"/>
              <a:defRPr sz="2800">
                <a:solidFill>
                  <a:schemeClr val="tx1"/>
                </a:solidFill>
                <a:latin typeface="맑은 고딕" panose="020B0503020000020004" pitchFamily="50" charset="-127"/>
                <a:ea typeface="맑은 고딕" panose="020B0503020000020004" pitchFamily="50" charset="-127"/>
              </a:defRPr>
            </a:lvl2pPr>
            <a:lvl3pPr marL="1143000" indent="-228600" latinLnBrk="1">
              <a:spcBef>
                <a:spcPct val="20000"/>
              </a:spcBef>
              <a:buFont typeface="Arial" panose="020B0604020202020204" pitchFamily="34" charset="0"/>
              <a:buChar char="•"/>
              <a:defRPr sz="2400">
                <a:solidFill>
                  <a:schemeClr val="tx1"/>
                </a:solidFill>
                <a:latin typeface="맑은 고딕" panose="020B0503020000020004" pitchFamily="50" charset="-127"/>
                <a:ea typeface="맑은 고딕" panose="020B0503020000020004" pitchFamily="50" charset="-127"/>
              </a:defRPr>
            </a:lvl3pPr>
            <a:lvl4pPr marL="1600200" indent="-228600" latinLnBrk="1">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4pPr>
            <a:lvl5pPr marL="2057400" indent="-228600" latinLnBrk="1">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9pPr>
          </a:lstStyle>
          <a:p>
            <a:pPr algn="ctr" eaLnBrk="1" hangingPunct="1">
              <a:buFont typeface="Arial" panose="020B0604020202020204" pitchFamily="34" charset="0"/>
              <a:buNone/>
            </a:pPr>
            <a:r>
              <a:rPr lang="en-US" altLang="ko-KR" sz="2800" b="1" dirty="0" err="1">
                <a:latin typeface="Calibri" panose="020F0502020204030204" pitchFamily="34" charset="0"/>
                <a:ea typeface="굴림" panose="020B0600000101010101" pitchFamily="50" charset="-127"/>
                <a:cs typeface="Calibri" panose="020F0502020204030204" pitchFamily="34" charset="0"/>
              </a:rPr>
              <a:t>Eun</a:t>
            </a:r>
            <a:r>
              <a:rPr lang="en-US" altLang="ko-KR" sz="2800" b="1" dirty="0">
                <a:latin typeface="Calibri" panose="020F0502020204030204" pitchFamily="34" charset="0"/>
                <a:ea typeface="굴림" panose="020B0600000101010101" pitchFamily="50" charset="-127"/>
                <a:cs typeface="Calibri" panose="020F0502020204030204" pitchFamily="34" charset="0"/>
              </a:rPr>
              <a:t> Ja Ha</a:t>
            </a:r>
            <a:endParaRPr lang="en-US" altLang="ko-KR" sz="2800" dirty="0">
              <a:solidFill>
                <a:srgbClr val="0000CC"/>
              </a:solidFill>
              <a:latin typeface="Calibri" panose="020F0502020204030204" pitchFamily="34" charset="0"/>
              <a:ea typeface="굴림" panose="020B0600000101010101" pitchFamily="50" charset="-127"/>
              <a:cs typeface="Calibri" panose="020F0502020204030204" pitchFamily="34" charset="0"/>
            </a:endParaRPr>
          </a:p>
          <a:p>
            <a:pPr algn="ctr">
              <a:buNone/>
            </a:pPr>
            <a:r>
              <a:rPr lang="en-US" altLang="ko-KR" sz="1800" dirty="0">
                <a:latin typeface="+mn-lt"/>
                <a:cs typeface="Times New Roman" panose="02020603050405020304" pitchFamily="18" charset="0"/>
              </a:rPr>
              <a:t>  Department of physics, </a:t>
            </a:r>
            <a:r>
              <a:rPr lang="en-US" altLang="ko-KR" sz="1800" dirty="0" err="1">
                <a:latin typeface="+mn-lt"/>
                <a:cs typeface="Times New Roman" panose="02020603050405020304" pitchFamily="18" charset="0"/>
              </a:rPr>
              <a:t>Hanyang</a:t>
            </a:r>
            <a:r>
              <a:rPr lang="ko-KR" altLang="en-US" sz="1800" dirty="0">
                <a:latin typeface="+mn-lt"/>
                <a:cs typeface="Times New Roman" panose="02020603050405020304" pitchFamily="18" charset="0"/>
              </a:rPr>
              <a:t> </a:t>
            </a:r>
            <a:r>
              <a:rPr lang="en-US" altLang="ko-KR" sz="1800" dirty="0">
                <a:latin typeface="+mn-lt"/>
                <a:cs typeface="Times New Roman" panose="02020603050405020304" pitchFamily="18" charset="0"/>
              </a:rPr>
              <a:t>University,</a:t>
            </a:r>
            <a:r>
              <a:rPr lang="ko-KR" altLang="en-US" sz="1800" dirty="0">
                <a:latin typeface="+mn-lt"/>
                <a:cs typeface="Times New Roman" panose="02020603050405020304" pitchFamily="18" charset="0"/>
              </a:rPr>
              <a:t> </a:t>
            </a:r>
            <a:r>
              <a:rPr lang="en-US" altLang="ko-KR" sz="1800" dirty="0">
                <a:latin typeface="+mn-lt"/>
                <a:cs typeface="Times New Roman" panose="02020603050405020304" pitchFamily="18" charset="0"/>
              </a:rPr>
              <a:t>Seoul,</a:t>
            </a:r>
            <a:r>
              <a:rPr lang="ko-KR" altLang="en-US" sz="1800" dirty="0">
                <a:latin typeface="+mn-lt"/>
                <a:cs typeface="Times New Roman" panose="02020603050405020304" pitchFamily="18" charset="0"/>
              </a:rPr>
              <a:t> </a:t>
            </a:r>
            <a:r>
              <a:rPr lang="en-US" altLang="ko-KR" sz="1800" dirty="0">
                <a:latin typeface="+mn-lt"/>
                <a:cs typeface="Times New Roman" panose="02020603050405020304" pitchFamily="18" charset="0"/>
              </a:rPr>
              <a:t>Korea</a:t>
            </a:r>
            <a:endParaRPr lang="en-US" altLang="ko-KR" sz="1800" dirty="0">
              <a:latin typeface="Comic Sans MS" panose="030F0702030302020204" pitchFamily="66" charset="0"/>
              <a:ea typeface="Arial Unicode MS" pitchFamily="50" charset="-127"/>
              <a:cs typeface="Times New Roman" panose="02020603050405020304" pitchFamily="18" charset="0"/>
            </a:endParaRPr>
          </a:p>
          <a:p>
            <a:pPr algn="ctr">
              <a:buFont typeface="Arial" panose="020B0604020202020204" pitchFamily="34" charset="0"/>
              <a:buNone/>
            </a:pPr>
            <a:endParaRPr lang="en-US" altLang="ko-KR" sz="1800" dirty="0">
              <a:latin typeface="Comic Sans MS" panose="030F0702030302020204" pitchFamily="66" charset="0"/>
              <a:ea typeface="Arial Unicode MS" pitchFamily="50" charset="-127"/>
              <a:cs typeface="Times New Roman" panose="02020603050405020304" pitchFamily="18" charset="0"/>
            </a:endParaRPr>
          </a:p>
          <a:p>
            <a:pPr algn="ctr">
              <a:buFont typeface="Arial" panose="020B0604020202020204" pitchFamily="34" charset="0"/>
              <a:buNone/>
            </a:pPr>
            <a:r>
              <a:rPr lang="en-US" altLang="ko-KR" sz="1800" dirty="0">
                <a:latin typeface="Comic Sans MS" panose="030F0702030302020204" pitchFamily="66" charset="0"/>
                <a:ea typeface="Arial Unicode MS" pitchFamily="50" charset="-127"/>
                <a:cs typeface="Times New Roman" panose="02020603050405020304" pitchFamily="18" charset="0"/>
              </a:rPr>
              <a:t>in collaboration with  </a:t>
            </a:r>
          </a:p>
          <a:p>
            <a:pPr algn="ctr">
              <a:buFont typeface="Arial" panose="020B0604020202020204" pitchFamily="34" charset="0"/>
              <a:buNone/>
            </a:pPr>
            <a:r>
              <a:rPr lang="en-US" altLang="ko-KR" sz="2400" b="1" dirty="0">
                <a:latin typeface="Calibri" panose="020F0502020204030204" pitchFamily="34" charset="0"/>
                <a:ea typeface="Arial Unicode MS" pitchFamily="50" charset="-127"/>
                <a:cs typeface="Calibri" panose="020F0502020204030204" pitchFamily="34" charset="0"/>
              </a:rPr>
              <a:t>Myung-Ki Cheoun</a:t>
            </a:r>
            <a:r>
              <a:rPr lang="en-US" altLang="ko-KR" sz="2400" b="1" baseline="30000" dirty="0">
                <a:latin typeface="Calibri" panose="020F0502020204030204" pitchFamily="34" charset="0"/>
                <a:ea typeface="Arial Unicode MS" pitchFamily="50" charset="-127"/>
                <a:cs typeface="Calibri" panose="020F0502020204030204" pitchFamily="34" charset="0"/>
              </a:rPr>
              <a:t>1</a:t>
            </a:r>
            <a:r>
              <a:rPr lang="en-US" altLang="ko-KR" sz="2400" b="1" dirty="0">
                <a:latin typeface="Calibri" panose="020F0502020204030204" pitchFamily="34" charset="0"/>
                <a:ea typeface="Arial Unicode MS" pitchFamily="50" charset="-127"/>
                <a:cs typeface="Calibri" panose="020F0502020204030204" pitchFamily="34" charset="0"/>
              </a:rPr>
              <a:t> and Hiroyuki Sagawa</a:t>
            </a:r>
            <a:r>
              <a:rPr lang="en-US" altLang="ko-KR" sz="2400" b="1" baseline="30000" dirty="0">
                <a:latin typeface="Calibri" panose="020F0502020204030204" pitchFamily="34" charset="0"/>
                <a:ea typeface="Arial Unicode MS" pitchFamily="50" charset="-127"/>
                <a:cs typeface="Calibri" panose="020F0502020204030204" pitchFamily="34" charset="0"/>
              </a:rPr>
              <a:t>2</a:t>
            </a:r>
            <a:endParaRPr lang="en-US" altLang="ko-KR" sz="2400" b="1" dirty="0">
              <a:latin typeface="Calibri" panose="020F0502020204030204" pitchFamily="34" charset="0"/>
              <a:ea typeface="Arial Unicode MS" pitchFamily="50" charset="-127"/>
              <a:cs typeface="Calibri" panose="020F0502020204030204" pitchFamily="34" charset="0"/>
            </a:endParaRPr>
          </a:p>
          <a:p>
            <a:pPr algn="ctr">
              <a:buFont typeface="Arial" panose="020B0604020202020204" pitchFamily="34" charset="0"/>
              <a:buNone/>
            </a:pPr>
            <a:endParaRPr lang="en-US" altLang="ko-KR" sz="1600" b="1" baseline="30000" dirty="0">
              <a:latin typeface="Calibri" panose="020F0502020204030204" pitchFamily="34" charset="0"/>
              <a:ea typeface="굴림" panose="020B0600000101010101" pitchFamily="50" charset="-127"/>
              <a:cs typeface="Calibri" panose="020F0502020204030204" pitchFamily="34" charset="0"/>
            </a:endParaRPr>
          </a:p>
          <a:p>
            <a:pPr marL="0" indent="0">
              <a:buNone/>
            </a:pPr>
            <a:r>
              <a:rPr lang="en-US" altLang="ko-KR" sz="1600" i="1" dirty="0">
                <a:latin typeface="+mn-lt"/>
                <a:cs typeface="Times New Roman" panose="02020603050405020304" pitchFamily="18" charset="0"/>
              </a:rPr>
              <a:t>                  </a:t>
            </a:r>
            <a:r>
              <a:rPr lang="en-US" altLang="ko-KR" sz="1600" dirty="0">
                <a:latin typeface="+mn-lt"/>
                <a:cs typeface="Times New Roman" panose="02020603050405020304" pitchFamily="18" charset="0"/>
              </a:rPr>
              <a:t> 1)  Origin of Matter and Evolution of Galaxy (OMEG) Institute &amp; </a:t>
            </a:r>
            <a:r>
              <a:rPr lang="en-US" altLang="ko-KR" sz="1600" dirty="0" err="1">
                <a:latin typeface="+mn-lt"/>
                <a:cs typeface="Times New Roman" panose="02020603050405020304" pitchFamily="18" charset="0"/>
              </a:rPr>
              <a:t>Soongsil</a:t>
            </a:r>
            <a:r>
              <a:rPr lang="en-US" altLang="ko-KR" sz="1600" dirty="0">
                <a:latin typeface="+mn-lt"/>
                <a:cs typeface="Times New Roman" panose="02020603050405020304" pitchFamily="18" charset="0"/>
              </a:rPr>
              <a:t> University, Seoul, Korea</a:t>
            </a:r>
          </a:p>
          <a:p>
            <a:pPr marL="0" indent="0">
              <a:buNone/>
            </a:pPr>
            <a:r>
              <a:rPr lang="en-US" altLang="ko-KR" sz="1600" dirty="0">
                <a:latin typeface="+mn-lt"/>
                <a:cs typeface="Times New Roman" panose="02020603050405020304" pitchFamily="18" charset="0"/>
              </a:rPr>
              <a:t>                   2)  </a:t>
            </a:r>
            <a:r>
              <a:rPr lang="en-US" altLang="ko-KR" sz="1600" dirty="0">
                <a:latin typeface="+mn-lt"/>
              </a:rPr>
              <a:t>RIKEN and University of Aizu, Japan </a:t>
            </a:r>
            <a:r>
              <a:rPr lang="en-US" altLang="ko-KR" sz="1600" dirty="0">
                <a:latin typeface="+mn-lt"/>
                <a:cs typeface="Times New Roman" panose="02020603050405020304" pitchFamily="18" charset="0"/>
              </a:rPr>
              <a:t> </a:t>
            </a:r>
          </a:p>
        </p:txBody>
      </p:sp>
    </p:spTree>
    <p:extLst>
      <p:ext uri="{BB962C8B-B14F-4D97-AF65-F5344CB8AC3E}">
        <p14:creationId xmlns:p14="http://schemas.microsoft.com/office/powerpoint/2010/main" val="24374003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3"/>
          <p:cNvSpPr>
            <a:spLocks noGrp="1" noChangeArrowheads="1"/>
          </p:cNvSpPr>
          <p:nvPr>
            <p:ph idx="1"/>
          </p:nvPr>
        </p:nvSpPr>
        <p:spPr>
          <a:xfrm>
            <a:off x="574505" y="1282901"/>
            <a:ext cx="9331495" cy="4836510"/>
          </a:xfrm>
        </p:spPr>
        <p:txBody>
          <a:bodyPr/>
          <a:lstStyle/>
          <a:p>
            <a:pPr marL="457200" indent="-457200">
              <a:lnSpc>
                <a:spcPct val="100000"/>
              </a:lnSpc>
              <a:buAutoNum type="arabicPeriod"/>
            </a:pPr>
            <a:r>
              <a:rPr lang="en-US" altLang="ko-KR" b="1" dirty="0">
                <a:solidFill>
                  <a:srgbClr val="0070C0"/>
                </a:solidFill>
                <a:effectLst>
                  <a:outerShdw blurRad="38100" dist="38100" dir="2700000" algn="tl">
                    <a:srgbClr val="000000">
                      <a:alpha val="43137"/>
                    </a:srgbClr>
                  </a:outerShdw>
                </a:effectLst>
                <a:latin typeface="Calibri" panose="020F0502020204030204" pitchFamily="34" charset="0"/>
              </a:rPr>
              <a:t>Introduction</a:t>
            </a:r>
          </a:p>
          <a:p>
            <a:pPr>
              <a:lnSpc>
                <a:spcPct val="100000"/>
              </a:lnSpc>
            </a:pPr>
            <a:r>
              <a:rPr lang="en-US" altLang="ko-KR" b="1" dirty="0">
                <a:effectLst>
                  <a:outerShdw blurRad="38100" dist="38100" dir="2700000" algn="tl">
                    <a:srgbClr val="000000">
                      <a:alpha val="43137"/>
                    </a:srgbClr>
                  </a:outerShdw>
                </a:effectLst>
                <a:latin typeface="Calibri" panose="020F0502020204030204" pitchFamily="34" charset="0"/>
              </a:rPr>
              <a:t>Gamow-Teller(GT) transition</a:t>
            </a:r>
          </a:p>
          <a:p>
            <a:pPr marL="514350" indent="-514350">
              <a:lnSpc>
                <a:spcPct val="100000"/>
              </a:lnSpc>
              <a:buAutoNum type="arabicPeriod" startAt="2"/>
            </a:pPr>
            <a:r>
              <a:rPr lang="en-US" altLang="ko-KR" b="1" dirty="0">
                <a:solidFill>
                  <a:srgbClr val="0070C0"/>
                </a:solidFill>
                <a:effectLst>
                  <a:outerShdw blurRad="38100" dist="38100" dir="2700000" algn="tl">
                    <a:srgbClr val="000000">
                      <a:alpha val="43137"/>
                    </a:srgbClr>
                  </a:outerShdw>
                </a:effectLst>
                <a:latin typeface="Calibri" panose="020F0502020204030204" pitchFamily="34" charset="0"/>
              </a:rPr>
              <a:t>Formalism</a:t>
            </a:r>
          </a:p>
          <a:p>
            <a:pPr marL="514350" indent="-514350">
              <a:lnSpc>
                <a:spcPct val="100000"/>
              </a:lnSpc>
              <a:buAutoNum type="arabicPeriod" startAt="2"/>
            </a:pPr>
            <a:r>
              <a:rPr lang="en-US" altLang="ko-KR" b="1" dirty="0">
                <a:solidFill>
                  <a:srgbClr val="0070C0"/>
                </a:solidFill>
                <a:effectLst>
                  <a:outerShdw blurRad="38100" dist="38100" dir="2700000" algn="tl">
                    <a:srgbClr val="000000">
                      <a:alpha val="43137"/>
                    </a:srgbClr>
                  </a:outerShdw>
                </a:effectLst>
                <a:latin typeface="Calibri" panose="020F0502020204030204" pitchFamily="34" charset="0"/>
              </a:rPr>
              <a:t>Results</a:t>
            </a:r>
          </a:p>
          <a:p>
            <a:pPr>
              <a:lnSpc>
                <a:spcPct val="100000"/>
              </a:lnSpc>
            </a:pPr>
            <a:r>
              <a:rPr lang="en-US" altLang="ko-KR" b="1" dirty="0">
                <a:effectLst>
                  <a:outerShdw blurRad="38100" dist="38100" dir="2700000" algn="tl">
                    <a:srgbClr val="000000">
                      <a:alpha val="43137"/>
                    </a:srgbClr>
                  </a:outerShdw>
                </a:effectLst>
                <a:latin typeface="Calibri" panose="020F0502020204030204" pitchFamily="34" charset="0"/>
              </a:rPr>
              <a:t>N=Z nuclei : </a:t>
            </a:r>
            <a:r>
              <a:rPr lang="en-US" altLang="ko-KR" b="1" baseline="30000" dirty="0">
                <a:effectLst>
                  <a:outerShdw blurRad="38100" dist="38100" dir="2700000" algn="tl">
                    <a:srgbClr val="000000">
                      <a:alpha val="43137"/>
                    </a:srgbClr>
                  </a:outerShdw>
                </a:effectLst>
                <a:latin typeface="Calibri" panose="020F0502020204030204" pitchFamily="34" charset="0"/>
              </a:rPr>
              <a:t>24</a:t>
            </a:r>
            <a:r>
              <a:rPr lang="en-US" altLang="ko-KR" b="1" dirty="0">
                <a:effectLst>
                  <a:outerShdw blurRad="38100" dist="38100" dir="2700000" algn="tl">
                    <a:srgbClr val="000000">
                      <a:alpha val="43137"/>
                    </a:srgbClr>
                  </a:outerShdw>
                </a:effectLst>
                <a:latin typeface="Calibri" panose="020F0502020204030204" pitchFamily="34" charset="0"/>
              </a:rPr>
              <a:t>Mg, </a:t>
            </a:r>
            <a:r>
              <a:rPr lang="en-US" altLang="ko-KR" b="1" baseline="30000" dirty="0">
                <a:effectLst>
                  <a:outerShdw blurRad="38100" dist="38100" dir="2700000" algn="tl">
                    <a:srgbClr val="000000">
                      <a:alpha val="43137"/>
                    </a:srgbClr>
                  </a:outerShdw>
                </a:effectLst>
                <a:latin typeface="Calibri" panose="020F0502020204030204" pitchFamily="34" charset="0"/>
              </a:rPr>
              <a:t>28</a:t>
            </a:r>
            <a:r>
              <a:rPr lang="en-US" altLang="ko-KR" b="1" dirty="0">
                <a:effectLst>
                  <a:outerShdw blurRad="38100" dist="38100" dir="2700000" algn="tl">
                    <a:srgbClr val="000000">
                      <a:alpha val="43137"/>
                    </a:srgbClr>
                  </a:outerShdw>
                </a:effectLst>
                <a:latin typeface="Calibri" panose="020F0502020204030204" pitchFamily="34" charset="0"/>
              </a:rPr>
              <a:t>Si, and </a:t>
            </a:r>
            <a:r>
              <a:rPr lang="en-US" altLang="ko-KR" b="1" baseline="30000" dirty="0">
                <a:effectLst>
                  <a:outerShdw blurRad="38100" dist="38100" dir="2700000" algn="tl">
                    <a:srgbClr val="000000">
                      <a:alpha val="43137"/>
                    </a:srgbClr>
                  </a:outerShdw>
                </a:effectLst>
                <a:latin typeface="Calibri" panose="020F0502020204030204" pitchFamily="34" charset="0"/>
              </a:rPr>
              <a:t>32</a:t>
            </a:r>
            <a:r>
              <a:rPr lang="en-US" altLang="ko-KR" b="1" dirty="0">
                <a:effectLst>
                  <a:outerShdw blurRad="38100" dist="38100" dir="2700000" algn="tl">
                    <a:srgbClr val="000000">
                      <a:alpha val="43137"/>
                    </a:srgbClr>
                  </a:outerShdw>
                </a:effectLst>
                <a:latin typeface="Calibri" panose="020F0502020204030204" pitchFamily="34" charset="0"/>
              </a:rPr>
              <a:t>S  </a:t>
            </a:r>
          </a:p>
          <a:p>
            <a:pPr>
              <a:lnSpc>
                <a:spcPct val="100000"/>
              </a:lnSpc>
            </a:pPr>
            <a:r>
              <a:rPr lang="en-US" altLang="ko-KR" b="1" dirty="0">
                <a:effectLst>
                  <a:outerShdw blurRad="38100" dist="38100" dir="2700000" algn="tl">
                    <a:srgbClr val="000000">
                      <a:alpha val="43137"/>
                    </a:srgbClr>
                  </a:outerShdw>
                </a:effectLst>
                <a:latin typeface="Calibri" panose="020F0502020204030204" pitchFamily="34" charset="0"/>
              </a:rPr>
              <a:t>N=Z+2 nuclei : </a:t>
            </a:r>
            <a:r>
              <a:rPr lang="en-US" altLang="ko-KR" b="1" baseline="30000" dirty="0">
                <a:effectLst>
                  <a:outerShdw blurRad="38100" dist="38100" dir="2700000" algn="tl">
                    <a:srgbClr val="000000">
                      <a:alpha val="43137"/>
                    </a:srgbClr>
                  </a:outerShdw>
                </a:effectLst>
                <a:latin typeface="Calibri" panose="020F0502020204030204" pitchFamily="34" charset="0"/>
              </a:rPr>
              <a:t>18</a:t>
            </a:r>
            <a:r>
              <a:rPr lang="en-US" altLang="ko-KR" b="1" dirty="0">
                <a:effectLst>
                  <a:outerShdw blurRad="38100" dist="38100" dir="2700000" algn="tl">
                    <a:srgbClr val="000000">
                      <a:alpha val="43137"/>
                    </a:srgbClr>
                  </a:outerShdw>
                </a:effectLst>
                <a:latin typeface="Calibri" panose="020F0502020204030204" pitchFamily="34" charset="0"/>
              </a:rPr>
              <a:t>O, </a:t>
            </a:r>
            <a:r>
              <a:rPr lang="en-US" altLang="ko-KR" b="1" baseline="30000" dirty="0">
                <a:effectLst>
                  <a:outerShdw blurRad="38100" dist="38100" dir="2700000" algn="tl">
                    <a:srgbClr val="000000">
                      <a:alpha val="43137"/>
                    </a:srgbClr>
                  </a:outerShdw>
                </a:effectLst>
                <a:latin typeface="Calibri" panose="020F0502020204030204" pitchFamily="34" charset="0"/>
              </a:rPr>
              <a:t>26</a:t>
            </a:r>
            <a:r>
              <a:rPr lang="en-US" altLang="ko-KR" b="1" dirty="0">
                <a:effectLst>
                  <a:outerShdw blurRad="38100" dist="38100" dir="2700000" algn="tl">
                    <a:srgbClr val="000000">
                      <a:alpha val="43137"/>
                    </a:srgbClr>
                  </a:outerShdw>
                </a:effectLst>
                <a:latin typeface="Calibri" panose="020F0502020204030204" pitchFamily="34" charset="0"/>
              </a:rPr>
              <a:t>Mg,  and </a:t>
            </a:r>
            <a:r>
              <a:rPr lang="en-US" altLang="ko-KR" b="1" baseline="30000" dirty="0">
                <a:effectLst>
                  <a:outerShdw blurRad="38100" dist="38100" dir="2700000" algn="tl">
                    <a:srgbClr val="000000">
                      <a:alpha val="43137"/>
                    </a:srgbClr>
                  </a:outerShdw>
                </a:effectLst>
                <a:latin typeface="Calibri" panose="020F0502020204030204" pitchFamily="34" charset="0"/>
              </a:rPr>
              <a:t>42</a:t>
            </a:r>
            <a:r>
              <a:rPr lang="en-US" altLang="ko-KR" b="1" dirty="0">
                <a:effectLst>
                  <a:outerShdw blurRad="38100" dist="38100" dir="2700000" algn="tl">
                    <a:srgbClr val="000000">
                      <a:alpha val="43137"/>
                    </a:srgbClr>
                  </a:outerShdw>
                </a:effectLst>
                <a:latin typeface="Calibri" panose="020F0502020204030204" pitchFamily="34" charset="0"/>
              </a:rPr>
              <a:t>Ca </a:t>
            </a:r>
            <a:endParaRPr lang="en-US" altLang="ko-KR" dirty="0">
              <a:solidFill>
                <a:srgbClr val="0070C0"/>
              </a:solidFill>
              <a:effectLst>
                <a:outerShdw blurRad="38100" dist="38100" dir="2700000" algn="tl">
                  <a:srgbClr val="000000">
                    <a:alpha val="43137"/>
                  </a:srgbClr>
                </a:outerShdw>
              </a:effectLst>
              <a:latin typeface="Calibri" panose="020F0502020204030204" pitchFamily="34" charset="0"/>
            </a:endParaRPr>
          </a:p>
          <a:p>
            <a:pPr>
              <a:lnSpc>
                <a:spcPct val="100000"/>
              </a:lnSpc>
            </a:pPr>
            <a:r>
              <a:rPr lang="en-US" altLang="ko-KR" b="1" dirty="0">
                <a:effectLst>
                  <a:outerShdw blurRad="38100" dist="38100" dir="2700000" algn="tl">
                    <a:srgbClr val="000000">
                      <a:alpha val="43137"/>
                    </a:srgbClr>
                  </a:outerShdw>
                </a:effectLst>
                <a:latin typeface="Calibri" panose="020F0502020204030204" pitchFamily="34" charset="0"/>
              </a:rPr>
              <a:t>Doubly magic nuclei : </a:t>
            </a:r>
            <a:r>
              <a:rPr lang="en-US" altLang="ko-KR" b="1" baseline="30000" dirty="0">
                <a:effectLst>
                  <a:outerShdw blurRad="38100" dist="38100" dir="2700000" algn="tl">
                    <a:srgbClr val="000000">
                      <a:alpha val="43137"/>
                    </a:srgbClr>
                  </a:outerShdw>
                </a:effectLst>
                <a:latin typeface="Calibri" panose="020F0502020204030204" pitchFamily="34" charset="0"/>
              </a:rPr>
              <a:t>48</a:t>
            </a:r>
            <a:r>
              <a:rPr lang="en-US" altLang="ko-KR" b="1" dirty="0">
                <a:effectLst>
                  <a:outerShdw blurRad="38100" dist="38100" dir="2700000" algn="tl">
                    <a:srgbClr val="000000">
                      <a:alpha val="43137"/>
                    </a:srgbClr>
                  </a:outerShdw>
                </a:effectLst>
                <a:latin typeface="Calibri" panose="020F0502020204030204" pitchFamily="34" charset="0"/>
              </a:rPr>
              <a:t>Ca, </a:t>
            </a:r>
            <a:r>
              <a:rPr lang="en-US" altLang="ko-KR" b="1" baseline="30000" dirty="0">
                <a:effectLst>
                  <a:outerShdw blurRad="38100" dist="38100" dir="2700000" algn="tl">
                    <a:srgbClr val="000000">
                      <a:alpha val="43137"/>
                    </a:srgbClr>
                  </a:outerShdw>
                </a:effectLst>
                <a:latin typeface="Calibri" panose="020F0502020204030204" pitchFamily="34" charset="0"/>
              </a:rPr>
              <a:t>78</a:t>
            </a:r>
            <a:r>
              <a:rPr lang="en-US" altLang="ko-KR" b="1" dirty="0">
                <a:effectLst>
                  <a:outerShdw blurRad="38100" dist="38100" dir="2700000" algn="tl">
                    <a:srgbClr val="000000">
                      <a:alpha val="43137"/>
                    </a:srgbClr>
                  </a:outerShdw>
                </a:effectLst>
                <a:latin typeface="Calibri" panose="020F0502020204030204" pitchFamily="34" charset="0"/>
              </a:rPr>
              <a:t>Ni, and </a:t>
            </a:r>
            <a:r>
              <a:rPr lang="en-US" altLang="ko-KR" b="1" baseline="30000" dirty="0">
                <a:effectLst>
                  <a:outerShdw blurRad="38100" dist="38100" dir="2700000" algn="tl">
                    <a:srgbClr val="000000">
                      <a:alpha val="43137"/>
                    </a:srgbClr>
                  </a:outerShdw>
                </a:effectLst>
                <a:latin typeface="Calibri" panose="020F0502020204030204" pitchFamily="34" charset="0"/>
              </a:rPr>
              <a:t>208</a:t>
            </a:r>
            <a:r>
              <a:rPr lang="en-US" altLang="ko-KR" b="1" dirty="0">
                <a:effectLst>
                  <a:outerShdw blurRad="38100" dist="38100" dir="2700000" algn="tl">
                    <a:srgbClr val="000000">
                      <a:alpha val="43137"/>
                    </a:srgbClr>
                  </a:outerShdw>
                </a:effectLst>
                <a:latin typeface="Calibri" panose="020F0502020204030204" pitchFamily="34" charset="0"/>
              </a:rPr>
              <a:t>Pb</a:t>
            </a:r>
          </a:p>
          <a:p>
            <a:pPr>
              <a:lnSpc>
                <a:spcPct val="100000"/>
              </a:lnSpc>
            </a:pPr>
            <a:r>
              <a:rPr lang="en-US" altLang="ko-KR" b="1" dirty="0">
                <a:effectLst>
                  <a:outerShdw blurRad="38100" dist="38100" dir="2700000" algn="tl">
                    <a:srgbClr val="000000">
                      <a:alpha val="43137"/>
                    </a:srgbClr>
                  </a:outerShdw>
                </a:effectLst>
                <a:latin typeface="Calibri" panose="020F0502020204030204" pitchFamily="34" charset="0"/>
              </a:rPr>
              <a:t>Open shell nuclei :</a:t>
            </a:r>
            <a:r>
              <a:rPr lang="en-US" altLang="ko-KR" b="1" baseline="30000" dirty="0">
                <a:effectLst>
                  <a:outerShdw blurRad="38100" dist="38100" dir="2700000" algn="tl">
                    <a:srgbClr val="000000">
                      <a:alpha val="43137"/>
                    </a:srgbClr>
                  </a:outerShdw>
                </a:effectLst>
                <a:latin typeface="Calibri" panose="020F0502020204030204" pitchFamily="34" charset="0"/>
              </a:rPr>
              <a:t> 62,64</a:t>
            </a:r>
            <a:r>
              <a:rPr lang="en-US" altLang="ko-KR" b="1" dirty="0">
                <a:effectLst>
                  <a:outerShdw blurRad="38100" dist="38100" dir="2700000" algn="tl">
                    <a:srgbClr val="000000">
                      <a:alpha val="43137"/>
                    </a:srgbClr>
                  </a:outerShdw>
                </a:effectLst>
                <a:latin typeface="Calibri" panose="020F0502020204030204" pitchFamily="34" charset="0"/>
              </a:rPr>
              <a:t>Ni, </a:t>
            </a:r>
            <a:r>
              <a:rPr lang="en-US" altLang="ko-KR" b="1" baseline="30000" dirty="0">
                <a:effectLst>
                  <a:outerShdw blurRad="38100" dist="38100" dir="2700000" algn="tl">
                    <a:srgbClr val="000000">
                      <a:alpha val="43137"/>
                    </a:srgbClr>
                  </a:outerShdw>
                </a:effectLst>
                <a:latin typeface="Calibri" panose="020F0502020204030204" pitchFamily="34" charset="0"/>
              </a:rPr>
              <a:t>76</a:t>
            </a:r>
            <a:r>
              <a:rPr lang="en-US" altLang="ko-KR" b="1" dirty="0">
                <a:effectLst>
                  <a:outerShdw blurRad="38100" dist="38100" dir="2700000" algn="tl">
                    <a:srgbClr val="000000">
                      <a:alpha val="43137"/>
                    </a:srgbClr>
                  </a:outerShdw>
                </a:effectLst>
                <a:latin typeface="Calibri" panose="020F0502020204030204" pitchFamily="34" charset="0"/>
              </a:rPr>
              <a:t>Ge, and </a:t>
            </a:r>
            <a:r>
              <a:rPr lang="en-US" altLang="ko-KR" b="1" baseline="30000" dirty="0">
                <a:effectLst>
                  <a:outerShdw blurRad="38100" dist="38100" dir="2700000" algn="tl">
                    <a:srgbClr val="000000">
                      <a:alpha val="43137"/>
                    </a:srgbClr>
                  </a:outerShdw>
                </a:effectLst>
                <a:latin typeface="Calibri" panose="020F0502020204030204" pitchFamily="34" charset="0"/>
              </a:rPr>
              <a:t>82</a:t>
            </a:r>
            <a:r>
              <a:rPr lang="en-US" altLang="ko-KR" b="1" dirty="0">
                <a:effectLst>
                  <a:outerShdw blurRad="38100" dist="38100" dir="2700000" algn="tl">
                    <a:srgbClr val="000000">
                      <a:alpha val="43137"/>
                    </a:srgbClr>
                  </a:outerShdw>
                </a:effectLst>
                <a:latin typeface="Calibri" panose="020F0502020204030204" pitchFamily="34" charset="0"/>
              </a:rPr>
              <a:t>Se  </a:t>
            </a:r>
          </a:p>
          <a:p>
            <a:pPr marL="0" indent="0">
              <a:lnSpc>
                <a:spcPct val="100000"/>
              </a:lnSpc>
              <a:buNone/>
            </a:pPr>
            <a:r>
              <a:rPr lang="en-US" altLang="ko-KR" b="1" dirty="0">
                <a:solidFill>
                  <a:srgbClr val="0070C0"/>
                </a:solidFill>
                <a:effectLst>
                  <a:outerShdw blurRad="38100" dist="38100" dir="2700000" algn="tl">
                    <a:srgbClr val="000000">
                      <a:alpha val="43137"/>
                    </a:srgbClr>
                  </a:outerShdw>
                </a:effectLst>
                <a:latin typeface="Calibri" panose="020F0502020204030204" pitchFamily="34" charset="0"/>
              </a:rPr>
              <a:t>4.   Summary</a:t>
            </a:r>
            <a:endParaRPr lang="en-US" altLang="ko-KR" b="1" dirty="0">
              <a:solidFill>
                <a:srgbClr val="0070C0"/>
              </a:solidFill>
              <a:effectLst>
                <a:outerShdw blurRad="38100" dist="38100" dir="2700000" algn="tl">
                  <a:srgbClr val="000000">
                    <a:alpha val="43137"/>
                  </a:srgbClr>
                </a:outerShdw>
              </a:effectLst>
            </a:endParaRPr>
          </a:p>
        </p:txBody>
      </p:sp>
      <p:sp>
        <p:nvSpPr>
          <p:cNvPr id="9" name="Rectangle 2"/>
          <p:cNvSpPr>
            <a:spLocks noGrp="1" noChangeArrowheads="1"/>
          </p:cNvSpPr>
          <p:nvPr>
            <p:ph type="title"/>
          </p:nvPr>
        </p:nvSpPr>
        <p:spPr>
          <a:xfrm>
            <a:off x="419348" y="160638"/>
            <a:ext cx="2418371" cy="582742"/>
          </a:xfrm>
        </p:spPr>
        <p:txBody>
          <a:bodyPr rtlCol="0">
            <a:noAutofit/>
          </a:bodyPr>
          <a:lstStyle/>
          <a:p>
            <a:pPr>
              <a:defRPr/>
            </a:pPr>
            <a:r>
              <a:rPr lang="en-US" altLang="ko-KR" sz="3600" b="1" dirty="0">
                <a:solidFill>
                  <a:srgbClr val="0070C0"/>
                </a:solidFill>
                <a:effectLst>
                  <a:outerShdw blurRad="38100" dist="38100" dir="2700000" algn="tl">
                    <a:srgbClr val="C0C0C0"/>
                  </a:outerShdw>
                </a:effectLst>
                <a:latin typeface="Calibri" panose="020F0502020204030204" pitchFamily="34" charset="0"/>
                <a:cs typeface="Calibri" panose="020F0502020204030204" pitchFamily="34" charset="0"/>
              </a:rPr>
              <a:t>Contents</a:t>
            </a:r>
          </a:p>
        </p:txBody>
      </p:sp>
      <p:sp>
        <p:nvSpPr>
          <p:cNvPr id="2" name="TextBox 1">
            <a:extLst>
              <a:ext uri="{FF2B5EF4-FFF2-40B4-BE49-F238E27FC236}">
                <a16:creationId xmlns:a16="http://schemas.microsoft.com/office/drawing/2014/main" id="{3ECEE56F-5ACE-0A12-F186-357D4A835DFC}"/>
              </a:ext>
            </a:extLst>
          </p:cNvPr>
          <p:cNvSpPr txBox="1"/>
          <p:nvPr/>
        </p:nvSpPr>
        <p:spPr>
          <a:xfrm>
            <a:off x="5876264" y="3347980"/>
            <a:ext cx="2579354" cy="400110"/>
          </a:xfrm>
          <a:prstGeom prst="rect">
            <a:avLst/>
          </a:prstGeom>
          <a:noFill/>
        </p:spPr>
        <p:txBody>
          <a:bodyPr wrap="square" rtlCol="0">
            <a:spAutoFit/>
          </a:bodyPr>
          <a:lstStyle/>
          <a:p>
            <a:r>
              <a:rPr lang="en-US" altLang="ko-KR" sz="2000" dirty="0">
                <a:solidFill>
                  <a:schemeClr val="bg1">
                    <a:lumMod val="50000"/>
                  </a:schemeClr>
                </a:solidFill>
              </a:rPr>
              <a:t>Ha </a:t>
            </a:r>
            <a:r>
              <a:rPr lang="en-US" altLang="ko-KR" sz="2000" i="1" dirty="0">
                <a:solidFill>
                  <a:schemeClr val="bg1">
                    <a:lumMod val="50000"/>
                  </a:schemeClr>
                </a:solidFill>
              </a:rPr>
              <a:t>et al. </a:t>
            </a:r>
            <a:r>
              <a:rPr lang="en-US" altLang="ko-KR" sz="2000" dirty="0">
                <a:solidFill>
                  <a:schemeClr val="bg1">
                    <a:lumMod val="50000"/>
                  </a:schemeClr>
                </a:solidFill>
              </a:rPr>
              <a:t>EPJA 53(2017)</a:t>
            </a:r>
            <a:endParaRPr lang="ko-KR" altLang="en-US" sz="2000" dirty="0">
              <a:solidFill>
                <a:schemeClr val="bg1">
                  <a:lumMod val="50000"/>
                </a:schemeClr>
              </a:solidFill>
            </a:endParaRPr>
          </a:p>
        </p:txBody>
      </p:sp>
      <p:sp>
        <p:nvSpPr>
          <p:cNvPr id="3" name="TextBox 2">
            <a:extLst>
              <a:ext uri="{FF2B5EF4-FFF2-40B4-BE49-F238E27FC236}">
                <a16:creationId xmlns:a16="http://schemas.microsoft.com/office/drawing/2014/main" id="{DBC8D3DD-1F7E-5916-E9AF-ECA31DAC8187}"/>
              </a:ext>
            </a:extLst>
          </p:cNvPr>
          <p:cNvSpPr txBox="1"/>
          <p:nvPr/>
        </p:nvSpPr>
        <p:spPr>
          <a:xfrm>
            <a:off x="6853038" y="5454334"/>
            <a:ext cx="2579354" cy="400110"/>
          </a:xfrm>
          <a:prstGeom prst="rect">
            <a:avLst/>
          </a:prstGeom>
          <a:noFill/>
        </p:spPr>
        <p:txBody>
          <a:bodyPr wrap="square" rtlCol="0">
            <a:spAutoFit/>
          </a:bodyPr>
          <a:lstStyle/>
          <a:p>
            <a:r>
              <a:rPr lang="en-US" altLang="ko-KR" sz="2000" dirty="0">
                <a:solidFill>
                  <a:schemeClr val="bg1">
                    <a:lumMod val="50000"/>
                  </a:schemeClr>
                </a:solidFill>
              </a:rPr>
              <a:t>Ha </a:t>
            </a:r>
            <a:r>
              <a:rPr lang="en-US" altLang="ko-KR" sz="2000" i="1" dirty="0">
                <a:solidFill>
                  <a:schemeClr val="bg1">
                    <a:lumMod val="50000"/>
                  </a:schemeClr>
                </a:solidFill>
              </a:rPr>
              <a:t>et al. </a:t>
            </a:r>
            <a:r>
              <a:rPr lang="en-US" altLang="ko-KR" sz="2000" dirty="0">
                <a:solidFill>
                  <a:schemeClr val="bg1">
                    <a:lumMod val="50000"/>
                  </a:schemeClr>
                </a:solidFill>
              </a:rPr>
              <a:t>NPA 934(2015)</a:t>
            </a:r>
            <a:endParaRPr lang="ko-KR" altLang="en-US" sz="2000" dirty="0">
              <a:solidFill>
                <a:schemeClr val="bg1">
                  <a:lumMod val="50000"/>
                </a:schemeClr>
              </a:solidFill>
            </a:endParaRPr>
          </a:p>
        </p:txBody>
      </p:sp>
      <p:sp>
        <p:nvSpPr>
          <p:cNvPr id="4" name="TextBox 3">
            <a:extLst>
              <a:ext uri="{FF2B5EF4-FFF2-40B4-BE49-F238E27FC236}">
                <a16:creationId xmlns:a16="http://schemas.microsoft.com/office/drawing/2014/main" id="{09FC95E2-97DE-E5D4-9DE0-A39D76444793}"/>
              </a:ext>
            </a:extLst>
          </p:cNvPr>
          <p:cNvSpPr txBox="1"/>
          <p:nvPr/>
        </p:nvSpPr>
        <p:spPr>
          <a:xfrm>
            <a:off x="5889360" y="3584311"/>
            <a:ext cx="3158474" cy="400110"/>
          </a:xfrm>
          <a:prstGeom prst="rect">
            <a:avLst/>
          </a:prstGeom>
          <a:noFill/>
        </p:spPr>
        <p:txBody>
          <a:bodyPr wrap="square" rtlCol="0">
            <a:spAutoFit/>
          </a:bodyPr>
          <a:lstStyle/>
          <a:p>
            <a:r>
              <a:rPr lang="en-US" altLang="ko-KR" sz="2000" dirty="0">
                <a:solidFill>
                  <a:schemeClr val="bg1">
                    <a:lumMod val="50000"/>
                  </a:schemeClr>
                </a:solidFill>
              </a:rPr>
              <a:t>Ha </a:t>
            </a:r>
            <a:r>
              <a:rPr lang="en-US" altLang="ko-KR" sz="2000" i="1" dirty="0">
                <a:solidFill>
                  <a:schemeClr val="bg1">
                    <a:lumMod val="50000"/>
                  </a:schemeClr>
                </a:solidFill>
              </a:rPr>
              <a:t>et al. </a:t>
            </a:r>
            <a:r>
              <a:rPr lang="en-US" altLang="ko-KR" sz="2000" dirty="0">
                <a:solidFill>
                  <a:schemeClr val="bg1">
                    <a:lumMod val="50000"/>
                  </a:schemeClr>
                </a:solidFill>
              </a:rPr>
              <a:t>PTEP 043D01(2022)</a:t>
            </a:r>
            <a:endParaRPr lang="ko-KR" altLang="en-US" sz="2000" dirty="0">
              <a:solidFill>
                <a:schemeClr val="bg1">
                  <a:lumMod val="50000"/>
                </a:schemeClr>
              </a:solidFill>
            </a:endParaRPr>
          </a:p>
        </p:txBody>
      </p:sp>
      <p:sp>
        <p:nvSpPr>
          <p:cNvPr id="5" name="TextBox 4">
            <a:extLst>
              <a:ext uri="{FF2B5EF4-FFF2-40B4-BE49-F238E27FC236}">
                <a16:creationId xmlns:a16="http://schemas.microsoft.com/office/drawing/2014/main" id="{C2B39408-3186-D381-446E-593D4F40471D}"/>
              </a:ext>
            </a:extLst>
          </p:cNvPr>
          <p:cNvSpPr txBox="1"/>
          <p:nvPr/>
        </p:nvSpPr>
        <p:spPr>
          <a:xfrm>
            <a:off x="7005238" y="4644179"/>
            <a:ext cx="2900762" cy="400110"/>
          </a:xfrm>
          <a:prstGeom prst="rect">
            <a:avLst/>
          </a:prstGeom>
          <a:noFill/>
        </p:spPr>
        <p:txBody>
          <a:bodyPr wrap="square" rtlCol="0">
            <a:spAutoFit/>
          </a:bodyPr>
          <a:lstStyle/>
          <a:p>
            <a:r>
              <a:rPr lang="en-US" altLang="ko-KR" sz="2000" dirty="0">
                <a:solidFill>
                  <a:schemeClr val="bg1">
                    <a:lumMod val="50000"/>
                  </a:schemeClr>
                </a:solidFill>
              </a:rPr>
              <a:t>Ha </a:t>
            </a:r>
            <a:r>
              <a:rPr lang="en-US" altLang="ko-KR" sz="2000" i="1" dirty="0">
                <a:solidFill>
                  <a:schemeClr val="bg1">
                    <a:lumMod val="50000"/>
                  </a:schemeClr>
                </a:solidFill>
              </a:rPr>
              <a:t>et al. submitted to PLB</a:t>
            </a:r>
            <a:endParaRPr lang="ko-KR" altLang="en-US" sz="2000" dirty="0">
              <a:solidFill>
                <a:schemeClr val="bg1">
                  <a:lumMod val="50000"/>
                </a:schemeClr>
              </a:solidFill>
            </a:endParaRPr>
          </a:p>
        </p:txBody>
      </p:sp>
      <p:sp>
        <p:nvSpPr>
          <p:cNvPr id="8" name="직사각형 7"/>
          <p:cNvSpPr/>
          <p:nvPr/>
        </p:nvSpPr>
        <p:spPr>
          <a:xfrm>
            <a:off x="6853038" y="5172234"/>
            <a:ext cx="3205161" cy="400110"/>
          </a:xfrm>
          <a:prstGeom prst="rect">
            <a:avLst/>
          </a:prstGeom>
        </p:spPr>
        <p:txBody>
          <a:bodyPr wrap="square">
            <a:spAutoFit/>
          </a:bodyPr>
          <a:lstStyle/>
          <a:p>
            <a:pPr eaLnBrk="1" hangingPunct="1">
              <a:defRPr/>
            </a:pPr>
            <a:r>
              <a:rPr lang="en-US" altLang="ko-KR" sz="2000" dirty="0">
                <a:solidFill>
                  <a:schemeClr val="bg1">
                    <a:lumMod val="50000"/>
                  </a:schemeClr>
                </a:solidFill>
                <a:latin typeface="Calibri" panose="020F0502020204030204" pitchFamily="34" charset="0"/>
                <a:ea typeface="굴림" charset="-127"/>
                <a:cs typeface="Calibri" panose="020F0502020204030204" pitchFamily="34" charset="0"/>
              </a:rPr>
              <a:t>Ha </a:t>
            </a:r>
            <a:r>
              <a:rPr lang="en-US" altLang="ko-KR" sz="2000" i="1" dirty="0">
                <a:solidFill>
                  <a:schemeClr val="bg1">
                    <a:lumMod val="50000"/>
                  </a:schemeClr>
                </a:solidFill>
                <a:latin typeface="Calibri" panose="020F0502020204030204" pitchFamily="34" charset="0"/>
                <a:ea typeface="굴림" charset="-127"/>
                <a:cs typeface="Calibri" panose="020F0502020204030204" pitchFamily="34" charset="0"/>
              </a:rPr>
              <a:t>et al</a:t>
            </a:r>
            <a:r>
              <a:rPr lang="en-US" altLang="ko-KR" sz="2000" dirty="0">
                <a:solidFill>
                  <a:schemeClr val="bg1">
                    <a:lumMod val="50000"/>
                  </a:schemeClr>
                </a:solidFill>
                <a:latin typeface="Calibri" panose="020F0502020204030204" pitchFamily="34" charset="0"/>
                <a:ea typeface="굴림" charset="-127"/>
                <a:cs typeface="Calibri" panose="020F0502020204030204" pitchFamily="34" charset="0"/>
              </a:rPr>
              <a:t>. JPG 46(2019) </a:t>
            </a:r>
          </a:p>
        </p:txBody>
      </p:sp>
      <p:sp>
        <p:nvSpPr>
          <p:cNvPr id="6" name="TextBox 5">
            <a:extLst>
              <a:ext uri="{FF2B5EF4-FFF2-40B4-BE49-F238E27FC236}">
                <a16:creationId xmlns:a16="http://schemas.microsoft.com/office/drawing/2014/main" id="{8F58BD1B-B790-5F4F-4408-6207CEBC6A5A}"/>
              </a:ext>
            </a:extLst>
          </p:cNvPr>
          <p:cNvSpPr txBox="1"/>
          <p:nvPr/>
        </p:nvSpPr>
        <p:spPr>
          <a:xfrm>
            <a:off x="6045618" y="4114245"/>
            <a:ext cx="3158474" cy="400110"/>
          </a:xfrm>
          <a:prstGeom prst="rect">
            <a:avLst/>
          </a:prstGeom>
          <a:noFill/>
        </p:spPr>
        <p:txBody>
          <a:bodyPr wrap="square" rtlCol="0">
            <a:spAutoFit/>
          </a:bodyPr>
          <a:lstStyle/>
          <a:p>
            <a:r>
              <a:rPr lang="en-US" altLang="ko-KR" sz="2000" dirty="0">
                <a:solidFill>
                  <a:schemeClr val="bg1">
                    <a:lumMod val="50000"/>
                  </a:schemeClr>
                </a:solidFill>
              </a:rPr>
              <a:t>Ha </a:t>
            </a:r>
            <a:r>
              <a:rPr lang="en-US" altLang="ko-KR" sz="2000" i="1" dirty="0">
                <a:solidFill>
                  <a:schemeClr val="bg1">
                    <a:lumMod val="50000"/>
                  </a:schemeClr>
                </a:solidFill>
              </a:rPr>
              <a:t>et al. </a:t>
            </a:r>
            <a:r>
              <a:rPr lang="en-US" altLang="ko-KR" sz="2000" dirty="0">
                <a:solidFill>
                  <a:schemeClr val="bg1">
                    <a:lumMod val="50000"/>
                  </a:schemeClr>
                </a:solidFill>
              </a:rPr>
              <a:t>PRC 94(2016)</a:t>
            </a:r>
            <a:endParaRPr lang="ko-KR" altLang="en-US" sz="2000" dirty="0">
              <a:solidFill>
                <a:schemeClr val="bg1">
                  <a:lumMod val="50000"/>
                </a:schemeClr>
              </a:solidFill>
            </a:endParaRPr>
          </a:p>
        </p:txBody>
      </p:sp>
      <p:sp>
        <p:nvSpPr>
          <p:cNvPr id="10" name="TextBox 9">
            <a:extLst>
              <a:ext uri="{FF2B5EF4-FFF2-40B4-BE49-F238E27FC236}">
                <a16:creationId xmlns:a16="http://schemas.microsoft.com/office/drawing/2014/main" id="{E05E6A86-5CD5-DC6E-D2F0-4A3FE4884E96}"/>
              </a:ext>
            </a:extLst>
          </p:cNvPr>
          <p:cNvSpPr txBox="1"/>
          <p:nvPr/>
        </p:nvSpPr>
        <p:spPr>
          <a:xfrm>
            <a:off x="574505" y="813085"/>
            <a:ext cx="9155093" cy="461665"/>
          </a:xfrm>
          <a:prstGeom prst="rect">
            <a:avLst/>
          </a:prstGeom>
          <a:noFill/>
        </p:spPr>
        <p:txBody>
          <a:bodyPr wrap="square">
            <a:spAutoFit/>
          </a:bodyPr>
          <a:lstStyle/>
          <a:p>
            <a:r>
              <a:rPr lang="ko-KR" altLang="en-US" sz="2400" dirty="0" err="1"/>
              <a:t>T</a:t>
            </a:r>
            <a:r>
              <a:rPr lang="en-US" altLang="ko-KR" sz="2400" dirty="0"/>
              <a:t>he aim of this</a:t>
            </a:r>
            <a:r>
              <a:rPr lang="ko-KR" altLang="en-US" sz="2400" dirty="0"/>
              <a:t> </a:t>
            </a:r>
            <a:r>
              <a:rPr lang="ko-KR" altLang="en-US" sz="2400" dirty="0" err="1"/>
              <a:t>talk</a:t>
            </a:r>
            <a:r>
              <a:rPr lang="ko-KR" altLang="en-US" sz="2400" dirty="0"/>
              <a:t> </a:t>
            </a:r>
            <a:r>
              <a:rPr lang="en-US" altLang="ko-KR" sz="2400" dirty="0"/>
              <a:t>is </a:t>
            </a:r>
            <a:r>
              <a:rPr lang="ko-KR" altLang="en-US" sz="2400" dirty="0" err="1"/>
              <a:t>to</a:t>
            </a:r>
            <a:r>
              <a:rPr lang="ko-KR" altLang="en-US" sz="2400" dirty="0"/>
              <a:t> </a:t>
            </a:r>
            <a:r>
              <a:rPr lang="ko-KR" altLang="en-US" sz="2400" dirty="0" err="1"/>
              <a:t>provide</a:t>
            </a:r>
            <a:r>
              <a:rPr lang="ko-KR" altLang="en-US" sz="2400" dirty="0"/>
              <a:t> </a:t>
            </a:r>
            <a:r>
              <a:rPr lang="ko-KR" altLang="en-US" sz="2400" dirty="0" err="1"/>
              <a:t>guidelines</a:t>
            </a:r>
            <a:r>
              <a:rPr lang="ko-KR" altLang="en-US" sz="2400" dirty="0"/>
              <a:t> </a:t>
            </a:r>
            <a:r>
              <a:rPr lang="ko-KR" altLang="en-US" sz="2400" dirty="0" err="1"/>
              <a:t>for</a:t>
            </a:r>
            <a:r>
              <a:rPr lang="ko-KR" altLang="en-US" sz="2400" dirty="0"/>
              <a:t> </a:t>
            </a:r>
            <a:r>
              <a:rPr lang="en-US" altLang="ko-KR" sz="2400" dirty="0"/>
              <a:t>GT transition experiments.</a:t>
            </a:r>
            <a:endParaRPr lang="ko-KR" altLang="en-US" sz="2400" dirty="0"/>
          </a:p>
        </p:txBody>
      </p:sp>
    </p:spTree>
  </p:cSld>
  <p:clrMapOvr>
    <a:masterClrMapping/>
  </p:clrMapOvr>
  <p:transition advTm="44803">
    <p:circl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BBFC8ACD-2EF3-493A-A93D-D747E514AF17}"/>
              </a:ext>
            </a:extLst>
          </p:cNvPr>
          <p:cNvSpPr>
            <a:spLocks noChangeArrowheads="1"/>
          </p:cNvSpPr>
          <p:nvPr/>
        </p:nvSpPr>
        <p:spPr bwMode="auto">
          <a:xfrm>
            <a:off x="1071154" y="1045029"/>
            <a:ext cx="16535485" cy="8441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pic>
        <p:nvPicPr>
          <p:cNvPr id="13313" name="_x388005232">
            <a:extLst>
              <a:ext uri="{FF2B5EF4-FFF2-40B4-BE49-F238E27FC236}">
                <a16:creationId xmlns:a16="http://schemas.microsoft.com/office/drawing/2014/main" id="{4A3FAAFA-01BF-41A5-8E8D-431A52BF88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0495" y="1076632"/>
            <a:ext cx="8084351" cy="4994365"/>
          </a:xfrm>
          <a:prstGeom prst="rect">
            <a:avLst/>
          </a:prstGeom>
          <a:noFill/>
          <a:extLst>
            <a:ext uri="{909E8E84-426E-40DD-AFC4-6F175D3DCCD1}">
              <a14:hiddenFill xmlns:a14="http://schemas.microsoft.com/office/drawing/2010/main">
                <a:solidFill>
                  <a:srgbClr val="FFFFFF"/>
                </a:solidFill>
              </a14:hiddenFill>
            </a:ext>
          </a:extLst>
        </p:spPr>
      </p:pic>
      <p:sp>
        <p:nvSpPr>
          <p:cNvPr id="4" name="Text Box 13">
            <a:extLst>
              <a:ext uri="{FF2B5EF4-FFF2-40B4-BE49-F238E27FC236}">
                <a16:creationId xmlns:a16="http://schemas.microsoft.com/office/drawing/2014/main" id="{C135B79E-4A83-4218-ABFE-61609EC79CA8}"/>
              </a:ext>
            </a:extLst>
          </p:cNvPr>
          <p:cNvSpPr txBox="1">
            <a:spLocks noChangeArrowheads="1"/>
          </p:cNvSpPr>
          <p:nvPr/>
        </p:nvSpPr>
        <p:spPr bwMode="auto">
          <a:xfrm>
            <a:off x="2152802" y="645745"/>
            <a:ext cx="4931652" cy="430887"/>
          </a:xfrm>
          <a:prstGeom prst="rect">
            <a:avLst/>
          </a:prstGeom>
          <a:solidFill>
            <a:schemeClr val="tx1"/>
          </a:solidFill>
          <a:ln>
            <a:noFill/>
          </a:ln>
        </p:spPr>
        <p:txBody>
          <a:bodyPr wrap="square">
            <a:spAutoFit/>
          </a:bodyPr>
          <a:lstStyle>
            <a:lvl1pPr marL="342900" indent="-342900" latinLnBrk="1">
              <a:spcBef>
                <a:spcPct val="20000"/>
              </a:spcBef>
              <a:buFont typeface="Arial" panose="020B0604020202020204" pitchFamily="34" charset="0"/>
              <a:buChar char="•"/>
              <a:defRPr sz="3200">
                <a:solidFill>
                  <a:schemeClr val="tx1"/>
                </a:solidFill>
                <a:latin typeface="맑은 고딕" panose="020B0503020000020004" pitchFamily="50" charset="-127"/>
                <a:ea typeface="맑은 고딕" panose="020B0503020000020004" pitchFamily="50" charset="-127"/>
              </a:defRPr>
            </a:lvl1pPr>
            <a:lvl2pPr marL="742950" indent="-285750" latinLnBrk="1">
              <a:spcBef>
                <a:spcPct val="20000"/>
              </a:spcBef>
              <a:buFont typeface="Arial" panose="020B0604020202020204" pitchFamily="34" charset="0"/>
              <a:buChar char="–"/>
              <a:defRPr sz="2800">
                <a:solidFill>
                  <a:schemeClr val="tx1"/>
                </a:solidFill>
                <a:latin typeface="맑은 고딕" panose="020B0503020000020004" pitchFamily="50" charset="-127"/>
                <a:ea typeface="맑은 고딕" panose="020B0503020000020004" pitchFamily="50" charset="-127"/>
              </a:defRPr>
            </a:lvl2pPr>
            <a:lvl3pPr marL="1143000" indent="-228600" latinLnBrk="1">
              <a:spcBef>
                <a:spcPct val="20000"/>
              </a:spcBef>
              <a:buFont typeface="Arial" panose="020B0604020202020204" pitchFamily="34" charset="0"/>
              <a:buChar char="•"/>
              <a:defRPr sz="2400">
                <a:solidFill>
                  <a:schemeClr val="tx1"/>
                </a:solidFill>
                <a:latin typeface="맑은 고딕" panose="020B0503020000020004" pitchFamily="50" charset="-127"/>
                <a:ea typeface="맑은 고딕" panose="020B0503020000020004" pitchFamily="50" charset="-127"/>
              </a:defRPr>
            </a:lvl3pPr>
            <a:lvl4pPr marL="1600200" indent="-228600" latinLnBrk="1">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4pPr>
            <a:lvl5pPr marL="2057400" indent="-228600" latinLnBrk="1">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9pPr>
          </a:lstStyle>
          <a:p>
            <a:pPr eaLnBrk="1" hangingPunct="1">
              <a:spcBef>
                <a:spcPct val="0"/>
              </a:spcBef>
              <a:buFont typeface="Wingdings" panose="05000000000000000000" pitchFamily="2" charset="2"/>
              <a:buChar char="v"/>
              <a:defRPr/>
            </a:pPr>
            <a:r>
              <a:rPr lang="en-US" altLang="ko-KR" sz="2200" b="1" dirty="0">
                <a:solidFill>
                  <a:schemeClr val="bg1"/>
                </a:solidFill>
                <a:uFill>
                  <a:solidFill>
                    <a:srgbClr val="3333FF"/>
                  </a:solidFill>
                </a:uFill>
                <a:latin typeface="Calibri" panose="020F0502020204030204" pitchFamily="34" charset="0"/>
                <a:ea typeface="굴림" panose="020B0600000101010101" pitchFamily="50" charset="-127"/>
                <a:cs typeface="Calibri" panose="020F0502020204030204" pitchFamily="34" charset="0"/>
              </a:rPr>
              <a:t>Area of interest :  N=Z or N &gt; Z nuclei </a:t>
            </a:r>
            <a:endParaRPr lang="en-US" altLang="ko-KR" sz="2200" dirty="0">
              <a:solidFill>
                <a:schemeClr val="bg1"/>
              </a:solidFill>
              <a:latin typeface="Arial Rounded MT Bold" panose="020F0704030504030204" pitchFamily="34" charset="0"/>
              <a:ea typeface="굴림" panose="020B0600000101010101" pitchFamily="50" charset="-127"/>
            </a:endParaRPr>
          </a:p>
        </p:txBody>
      </p:sp>
      <p:sp>
        <p:nvSpPr>
          <p:cNvPr id="3" name="직사각형 2">
            <a:extLst>
              <a:ext uri="{FF2B5EF4-FFF2-40B4-BE49-F238E27FC236}">
                <a16:creationId xmlns:a16="http://schemas.microsoft.com/office/drawing/2014/main" id="{F4F28265-8559-46F3-9F42-4FF1222D500D}"/>
              </a:ext>
            </a:extLst>
          </p:cNvPr>
          <p:cNvSpPr/>
          <p:nvPr/>
        </p:nvSpPr>
        <p:spPr>
          <a:xfrm>
            <a:off x="414447" y="6039394"/>
            <a:ext cx="8612778" cy="369332"/>
          </a:xfrm>
          <a:prstGeom prst="rect">
            <a:avLst/>
          </a:prstGeom>
        </p:spPr>
        <p:txBody>
          <a:bodyPr wrap="square">
            <a:spAutoFit/>
          </a:bodyPr>
          <a:lstStyle/>
          <a:p>
            <a:pPr marL="285750" indent="-285750">
              <a:buFont typeface="Wingdings" panose="05000000000000000000" pitchFamily="2" charset="2"/>
              <a:buChar char="ü"/>
            </a:pPr>
            <a:r>
              <a:rPr lang="en-US" altLang="ko-KR" sz="1800" dirty="0">
                <a:solidFill>
                  <a:srgbClr val="000000"/>
                </a:solidFill>
                <a:latin typeface="Calibri" panose="020F0502020204030204" pitchFamily="34" charset="0"/>
                <a:cs typeface="Calibri" panose="020F0502020204030204" pitchFamily="34" charset="0"/>
              </a:rPr>
              <a:t>For N=Z nuclei, </a:t>
            </a:r>
            <a:r>
              <a:rPr lang="en-US" altLang="ko-KR" sz="1800" b="1" i="1" dirty="0">
                <a:solidFill>
                  <a:srgbClr val="FF0000"/>
                </a:solidFill>
                <a:latin typeface="Calibri" panose="020F0502020204030204" pitchFamily="34" charset="0"/>
                <a:cs typeface="Calibri" panose="020F0502020204030204" pitchFamily="34" charset="0"/>
              </a:rPr>
              <a:t>np</a:t>
            </a:r>
            <a:r>
              <a:rPr lang="en-US" altLang="ko-KR" sz="1800" b="1" dirty="0">
                <a:solidFill>
                  <a:srgbClr val="FF0000"/>
                </a:solidFill>
                <a:latin typeface="Calibri" panose="020F0502020204030204" pitchFamily="34" charset="0"/>
                <a:cs typeface="Calibri" panose="020F0502020204030204" pitchFamily="34" charset="0"/>
              </a:rPr>
              <a:t> pairing is more dominant</a:t>
            </a:r>
            <a:r>
              <a:rPr lang="en-US" altLang="ko-KR" sz="1800" dirty="0">
                <a:solidFill>
                  <a:srgbClr val="FF0000"/>
                </a:solidFill>
                <a:latin typeface="Calibri" panose="020F0502020204030204" pitchFamily="34" charset="0"/>
                <a:cs typeface="Calibri" panose="020F0502020204030204" pitchFamily="34" charset="0"/>
              </a:rPr>
              <a:t> </a:t>
            </a:r>
            <a:r>
              <a:rPr lang="en-US" altLang="ko-KR" sz="1800" dirty="0">
                <a:solidFill>
                  <a:srgbClr val="000000"/>
                </a:solidFill>
                <a:latin typeface="Calibri" panose="020F0502020204030204" pitchFamily="34" charset="0"/>
                <a:cs typeface="Calibri" panose="020F0502020204030204" pitchFamily="34" charset="0"/>
              </a:rPr>
              <a:t>than the like-pairing(</a:t>
            </a:r>
            <a:r>
              <a:rPr lang="en-US" altLang="ko-KR" sz="1800" i="1" dirty="0" err="1">
                <a:solidFill>
                  <a:srgbClr val="000000"/>
                </a:solidFill>
                <a:latin typeface="Calibri" panose="020F0502020204030204" pitchFamily="34" charset="0"/>
                <a:cs typeface="Calibri" panose="020F0502020204030204" pitchFamily="34" charset="0"/>
              </a:rPr>
              <a:t>nn</a:t>
            </a:r>
            <a:r>
              <a:rPr lang="en-US" altLang="ko-KR" sz="1800" i="1" dirty="0">
                <a:solidFill>
                  <a:srgbClr val="000000"/>
                </a:solidFill>
                <a:latin typeface="Calibri" panose="020F0502020204030204" pitchFamily="34" charset="0"/>
                <a:cs typeface="Calibri" panose="020F0502020204030204" pitchFamily="34" charset="0"/>
              </a:rPr>
              <a:t>-</a:t>
            </a:r>
            <a:r>
              <a:rPr lang="en-US" altLang="ko-KR" sz="1800" dirty="0">
                <a:solidFill>
                  <a:srgbClr val="000000"/>
                </a:solidFill>
                <a:latin typeface="Calibri" panose="020F0502020204030204" pitchFamily="34" charset="0"/>
                <a:cs typeface="Calibri" panose="020F0502020204030204" pitchFamily="34" charset="0"/>
              </a:rPr>
              <a:t> &amp; </a:t>
            </a:r>
            <a:r>
              <a:rPr lang="en-US" altLang="ko-KR" sz="1800" i="1" dirty="0">
                <a:solidFill>
                  <a:srgbClr val="000000"/>
                </a:solidFill>
                <a:latin typeface="Calibri" panose="020F0502020204030204" pitchFamily="34" charset="0"/>
                <a:cs typeface="Calibri" panose="020F0502020204030204" pitchFamily="34" charset="0"/>
              </a:rPr>
              <a:t>pp</a:t>
            </a:r>
            <a:r>
              <a:rPr lang="en-US" altLang="ko-KR" sz="1800" dirty="0">
                <a:solidFill>
                  <a:srgbClr val="000000"/>
                </a:solidFill>
                <a:latin typeface="Calibri" panose="020F0502020204030204" pitchFamily="34" charset="0"/>
                <a:cs typeface="Calibri" panose="020F0502020204030204" pitchFamily="34" charset="0"/>
              </a:rPr>
              <a:t>-pairing).</a:t>
            </a:r>
            <a:endParaRPr lang="ko-KR" altLang="en-US" dirty="0"/>
          </a:p>
        </p:txBody>
      </p:sp>
      <p:sp>
        <p:nvSpPr>
          <p:cNvPr id="5" name="직사각형 4">
            <a:extLst>
              <a:ext uri="{FF2B5EF4-FFF2-40B4-BE49-F238E27FC236}">
                <a16:creationId xmlns:a16="http://schemas.microsoft.com/office/drawing/2014/main" id="{489A6231-5FE4-4322-82C9-327E66A5786D}"/>
              </a:ext>
            </a:extLst>
          </p:cNvPr>
          <p:cNvSpPr/>
          <p:nvPr/>
        </p:nvSpPr>
        <p:spPr>
          <a:xfrm>
            <a:off x="428022" y="6407076"/>
            <a:ext cx="8612778" cy="369332"/>
          </a:xfrm>
          <a:prstGeom prst="rect">
            <a:avLst/>
          </a:prstGeom>
        </p:spPr>
        <p:txBody>
          <a:bodyPr wrap="square">
            <a:spAutoFit/>
          </a:bodyPr>
          <a:lstStyle/>
          <a:p>
            <a:pPr marL="285750" indent="-285750">
              <a:buFont typeface="Wingdings" panose="05000000000000000000" pitchFamily="2" charset="2"/>
              <a:buChar char="ü"/>
            </a:pPr>
            <a:r>
              <a:rPr lang="en-US" altLang="ko-KR" sz="1800" b="1" dirty="0">
                <a:solidFill>
                  <a:srgbClr val="00B0F0"/>
                </a:solidFill>
                <a:latin typeface="Calibri" panose="020F0502020204030204" pitchFamily="34" charset="0"/>
                <a:cs typeface="Calibri" panose="020F0502020204030204" pitchFamily="34" charset="0"/>
              </a:rPr>
              <a:t>Unstable</a:t>
            </a:r>
            <a:r>
              <a:rPr lang="en-US" altLang="ko-KR" sz="1800" dirty="0">
                <a:solidFill>
                  <a:srgbClr val="000000"/>
                </a:solidFill>
                <a:latin typeface="Calibri" panose="020F0502020204030204" pitchFamily="34" charset="0"/>
                <a:cs typeface="Calibri" panose="020F0502020204030204" pitchFamily="34" charset="0"/>
              </a:rPr>
              <a:t> nuclides(6000-8000) can be deformed.</a:t>
            </a:r>
            <a:endParaRPr lang="ko-KR" altLang="en-US" b="1" dirty="0">
              <a:solidFill>
                <a:srgbClr val="FF0000"/>
              </a:solidFill>
            </a:endParaRPr>
          </a:p>
        </p:txBody>
      </p:sp>
      <p:sp>
        <p:nvSpPr>
          <p:cNvPr id="7" name="TextBox 6">
            <a:extLst>
              <a:ext uri="{FF2B5EF4-FFF2-40B4-BE49-F238E27FC236}">
                <a16:creationId xmlns:a16="http://schemas.microsoft.com/office/drawing/2014/main" id="{A2345D95-3E10-E9A1-DD0F-4539DC1173EE}"/>
              </a:ext>
            </a:extLst>
          </p:cNvPr>
          <p:cNvSpPr txBox="1"/>
          <p:nvPr/>
        </p:nvSpPr>
        <p:spPr>
          <a:xfrm>
            <a:off x="-51515" y="-52741"/>
            <a:ext cx="2466304" cy="592470"/>
          </a:xfrm>
          <a:prstGeom prst="rect">
            <a:avLst/>
          </a:prstGeom>
          <a:noFill/>
        </p:spPr>
        <p:txBody>
          <a:bodyPr wrap="square" rtlCol="0">
            <a:spAutoFit/>
          </a:bodyPr>
          <a:lstStyle/>
          <a:p>
            <a:r>
              <a:rPr lang="en-US" altLang="ko-KR" sz="3250" b="1" dirty="0">
                <a:highlight>
                  <a:srgbClr val="C3E3FF"/>
                </a:highlight>
                <a:latin typeface="Times New Roman" panose="02020603050405020304" pitchFamily="18" charset="0"/>
                <a:cs typeface="Times New Roman" panose="02020603050405020304" pitchFamily="18" charset="0"/>
              </a:rPr>
              <a:t>Introduction </a:t>
            </a:r>
            <a:endParaRPr lang="ko-KR" altLang="en-US" sz="3250" b="1" dirty="0">
              <a:highlight>
                <a:srgbClr val="C3E3FF"/>
              </a:highligh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26604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그림 3">
            <a:extLst>
              <a:ext uri="{FF2B5EF4-FFF2-40B4-BE49-F238E27FC236}">
                <a16:creationId xmlns:a16="http://schemas.microsoft.com/office/drawing/2014/main" id="{C738B6D4-387F-40CB-AE15-E0C973F7ACB8}"/>
              </a:ext>
            </a:extLst>
          </p:cNvPr>
          <p:cNvPicPr>
            <a:picLocks noChangeAspect="1"/>
          </p:cNvPicPr>
          <p:nvPr/>
        </p:nvPicPr>
        <p:blipFill>
          <a:blip r:embed="rId3"/>
          <a:stretch>
            <a:fillRect/>
          </a:stretch>
        </p:blipFill>
        <p:spPr>
          <a:xfrm>
            <a:off x="352346" y="1114057"/>
            <a:ext cx="2886075" cy="2905125"/>
          </a:xfrm>
          <a:prstGeom prst="rect">
            <a:avLst/>
          </a:prstGeom>
        </p:spPr>
      </p:pic>
      <p:sp>
        <p:nvSpPr>
          <p:cNvPr id="5" name="Text Box 13">
            <a:extLst>
              <a:ext uri="{FF2B5EF4-FFF2-40B4-BE49-F238E27FC236}">
                <a16:creationId xmlns:a16="http://schemas.microsoft.com/office/drawing/2014/main" id="{D0A0D441-8D5A-4CF6-9388-478A194C01A8}"/>
              </a:ext>
            </a:extLst>
          </p:cNvPr>
          <p:cNvSpPr txBox="1">
            <a:spLocks noChangeArrowheads="1"/>
          </p:cNvSpPr>
          <p:nvPr/>
        </p:nvSpPr>
        <p:spPr bwMode="auto">
          <a:xfrm>
            <a:off x="101253" y="71498"/>
            <a:ext cx="4358604" cy="430887"/>
          </a:xfrm>
          <a:prstGeom prst="rect">
            <a:avLst/>
          </a:prstGeom>
          <a:solidFill>
            <a:schemeClr val="tx1"/>
          </a:solidFill>
          <a:ln>
            <a:noFill/>
          </a:ln>
        </p:spPr>
        <p:txBody>
          <a:bodyPr wrap="square">
            <a:spAutoFit/>
          </a:bodyPr>
          <a:lstStyle>
            <a:lvl1pPr marL="342900" indent="-342900" latinLnBrk="1">
              <a:spcBef>
                <a:spcPct val="20000"/>
              </a:spcBef>
              <a:buFont typeface="Arial" panose="020B0604020202020204" pitchFamily="34" charset="0"/>
              <a:buChar char="•"/>
              <a:defRPr sz="3200">
                <a:solidFill>
                  <a:schemeClr val="tx1"/>
                </a:solidFill>
                <a:latin typeface="맑은 고딕" panose="020B0503020000020004" pitchFamily="50" charset="-127"/>
                <a:ea typeface="맑은 고딕" panose="020B0503020000020004" pitchFamily="50" charset="-127"/>
              </a:defRPr>
            </a:lvl1pPr>
            <a:lvl2pPr marL="742950" indent="-285750" latinLnBrk="1">
              <a:spcBef>
                <a:spcPct val="20000"/>
              </a:spcBef>
              <a:buFont typeface="Arial" panose="020B0604020202020204" pitchFamily="34" charset="0"/>
              <a:buChar char="–"/>
              <a:defRPr sz="2800">
                <a:solidFill>
                  <a:schemeClr val="tx1"/>
                </a:solidFill>
                <a:latin typeface="맑은 고딕" panose="020B0503020000020004" pitchFamily="50" charset="-127"/>
                <a:ea typeface="맑은 고딕" panose="020B0503020000020004" pitchFamily="50" charset="-127"/>
              </a:defRPr>
            </a:lvl2pPr>
            <a:lvl3pPr marL="1143000" indent="-228600" latinLnBrk="1">
              <a:spcBef>
                <a:spcPct val="20000"/>
              </a:spcBef>
              <a:buFont typeface="Arial" panose="020B0604020202020204" pitchFamily="34" charset="0"/>
              <a:buChar char="•"/>
              <a:defRPr sz="2400">
                <a:solidFill>
                  <a:schemeClr val="tx1"/>
                </a:solidFill>
                <a:latin typeface="맑은 고딕" panose="020B0503020000020004" pitchFamily="50" charset="-127"/>
                <a:ea typeface="맑은 고딕" panose="020B0503020000020004" pitchFamily="50" charset="-127"/>
              </a:defRPr>
            </a:lvl3pPr>
            <a:lvl4pPr marL="1600200" indent="-228600" latinLnBrk="1">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4pPr>
            <a:lvl5pPr marL="2057400" indent="-228600" latinLnBrk="1">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9pPr>
          </a:lstStyle>
          <a:p>
            <a:pPr eaLnBrk="1" hangingPunct="1">
              <a:spcBef>
                <a:spcPct val="0"/>
              </a:spcBef>
              <a:buFont typeface="Wingdings" panose="05000000000000000000" pitchFamily="2" charset="2"/>
              <a:buChar char="v"/>
              <a:defRPr/>
            </a:pPr>
            <a:r>
              <a:rPr lang="en-US" altLang="ko-KR" sz="2200" b="1" dirty="0">
                <a:solidFill>
                  <a:schemeClr val="bg1"/>
                </a:solidFill>
                <a:uFill>
                  <a:solidFill>
                    <a:srgbClr val="3333FF"/>
                  </a:solidFill>
                </a:uFill>
                <a:latin typeface="Calibri" panose="020F0502020204030204" pitchFamily="34" charset="0"/>
                <a:ea typeface="굴림" panose="020B0600000101010101" pitchFamily="50" charset="-127"/>
                <a:cs typeface="Calibri" panose="020F0502020204030204" pitchFamily="34" charset="0"/>
              </a:rPr>
              <a:t>Why Gamow-Teller transition?</a:t>
            </a:r>
            <a:endParaRPr lang="en-US" altLang="ko-KR" sz="2200" dirty="0">
              <a:solidFill>
                <a:schemeClr val="bg1"/>
              </a:solidFill>
              <a:latin typeface="Arial Rounded MT Bold" panose="020F0704030504030204" pitchFamily="34" charset="0"/>
              <a:ea typeface="굴림" panose="020B0600000101010101" pitchFamily="50" charset="-127"/>
            </a:endParaRPr>
          </a:p>
        </p:txBody>
      </p:sp>
      <p:sp>
        <p:nvSpPr>
          <p:cNvPr id="6" name="직사각형 5">
            <a:extLst>
              <a:ext uri="{FF2B5EF4-FFF2-40B4-BE49-F238E27FC236}">
                <a16:creationId xmlns:a16="http://schemas.microsoft.com/office/drawing/2014/main" id="{46EE9453-69D9-4DC0-9E5B-EA5D427B905A}"/>
              </a:ext>
            </a:extLst>
          </p:cNvPr>
          <p:cNvSpPr>
            <a:spLocks noChangeArrowheads="1"/>
          </p:cNvSpPr>
          <p:nvPr/>
        </p:nvSpPr>
        <p:spPr bwMode="auto">
          <a:xfrm>
            <a:off x="318280" y="632429"/>
            <a:ext cx="9269439" cy="382412"/>
          </a:xfrm>
          <a:prstGeom prst="rect">
            <a:avLst/>
          </a:prstGeom>
          <a:solidFill>
            <a:schemeClr val="bg1">
              <a:lumMod val="95000"/>
            </a:schemeClr>
          </a:solidFill>
          <a:ln w="9525">
            <a:noFill/>
            <a:miter lim="800000"/>
            <a:headEnd/>
            <a:tailEnd/>
          </a:ln>
        </p:spPr>
        <p:txBody>
          <a:bodyPr wrap="square">
            <a:spAutoFit/>
          </a:bodyPr>
          <a:lstStyle/>
          <a:p>
            <a:pPr marL="342900" indent="-342900" eaLnBrk="1" latinLnBrk="1" hangingPunct="1">
              <a:buFont typeface="Arial" panose="020B0604020202020204" pitchFamily="34" charset="0"/>
              <a:buChar char="•"/>
              <a:defRPr/>
            </a:pPr>
            <a:r>
              <a:rPr lang="en-US" altLang="ko-KR" b="1" dirty="0">
                <a:latin typeface="Calibri" panose="020F0502020204030204" pitchFamily="34" charset="0"/>
                <a:cs typeface="Calibri" panose="020F0502020204030204" pitchFamily="34" charset="0"/>
              </a:rPr>
              <a:t>CE(charge-exchange)</a:t>
            </a:r>
            <a:r>
              <a:rPr lang="en-US" altLang="ko-KR" dirty="0">
                <a:latin typeface="Calibri" panose="020F0502020204030204" pitchFamily="34" charset="0"/>
                <a:cs typeface="Calibri" panose="020F0502020204030204" pitchFamily="34" charset="0"/>
              </a:rPr>
              <a:t> reaction is very useful to study the </a:t>
            </a:r>
            <a:r>
              <a:rPr lang="en-US" altLang="ko-KR" b="1" dirty="0">
                <a:latin typeface="Calibri" panose="020F0502020204030204" pitchFamily="34" charset="0"/>
                <a:cs typeface="Calibri" panose="020F0502020204030204" pitchFamily="34" charset="0"/>
              </a:rPr>
              <a:t>spin-isospin </a:t>
            </a:r>
            <a:r>
              <a:rPr lang="en-US" altLang="ko-KR" b="1" dirty="0">
                <a:solidFill>
                  <a:srgbClr val="FF0000"/>
                </a:solidFill>
                <a:latin typeface="Calibri" panose="020F0502020204030204" pitchFamily="34" charset="0"/>
                <a:cs typeface="Calibri" panose="020F0502020204030204" pitchFamily="34" charset="0"/>
              </a:rPr>
              <a:t>excitations</a:t>
            </a:r>
            <a:r>
              <a:rPr lang="en-US" altLang="ko-KR" b="1" dirty="0">
                <a:latin typeface="Calibri" panose="020F0502020204030204" pitchFamily="34" charset="0"/>
                <a:cs typeface="Calibri" panose="020F0502020204030204" pitchFamily="34" charset="0"/>
              </a:rPr>
              <a:t> </a:t>
            </a:r>
            <a:r>
              <a:rPr lang="en-US" altLang="ko-KR" dirty="0">
                <a:latin typeface="Calibri" panose="020F0502020204030204" pitchFamily="34" charset="0"/>
                <a:cs typeface="Calibri" panose="020F0502020204030204" pitchFamily="34" charset="0"/>
              </a:rPr>
              <a:t>of nuclei.</a:t>
            </a:r>
            <a:endParaRPr lang="en-US" altLang="ko-KR" dirty="0">
              <a:latin typeface="Calibri" panose="020F0502020204030204" pitchFamily="34" charset="0"/>
              <a:ea typeface="Arial Unicode MS" pitchFamily="50" charset="-127"/>
              <a:cs typeface="Calibri" panose="020F0502020204030204" pitchFamily="34" charset="0"/>
            </a:endParaRPr>
          </a:p>
        </p:txBody>
      </p:sp>
      <mc:AlternateContent xmlns:mc="http://schemas.openxmlformats.org/markup-compatibility/2006" xmlns:a14="http://schemas.microsoft.com/office/drawing/2010/main">
        <mc:Choice Requires="a14">
          <p:sp>
            <p:nvSpPr>
              <p:cNvPr id="7" name="직사각형 6">
                <a:extLst>
                  <a:ext uri="{FF2B5EF4-FFF2-40B4-BE49-F238E27FC236}">
                    <a16:creationId xmlns:a16="http://schemas.microsoft.com/office/drawing/2014/main" id="{E7D282B4-75E6-4D50-97F5-C6F7D7978BEF}"/>
                  </a:ext>
                </a:extLst>
              </p:cNvPr>
              <p:cNvSpPr>
                <a:spLocks noChangeArrowheads="1"/>
              </p:cNvSpPr>
              <p:nvPr/>
            </p:nvSpPr>
            <p:spPr bwMode="auto">
              <a:xfrm>
                <a:off x="3454895" y="1258393"/>
                <a:ext cx="6132824" cy="2412968"/>
              </a:xfrm>
              <a:prstGeom prst="rect">
                <a:avLst/>
              </a:prstGeom>
              <a:solidFill>
                <a:schemeClr val="bg1">
                  <a:lumMod val="95000"/>
                </a:schemeClr>
              </a:solidFill>
              <a:ln w="9525">
                <a:noFill/>
                <a:miter lim="800000"/>
                <a:headEnd/>
                <a:tailEnd/>
              </a:ln>
            </p:spPr>
            <p:txBody>
              <a:bodyPr wrap="square">
                <a:spAutoFit/>
              </a:bodyPr>
              <a:lstStyle/>
              <a:p>
                <a:pPr eaLnBrk="1" latinLnBrk="1" hangingPunct="1">
                  <a:defRPr/>
                </a:pPr>
                <a:r>
                  <a:rPr lang="en-US" altLang="ko-KR" b="1" u="sng" dirty="0">
                    <a:solidFill>
                      <a:srgbClr val="0000FF"/>
                    </a:solidFill>
                    <a:latin typeface="Calibri" panose="020F0502020204030204" pitchFamily="34" charset="0"/>
                    <a:cs typeface="Calibri" panose="020F0502020204030204" pitchFamily="34" charset="0"/>
                  </a:rPr>
                  <a:t>Gamow-Teller(GT) transition </a:t>
                </a:r>
              </a:p>
              <a:p>
                <a:pPr>
                  <a:defRPr/>
                </a:pPr>
                <a:r>
                  <a:rPr lang="en-US" altLang="ko-KR" b="1" dirty="0"/>
                  <a:t>The</a:t>
                </a:r>
                <a:r>
                  <a:rPr lang="en-US" altLang="ko-KR" dirty="0"/>
                  <a:t> </a:t>
                </a:r>
                <a:r>
                  <a:rPr lang="en-US" altLang="ko-KR" b="1" dirty="0"/>
                  <a:t>simplest spin-isospin excitation </a:t>
                </a:r>
                <a:r>
                  <a:rPr lang="en-US" altLang="ko-KR" dirty="0"/>
                  <a:t>of a nucleus.</a:t>
                </a:r>
                <a:endParaRPr lang="en-US" altLang="ko-KR" dirty="0">
                  <a:latin typeface="Calibri" panose="020F0502020204030204" pitchFamily="34" charset="0"/>
                  <a:cs typeface="Calibri" panose="020F0502020204030204" pitchFamily="34" charset="0"/>
                </a:endParaRPr>
              </a:p>
              <a:p>
                <a:pPr marL="342900" indent="-342900" eaLnBrk="1" latinLnBrk="1" hangingPunct="1">
                  <a:buFont typeface="Arial" panose="020B0604020202020204" pitchFamily="34" charset="0"/>
                  <a:buChar char="•"/>
                  <a:defRPr/>
                </a:pPr>
                <a:r>
                  <a:rPr lang="en-US" altLang="ko-KR" dirty="0">
                    <a:solidFill>
                      <a:srgbClr val="FF0000"/>
                    </a:solidFill>
                    <a:latin typeface="Calibri" panose="020F0502020204030204" pitchFamily="34" charset="0"/>
                    <a:cs typeface="Calibri" panose="020F0502020204030204" pitchFamily="34" charset="0"/>
                  </a:rPr>
                  <a:t>Main transition </a:t>
                </a:r>
                <a:r>
                  <a:rPr lang="en-US" altLang="ko-KR" dirty="0">
                    <a:latin typeface="Calibri" panose="020F0502020204030204" pitchFamily="34" charset="0"/>
                    <a:cs typeface="Calibri" panose="020F0502020204030204" pitchFamily="34" charset="0"/>
                  </a:rPr>
                  <a:t>in the </a:t>
                </a:r>
                <a14:m>
                  <m:oMath xmlns:m="http://schemas.openxmlformats.org/officeDocument/2006/math">
                    <m:r>
                      <a:rPr lang="ko-KR" altLang="en-US" b="0" i="1" smtClean="0">
                        <a:latin typeface="Cambria Math" panose="02040503050406030204" pitchFamily="18" charset="0"/>
                        <a:cs typeface="Calibri" panose="020F0502020204030204" pitchFamily="34" charset="0"/>
                      </a:rPr>
                      <m:t>𝜈</m:t>
                    </m:r>
                    <m:r>
                      <a:rPr lang="en-US" altLang="ko-KR" b="0" i="1" smtClean="0">
                        <a:latin typeface="Cambria Math" panose="02040503050406030204" pitchFamily="18" charset="0"/>
                        <a:cs typeface="Calibri" panose="020F0502020204030204" pitchFamily="34" charset="0"/>
                      </a:rPr>
                      <m:t>−</m:t>
                    </m:r>
                    <m:r>
                      <a:rPr lang="en-US" altLang="ko-KR" b="0" i="1" smtClean="0">
                        <a:latin typeface="Cambria Math" panose="02040503050406030204" pitchFamily="18" charset="0"/>
                        <a:cs typeface="Calibri" panose="020F0502020204030204" pitchFamily="34" charset="0"/>
                      </a:rPr>
                      <m:t>𝐴</m:t>
                    </m:r>
                  </m:oMath>
                </a14:m>
                <a:r>
                  <a:rPr lang="en-US" altLang="ko-KR" dirty="0">
                    <a:latin typeface="Calibri" panose="020F0502020204030204" pitchFamily="34" charset="0"/>
                    <a:cs typeface="Calibri" panose="020F0502020204030204" pitchFamily="34" charset="0"/>
                  </a:rPr>
                  <a:t> reaction in nucleosynthesis.</a:t>
                </a:r>
              </a:p>
              <a:p>
                <a:pPr marL="342900" indent="-342900" eaLnBrk="1" latinLnBrk="1" hangingPunct="1">
                  <a:buFont typeface="Arial" panose="020B0604020202020204" pitchFamily="34" charset="0"/>
                  <a:buChar char="•"/>
                  <a:defRPr/>
                </a:pPr>
                <a:r>
                  <a:rPr lang="en-US" altLang="ko-KR" dirty="0">
                    <a:latin typeface="Calibri" panose="020F0502020204030204" pitchFamily="34" charset="0"/>
                    <a:cs typeface="Calibri" panose="020F0502020204030204" pitchFamily="34" charset="0"/>
                  </a:rPr>
                  <a:t>B(GT) is related to the half-life of an allowed </a:t>
                </a:r>
                <a14:m>
                  <m:oMath xmlns:m="http://schemas.openxmlformats.org/officeDocument/2006/math">
                    <m:r>
                      <a:rPr lang="ko-KR" altLang="en-US" i="1" smtClean="0">
                        <a:latin typeface="Cambria Math" panose="02040503050406030204" pitchFamily="18" charset="0"/>
                        <a:cs typeface="Calibri" panose="020F0502020204030204" pitchFamily="34" charset="0"/>
                      </a:rPr>
                      <m:t>𝛽</m:t>
                    </m:r>
                  </m:oMath>
                </a14:m>
                <a:r>
                  <a:rPr lang="en-US" altLang="ko-KR" dirty="0">
                    <a:latin typeface="Calibri" panose="020F0502020204030204" pitchFamily="34" charset="0"/>
                    <a:cs typeface="Calibri" panose="020F0502020204030204" pitchFamily="34" charset="0"/>
                  </a:rPr>
                  <a:t>-decay.</a:t>
                </a:r>
              </a:p>
              <a:p>
                <a:pPr marL="342900" indent="-342900">
                  <a:buFont typeface="Arial" panose="020B0604020202020204" pitchFamily="34" charset="0"/>
                  <a:buChar char="•"/>
                  <a:defRPr/>
                </a:pPr>
                <a:r>
                  <a:rPr lang="en-US" altLang="ko-KR" dirty="0">
                    <a:latin typeface="Calibri" panose="020F0502020204030204" pitchFamily="34" charset="0"/>
                    <a:cs typeface="Calibri" panose="020F0502020204030204" pitchFamily="34" charset="0"/>
                  </a:rPr>
                  <a:t>Model independent.</a:t>
                </a:r>
              </a:p>
              <a:p>
                <a:pPr marL="342900" indent="-342900">
                  <a:buFont typeface="Arial" panose="020B0604020202020204" pitchFamily="34" charset="0"/>
                  <a:buChar char="•"/>
                  <a:defRPr/>
                </a:pPr>
                <a:r>
                  <a:rPr lang="en-US" altLang="ko-KR" dirty="0">
                    <a:latin typeface="Calibri" panose="020F0502020204030204" pitchFamily="34" charset="0"/>
                    <a:cs typeface="Calibri" panose="020F0502020204030204" pitchFamily="34" charset="0"/>
                  </a:rPr>
                  <a:t>For testing a new theoretical models of nuclei and nuclear force(weak interaction).</a:t>
                </a:r>
              </a:p>
              <a:p>
                <a:pPr marL="342900" indent="-342900">
                  <a:buFont typeface="Arial" panose="020B0604020202020204" pitchFamily="34" charset="0"/>
                  <a:buChar char="•"/>
                  <a:defRPr/>
                </a:pPr>
                <a:r>
                  <a:rPr lang="en-US" altLang="ko-KR" b="1" dirty="0">
                    <a:solidFill>
                      <a:srgbClr val="FF66FF"/>
                    </a:solidFill>
                    <a:latin typeface="Calibri" panose="020F0502020204030204" pitchFamily="34" charset="0"/>
                    <a:cs typeface="Calibri" panose="020F0502020204030204" pitchFamily="34" charset="0"/>
                  </a:rPr>
                  <a:t>NME(nuclear matrix elements) </a:t>
                </a:r>
                <a:r>
                  <a:rPr lang="en-US" altLang="ko-KR" dirty="0">
                    <a:latin typeface="Calibri" panose="020F0502020204030204" pitchFamily="34" charset="0"/>
                    <a:cs typeface="Calibri" panose="020F0502020204030204" pitchFamily="34" charset="0"/>
                  </a:rPr>
                  <a:t>in </a:t>
                </a:r>
                <a:r>
                  <a:rPr lang="en-US" altLang="ko-KR" dirty="0">
                    <a:solidFill>
                      <a:srgbClr val="FF0000"/>
                    </a:solidFill>
                    <a:latin typeface="Calibri" panose="020F0502020204030204" pitchFamily="34" charset="0"/>
                    <a:cs typeface="Calibri" panose="020F0502020204030204" pitchFamily="34" charset="0"/>
                  </a:rPr>
                  <a:t>2</a:t>
                </a:r>
                <a:r>
                  <a:rPr lang="ko-KR" altLang="en-US" dirty="0">
                    <a:solidFill>
                      <a:srgbClr val="FF0000"/>
                    </a:solidFill>
                    <a:latin typeface="Calibri" panose="020F0502020204030204" pitchFamily="34" charset="0"/>
                    <a:cs typeface="Calibri" panose="020F0502020204030204" pitchFamily="34" charset="0"/>
                  </a:rPr>
                  <a:t>𝜈𝛽𝛽</a:t>
                </a:r>
                <a14:m>
                  <m:oMath xmlns:m="http://schemas.openxmlformats.org/officeDocument/2006/math">
                    <m:r>
                      <a:rPr lang="en-US" altLang="ko-KR" b="0" i="0" smtClean="0">
                        <a:solidFill>
                          <a:srgbClr val="FF0000"/>
                        </a:solidFill>
                        <a:latin typeface="Cambria Math" panose="02040503050406030204" pitchFamily="18" charset="0"/>
                        <a:cs typeface="Calibri" panose="020F0502020204030204" pitchFamily="34" charset="0"/>
                      </a:rPr>
                      <m:t> </m:t>
                    </m:r>
                    <m:r>
                      <m:rPr>
                        <m:sty m:val="p"/>
                      </m:rPr>
                      <a:rPr lang="en-US" altLang="ko-KR" b="0" i="0" smtClean="0">
                        <a:latin typeface="Cambria Math" panose="02040503050406030204" pitchFamily="18" charset="0"/>
                        <a:cs typeface="Calibri" panose="020F0502020204030204" pitchFamily="34" charset="0"/>
                      </a:rPr>
                      <m:t>and</m:t>
                    </m:r>
                    <m:r>
                      <a:rPr lang="en-US" altLang="ko-KR" b="0" i="1" smtClean="0">
                        <a:latin typeface="Cambria Math" panose="02040503050406030204" pitchFamily="18" charset="0"/>
                        <a:cs typeface="Calibri" panose="020F0502020204030204" pitchFamily="34" charset="0"/>
                      </a:rPr>
                      <m:t> 0</m:t>
                    </m:r>
                    <m:r>
                      <a:rPr lang="ko-KR" altLang="en-US" b="0" i="1" smtClean="0">
                        <a:latin typeface="Cambria Math" panose="02040503050406030204" pitchFamily="18" charset="0"/>
                        <a:cs typeface="Calibri" panose="020F0502020204030204" pitchFamily="34" charset="0"/>
                      </a:rPr>
                      <m:t>𝜈𝛽𝛽</m:t>
                    </m:r>
                  </m:oMath>
                </a14:m>
                <a:r>
                  <a:rPr lang="en-US" altLang="ko-KR" dirty="0">
                    <a:latin typeface="Calibri" panose="020F0502020204030204" pitchFamily="34" charset="0"/>
                    <a:cs typeface="Calibri" panose="020F0502020204030204" pitchFamily="34" charset="0"/>
                  </a:rPr>
                  <a:t>-decay.</a:t>
                </a:r>
                <a:endParaRPr lang="en-US" altLang="ko-KR" dirty="0">
                  <a:latin typeface="Calibri" panose="020F0502020204030204" pitchFamily="34" charset="0"/>
                  <a:ea typeface="Arial Unicode MS" pitchFamily="50" charset="-127"/>
                  <a:cs typeface="Calibri" panose="020F0502020204030204" pitchFamily="34" charset="0"/>
                </a:endParaRPr>
              </a:p>
            </p:txBody>
          </p:sp>
        </mc:Choice>
        <mc:Fallback xmlns="">
          <p:sp>
            <p:nvSpPr>
              <p:cNvPr id="7" name="직사각형 6">
                <a:extLst>
                  <a:ext uri="{FF2B5EF4-FFF2-40B4-BE49-F238E27FC236}">
                    <a16:creationId xmlns:a16="http://schemas.microsoft.com/office/drawing/2014/main" id="{E7D282B4-75E6-4D50-97F5-C6F7D7978BEF}"/>
                  </a:ext>
                </a:extLst>
              </p:cNvPr>
              <p:cNvSpPr>
                <a:spLocks noRot="1" noChangeAspect="1" noMove="1" noResize="1" noEditPoints="1" noAdjustHandles="1" noChangeArrowheads="1" noChangeShapeType="1" noTextEdit="1"/>
              </p:cNvSpPr>
              <p:nvPr/>
            </p:nvSpPr>
            <p:spPr bwMode="auto">
              <a:xfrm>
                <a:off x="3454895" y="1258393"/>
                <a:ext cx="6132824" cy="2412968"/>
              </a:xfrm>
              <a:prstGeom prst="rect">
                <a:avLst/>
              </a:prstGeom>
              <a:blipFill>
                <a:blip r:embed="rId4"/>
                <a:stretch>
                  <a:fillRect l="-895" t="-1010" r="-398" b="-3283"/>
                </a:stretch>
              </a:blipFill>
              <a:ln w="9525">
                <a:noFill/>
                <a:miter lim="800000"/>
                <a:headEnd/>
                <a:tailEnd/>
              </a:ln>
            </p:spPr>
            <p:txBody>
              <a:bodyPr/>
              <a:lstStyle/>
              <a:p>
                <a:r>
                  <a:rPr lang="ko-KR" altLang="en-US">
                    <a:noFill/>
                  </a:rPr>
                  <a:t> </a:t>
                </a:r>
              </a:p>
            </p:txBody>
          </p:sp>
        </mc:Fallback>
      </mc:AlternateContent>
      <p:pic>
        <p:nvPicPr>
          <p:cNvPr id="8" name="그림 7">
            <a:extLst>
              <a:ext uri="{FF2B5EF4-FFF2-40B4-BE49-F238E27FC236}">
                <a16:creationId xmlns:a16="http://schemas.microsoft.com/office/drawing/2014/main" id="{D975D465-A6B3-4EB0-BC2B-676CC1F9F703}"/>
              </a:ext>
            </a:extLst>
          </p:cNvPr>
          <p:cNvPicPr>
            <a:picLocks noChangeAspect="1"/>
          </p:cNvPicPr>
          <p:nvPr/>
        </p:nvPicPr>
        <p:blipFill>
          <a:blip r:embed="rId5"/>
          <a:stretch>
            <a:fillRect/>
          </a:stretch>
        </p:blipFill>
        <p:spPr>
          <a:xfrm>
            <a:off x="6654019" y="4254548"/>
            <a:ext cx="2933700" cy="1571625"/>
          </a:xfrm>
          <a:prstGeom prst="rect">
            <a:avLst/>
          </a:prstGeom>
        </p:spPr>
      </p:pic>
      <p:pic>
        <p:nvPicPr>
          <p:cNvPr id="9" name="그림 8">
            <a:extLst>
              <a:ext uri="{FF2B5EF4-FFF2-40B4-BE49-F238E27FC236}">
                <a16:creationId xmlns:a16="http://schemas.microsoft.com/office/drawing/2014/main" id="{3804B503-7E56-4F84-9F32-B872483EB6EE}"/>
              </a:ext>
            </a:extLst>
          </p:cNvPr>
          <p:cNvPicPr>
            <a:picLocks noChangeAspect="1"/>
          </p:cNvPicPr>
          <p:nvPr/>
        </p:nvPicPr>
        <p:blipFill>
          <a:blip r:embed="rId6"/>
          <a:stretch>
            <a:fillRect/>
          </a:stretch>
        </p:blipFill>
        <p:spPr>
          <a:xfrm>
            <a:off x="3754520" y="3802093"/>
            <a:ext cx="2568255" cy="2368856"/>
          </a:xfrm>
          <a:prstGeom prst="rect">
            <a:avLst/>
          </a:prstGeom>
        </p:spPr>
      </p:pic>
      <p:pic>
        <p:nvPicPr>
          <p:cNvPr id="10" name="그림 9">
            <a:extLst>
              <a:ext uri="{FF2B5EF4-FFF2-40B4-BE49-F238E27FC236}">
                <a16:creationId xmlns:a16="http://schemas.microsoft.com/office/drawing/2014/main" id="{407CC202-E7E6-4046-A355-0450C213CFC4}"/>
              </a:ext>
            </a:extLst>
          </p:cNvPr>
          <p:cNvPicPr>
            <a:picLocks noChangeAspect="1"/>
          </p:cNvPicPr>
          <p:nvPr/>
        </p:nvPicPr>
        <p:blipFill>
          <a:blip r:embed="rId7"/>
          <a:stretch>
            <a:fillRect/>
          </a:stretch>
        </p:blipFill>
        <p:spPr>
          <a:xfrm>
            <a:off x="55602" y="4170792"/>
            <a:ext cx="3479565" cy="2464100"/>
          </a:xfrm>
          <a:prstGeom prst="rect">
            <a:avLst/>
          </a:prstGeom>
        </p:spPr>
      </p:pic>
      <p:sp>
        <p:nvSpPr>
          <p:cNvPr id="11" name="직사각형 10">
            <a:extLst>
              <a:ext uri="{FF2B5EF4-FFF2-40B4-BE49-F238E27FC236}">
                <a16:creationId xmlns:a16="http://schemas.microsoft.com/office/drawing/2014/main" id="{89400D52-2E2C-4307-B2B9-592B9588406F}"/>
              </a:ext>
            </a:extLst>
          </p:cNvPr>
          <p:cNvSpPr/>
          <p:nvPr/>
        </p:nvSpPr>
        <p:spPr>
          <a:xfrm>
            <a:off x="777019" y="6517180"/>
            <a:ext cx="2934740" cy="382412"/>
          </a:xfrm>
          <a:prstGeom prst="rect">
            <a:avLst/>
          </a:prstGeom>
        </p:spPr>
        <p:txBody>
          <a:bodyPr wrap="square">
            <a:spAutoFit/>
          </a:bodyPr>
          <a:lstStyle/>
          <a:p>
            <a:pPr>
              <a:defRPr/>
            </a:pPr>
            <a:r>
              <a:rPr lang="en-US" altLang="ko-KR" dirty="0">
                <a:solidFill>
                  <a:schemeClr val="bg1">
                    <a:lumMod val="65000"/>
                  </a:schemeClr>
                </a:solidFill>
                <a:latin typeface="Calibri" panose="020F0502020204030204" pitchFamily="34" charset="0"/>
                <a:ea typeface="굴림" charset="-127"/>
                <a:cs typeface="Calibri" panose="020F0502020204030204" pitchFamily="34" charset="0"/>
              </a:rPr>
              <a:t> </a:t>
            </a:r>
            <a:r>
              <a:rPr lang="en-US" altLang="ko-KR" sz="1600" dirty="0">
                <a:latin typeface="Calibri" panose="020F0502020204030204" pitchFamily="34" charset="0"/>
                <a:ea typeface="굴림" charset="-127"/>
                <a:cs typeface="Calibri" panose="020F0502020204030204" pitchFamily="34" charset="0"/>
              </a:rPr>
              <a:t>CHEOUN,HA,..PRC 82(2010)</a:t>
            </a:r>
            <a:endParaRPr lang="en-US" altLang="ko-KR" sz="16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id="{B2659BC9-0BAA-BDFC-ED22-264F9FCA531B}"/>
              </a:ext>
            </a:extLst>
          </p:cNvPr>
          <p:cNvSpPr txBox="1"/>
          <p:nvPr/>
        </p:nvSpPr>
        <p:spPr>
          <a:xfrm>
            <a:off x="515694" y="6170949"/>
            <a:ext cx="8802478" cy="615553"/>
          </a:xfrm>
          <a:prstGeom prst="rect">
            <a:avLst/>
          </a:prstGeom>
          <a:solidFill>
            <a:schemeClr val="accent4">
              <a:lumMod val="20000"/>
              <a:lumOff val="80000"/>
            </a:schemeClr>
          </a:solidFill>
          <a:ln>
            <a:solidFill>
              <a:schemeClr val="tx1"/>
            </a:solidFill>
          </a:ln>
          <a:effectLst/>
        </p:spPr>
        <p:txBody>
          <a:bodyPr wrap="square" lIns="0" tIns="0" rIns="0" bIns="0" rtlCol="0">
            <a:spAutoFit/>
          </a:bodyPr>
          <a:lstStyle/>
          <a:p>
            <a:pPr marL="342900" indent="-342900">
              <a:buFont typeface="Wingdings" panose="05000000000000000000" pitchFamily="2" charset="2"/>
              <a:buChar char="ü"/>
            </a:pPr>
            <a:r>
              <a:rPr lang="en-US" altLang="ko-KR" sz="2000" b="1" dirty="0">
                <a:latin typeface="Comic Sans MS" panose="030F0702030302020204" pitchFamily="66" charset="0"/>
                <a:ea typeface="Cambria Math" panose="02040503050406030204" pitchFamily="18" charset="0"/>
              </a:rPr>
              <a:t>But we do not have enough data for GT transition to confirm the theoretical estimation.</a:t>
            </a:r>
            <a:endParaRPr lang="ko-KR" altLang="en-US" sz="2000" b="1" dirty="0">
              <a:solidFill>
                <a:schemeClr val="tx1"/>
              </a:solidFill>
              <a:latin typeface="Comic Sans MS" panose="030F0702030302020204" pitchFamily="66" charset="0"/>
            </a:endParaRPr>
          </a:p>
        </p:txBody>
      </p:sp>
      <p:cxnSp>
        <p:nvCxnSpPr>
          <p:cNvPr id="14" name="직선 화살표 연결선 13"/>
          <p:cNvCxnSpPr>
            <a:cxnSpLocks/>
          </p:cNvCxnSpPr>
          <p:nvPr/>
        </p:nvCxnSpPr>
        <p:spPr>
          <a:xfrm flipH="1">
            <a:off x="2756265" y="2123574"/>
            <a:ext cx="1123919" cy="3558769"/>
          </a:xfrm>
          <a:prstGeom prst="straightConnector1">
            <a:avLst/>
          </a:prstGeom>
          <a:ln w="127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03602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그림 2">
            <a:extLst>
              <a:ext uri="{FF2B5EF4-FFF2-40B4-BE49-F238E27FC236}">
                <a16:creationId xmlns:a16="http://schemas.microsoft.com/office/drawing/2014/main" id="{07962A43-BB2F-4C8E-B795-AA26AF774F0B}"/>
              </a:ext>
            </a:extLst>
          </p:cNvPr>
          <p:cNvPicPr>
            <a:picLocks noChangeAspect="1"/>
          </p:cNvPicPr>
          <p:nvPr/>
        </p:nvPicPr>
        <p:blipFill>
          <a:blip r:embed="rId3"/>
          <a:stretch>
            <a:fillRect/>
          </a:stretch>
        </p:blipFill>
        <p:spPr>
          <a:xfrm>
            <a:off x="1123197" y="542925"/>
            <a:ext cx="7515225" cy="5772150"/>
          </a:xfrm>
          <a:prstGeom prst="rect">
            <a:avLst/>
          </a:prstGeom>
        </p:spPr>
      </p:pic>
      <p:sp>
        <p:nvSpPr>
          <p:cNvPr id="4" name="직사각형 3">
            <a:extLst>
              <a:ext uri="{FF2B5EF4-FFF2-40B4-BE49-F238E27FC236}">
                <a16:creationId xmlns:a16="http://schemas.microsoft.com/office/drawing/2014/main" id="{14C43419-89E4-42EA-87C1-882FE2E506C8}"/>
              </a:ext>
            </a:extLst>
          </p:cNvPr>
          <p:cNvSpPr>
            <a:spLocks noChangeArrowheads="1"/>
          </p:cNvSpPr>
          <p:nvPr/>
        </p:nvSpPr>
        <p:spPr bwMode="auto">
          <a:xfrm>
            <a:off x="6103527" y="6519446"/>
            <a:ext cx="204769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a:solidFill>
                  <a:schemeClr val="tx1"/>
                </a:solidFill>
                <a:latin typeface="굴림" panose="020B0600000101010101" pitchFamily="50" charset="-127"/>
                <a:ea typeface="굴림" panose="020B0600000101010101" pitchFamily="50" charset="-127"/>
              </a:defRPr>
            </a:lvl1pPr>
            <a:lvl2pPr marL="742950" indent="-285750">
              <a:defRPr kumimoji="1">
                <a:solidFill>
                  <a:schemeClr val="tx1"/>
                </a:solidFill>
                <a:latin typeface="굴림" panose="020B0600000101010101" pitchFamily="50" charset="-127"/>
                <a:ea typeface="굴림" panose="020B0600000101010101" pitchFamily="50" charset="-127"/>
              </a:defRPr>
            </a:lvl2pPr>
            <a:lvl3pPr marL="1143000" indent="-228600">
              <a:defRPr kumimoji="1">
                <a:solidFill>
                  <a:schemeClr val="tx1"/>
                </a:solidFill>
                <a:latin typeface="굴림" panose="020B0600000101010101" pitchFamily="50" charset="-127"/>
                <a:ea typeface="굴림" panose="020B0600000101010101" pitchFamily="50" charset="-127"/>
              </a:defRPr>
            </a:lvl3pPr>
            <a:lvl4pPr marL="1600200" indent="-228600">
              <a:defRPr kumimoji="1">
                <a:solidFill>
                  <a:schemeClr val="tx1"/>
                </a:solidFill>
                <a:latin typeface="굴림" panose="020B0600000101010101" pitchFamily="50" charset="-127"/>
                <a:ea typeface="굴림" panose="020B0600000101010101" pitchFamily="50" charset="-127"/>
              </a:defRPr>
            </a:lvl4pPr>
            <a:lvl5pPr marL="2057400" indent="-228600">
              <a:defRPr kumimoji="1">
                <a:solidFill>
                  <a:schemeClr val="tx1"/>
                </a:solidFill>
                <a:latin typeface="굴림" panose="020B0600000101010101" pitchFamily="50" charset="-127"/>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9pPr>
          </a:lstStyle>
          <a:p>
            <a:r>
              <a:rPr lang="en-US" altLang="ko-KR" sz="1600" dirty="0">
                <a:latin typeface="Calibri" panose="020F0502020204030204" pitchFamily="34" charset="0"/>
              </a:rPr>
              <a:t>From M. </a:t>
            </a:r>
            <a:r>
              <a:rPr lang="en-US" altLang="ko-KR" sz="1600" dirty="0" err="1">
                <a:latin typeface="Calibri" panose="020F0502020204030204" pitchFamily="34" charset="0"/>
              </a:rPr>
              <a:t>Sasano’s</a:t>
            </a:r>
            <a:r>
              <a:rPr lang="en-US" altLang="ko-KR" sz="1600" dirty="0">
                <a:latin typeface="Calibri" panose="020F0502020204030204" pitchFamily="34" charset="0"/>
              </a:rPr>
              <a:t> talk</a:t>
            </a:r>
            <a:endParaRPr lang="en-US" altLang="ko-KR" sz="1600" dirty="0">
              <a:latin typeface="+mn-ea"/>
              <a:ea typeface="+mn-ea"/>
            </a:endParaRPr>
          </a:p>
        </p:txBody>
      </p:sp>
      <p:cxnSp>
        <p:nvCxnSpPr>
          <p:cNvPr id="6" name="직선 연결선 5">
            <a:extLst>
              <a:ext uri="{FF2B5EF4-FFF2-40B4-BE49-F238E27FC236}">
                <a16:creationId xmlns:a16="http://schemas.microsoft.com/office/drawing/2014/main" id="{4FAE3047-1A71-8E35-7D73-08E82F71F8E7}"/>
              </a:ext>
            </a:extLst>
          </p:cNvPr>
          <p:cNvCxnSpPr>
            <a:cxnSpLocks/>
          </p:cNvCxnSpPr>
          <p:nvPr/>
        </p:nvCxnSpPr>
        <p:spPr>
          <a:xfrm>
            <a:off x="5612732" y="3874168"/>
            <a:ext cx="2358189" cy="0"/>
          </a:xfrm>
          <a:prstGeom prst="line">
            <a:avLst/>
          </a:prstGeom>
          <a:ln w="76200"/>
          <a:effectLst>
            <a:glow rad="63500">
              <a:schemeClr val="accent5">
                <a:satMod val="175000"/>
                <a:alpha val="40000"/>
              </a:schemeClr>
            </a:glow>
          </a:effectLst>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A44EE3E-8B9F-5AC5-204D-91E0DE2D89EA}"/>
              </a:ext>
            </a:extLst>
          </p:cNvPr>
          <p:cNvSpPr txBox="1"/>
          <p:nvPr/>
        </p:nvSpPr>
        <p:spPr>
          <a:xfrm>
            <a:off x="5656174" y="5226011"/>
            <a:ext cx="4155578" cy="382412"/>
          </a:xfrm>
          <a:prstGeom prst="rect">
            <a:avLst/>
          </a:prstGeom>
          <a:noFill/>
        </p:spPr>
        <p:txBody>
          <a:bodyPr wrap="square">
            <a:spAutoFit/>
          </a:bodyPr>
          <a:lstStyle/>
          <a:p>
            <a:r>
              <a:rPr lang="en-US" altLang="ko-KR" dirty="0"/>
              <a:t>(</a:t>
            </a:r>
            <a:r>
              <a:rPr lang="en-US" altLang="ko-KR" dirty="0" err="1"/>
              <a:t>p,n</a:t>
            </a:r>
            <a:r>
              <a:rPr lang="en-US" altLang="ko-KR" dirty="0"/>
              <a:t>) reaction is an inverse kinematics.</a:t>
            </a:r>
            <a:endParaRPr lang="ko-KR" altLang="en-US" dirty="0"/>
          </a:p>
        </p:txBody>
      </p:sp>
    </p:spTree>
    <p:extLst>
      <p:ext uri="{BB962C8B-B14F-4D97-AF65-F5344CB8AC3E}">
        <p14:creationId xmlns:p14="http://schemas.microsoft.com/office/powerpoint/2010/main" val="1143108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 name="Picture 17">
            <a:extLst>
              <a:ext uri="{FF2B5EF4-FFF2-40B4-BE49-F238E27FC236}">
                <a16:creationId xmlns:a16="http://schemas.microsoft.com/office/drawing/2014/main" id="{A32487A1-1922-8978-8D70-B27BE98C07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12914" y="3604228"/>
            <a:ext cx="625475" cy="858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3" name="직사각형 12">
            <a:extLst>
              <a:ext uri="{FF2B5EF4-FFF2-40B4-BE49-F238E27FC236}">
                <a16:creationId xmlns:a16="http://schemas.microsoft.com/office/drawing/2014/main" id="{13C66CF8-C95D-C210-6003-734B54E1038E}"/>
              </a:ext>
            </a:extLst>
          </p:cNvPr>
          <p:cNvSpPr/>
          <p:nvPr/>
        </p:nvSpPr>
        <p:spPr>
          <a:xfrm>
            <a:off x="5639714" y="5699893"/>
            <a:ext cx="3885288" cy="1150937"/>
          </a:xfrm>
          <a:prstGeom prst="rect">
            <a:avLst/>
          </a:prstGeom>
          <a:ln>
            <a:noFill/>
          </a:ln>
        </p:spPr>
        <p:style>
          <a:lnRef idx="2">
            <a:schemeClr val="accent1"/>
          </a:lnRef>
          <a:fillRef idx="1">
            <a:schemeClr val="lt1"/>
          </a:fillRef>
          <a:effectRef idx="0">
            <a:schemeClr val="accent1"/>
          </a:effectRef>
          <a:fontRef idx="minor">
            <a:schemeClr val="dk1"/>
          </a:fontRef>
        </p:style>
        <p:txBody>
          <a:bodyPr anchor="ctr"/>
          <a:lstStyle/>
          <a:p>
            <a:pPr algn="ctr">
              <a:defRPr/>
            </a:pPr>
            <a:r>
              <a:rPr lang="en-US" altLang="ko-KR" dirty="0"/>
              <a:t>G-matrix </a:t>
            </a:r>
            <a:r>
              <a:rPr lang="en-US" altLang="ko-KR" dirty="0">
                <a:solidFill>
                  <a:srgbClr val="FF0000"/>
                </a:solidFill>
              </a:rPr>
              <a:t>for residual interactions</a:t>
            </a:r>
          </a:p>
          <a:p>
            <a:pPr algn="ctr">
              <a:defRPr/>
            </a:pPr>
            <a:r>
              <a:rPr lang="en-US" altLang="ko-KR" dirty="0"/>
              <a:t>(Bonn potential)</a:t>
            </a:r>
          </a:p>
          <a:p>
            <a:pPr algn="ctr">
              <a:defRPr/>
            </a:pPr>
            <a:r>
              <a:rPr lang="en-US" altLang="ko-KR" sz="2400" b="1" dirty="0">
                <a:solidFill>
                  <a:srgbClr val="FF0000"/>
                </a:solidFill>
                <a:effectLst>
                  <a:outerShdw blurRad="38100" dist="38100" dir="2700000" algn="tl">
                    <a:srgbClr val="000000">
                      <a:alpha val="43137"/>
                    </a:srgbClr>
                  </a:outerShdw>
                </a:effectLst>
              </a:rPr>
              <a:t>parameter free !!!</a:t>
            </a:r>
          </a:p>
        </p:txBody>
      </p:sp>
      <p:sp>
        <p:nvSpPr>
          <p:cNvPr id="4" name="모서리가 둥근 직사각형 3">
            <a:extLst>
              <a:ext uri="{FF2B5EF4-FFF2-40B4-BE49-F238E27FC236}">
                <a16:creationId xmlns:a16="http://schemas.microsoft.com/office/drawing/2014/main" id="{3305727E-4656-3725-4676-5C79623EF4E8}"/>
              </a:ext>
            </a:extLst>
          </p:cNvPr>
          <p:cNvSpPr/>
          <p:nvPr/>
        </p:nvSpPr>
        <p:spPr>
          <a:xfrm>
            <a:off x="920751" y="4420202"/>
            <a:ext cx="8020050" cy="1439862"/>
          </a:xfrm>
          <a:prstGeom prst="roundRect">
            <a:avLst/>
          </a:prstGeom>
          <a:solidFill>
            <a:schemeClr val="accent2">
              <a:lumMod val="20000"/>
              <a:lumOff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2" name="모서리가 둥근 직사각형 1">
            <a:extLst>
              <a:ext uri="{FF2B5EF4-FFF2-40B4-BE49-F238E27FC236}">
                <a16:creationId xmlns:a16="http://schemas.microsoft.com/office/drawing/2014/main" id="{3CB60369-7DFA-2E08-8A8C-3AB6879BBBD2}"/>
              </a:ext>
            </a:extLst>
          </p:cNvPr>
          <p:cNvSpPr/>
          <p:nvPr/>
        </p:nvSpPr>
        <p:spPr>
          <a:xfrm>
            <a:off x="2720975" y="1654777"/>
            <a:ext cx="1511300" cy="576262"/>
          </a:xfrm>
          <a:prstGeom prst="roundRect">
            <a:avLst/>
          </a:prstGeom>
          <a:ln>
            <a:solidFill>
              <a:schemeClr val="tx2">
                <a:lumMod val="60000"/>
                <a:lumOff val="40000"/>
              </a:schemeClr>
            </a:solidFill>
          </a:ln>
        </p:spPr>
        <p:style>
          <a:lnRef idx="2">
            <a:schemeClr val="accent3"/>
          </a:lnRef>
          <a:fillRef idx="1">
            <a:schemeClr val="lt1"/>
          </a:fillRef>
          <a:effectRef idx="0">
            <a:schemeClr val="accent3"/>
          </a:effectRef>
          <a:fontRef idx="minor">
            <a:schemeClr val="dk1"/>
          </a:fontRef>
        </p:style>
        <p:txBody>
          <a:bodyPr anchor="ctr"/>
          <a:lstStyle/>
          <a:p>
            <a:pPr algn="ctr">
              <a:defRPr/>
            </a:pPr>
            <a:r>
              <a:rPr lang="en-US" altLang="ko-KR" dirty="0"/>
              <a:t>SPS(WS)</a:t>
            </a:r>
            <a:endParaRPr lang="ko-KR" altLang="en-US" dirty="0"/>
          </a:p>
        </p:txBody>
      </p:sp>
      <p:sp>
        <p:nvSpPr>
          <p:cNvPr id="3" name="오른쪽 화살표 2">
            <a:extLst>
              <a:ext uri="{FF2B5EF4-FFF2-40B4-BE49-F238E27FC236}">
                <a16:creationId xmlns:a16="http://schemas.microsoft.com/office/drawing/2014/main" id="{89AF63DE-6F56-C8CB-97E1-0F221454D11B}"/>
              </a:ext>
            </a:extLst>
          </p:cNvPr>
          <p:cNvSpPr/>
          <p:nvPr/>
        </p:nvSpPr>
        <p:spPr>
          <a:xfrm>
            <a:off x="4376738" y="1799239"/>
            <a:ext cx="360362" cy="287338"/>
          </a:xfrm>
          <a:prstGeom prst="rightArrow">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18" name="모서리가 둥근 직사각형 17">
            <a:extLst>
              <a:ext uri="{FF2B5EF4-FFF2-40B4-BE49-F238E27FC236}">
                <a16:creationId xmlns:a16="http://schemas.microsoft.com/office/drawing/2014/main" id="{BA35F319-6F52-2B19-D5D5-ABC3431B5E92}"/>
              </a:ext>
            </a:extLst>
          </p:cNvPr>
          <p:cNvSpPr/>
          <p:nvPr/>
        </p:nvSpPr>
        <p:spPr>
          <a:xfrm>
            <a:off x="4881563" y="1654777"/>
            <a:ext cx="1511300" cy="576262"/>
          </a:xfrm>
          <a:prstGeom prst="roundRect">
            <a:avLst/>
          </a:prstGeom>
          <a:ln>
            <a:solidFill>
              <a:schemeClr val="tx2">
                <a:lumMod val="60000"/>
                <a:lumOff val="40000"/>
              </a:schemeClr>
            </a:solidFill>
          </a:ln>
        </p:spPr>
        <p:style>
          <a:lnRef idx="2">
            <a:schemeClr val="accent3"/>
          </a:lnRef>
          <a:fillRef idx="1">
            <a:schemeClr val="lt1"/>
          </a:fillRef>
          <a:effectRef idx="0">
            <a:schemeClr val="accent3"/>
          </a:effectRef>
          <a:fontRef idx="minor">
            <a:schemeClr val="dk1"/>
          </a:fontRef>
        </p:style>
        <p:txBody>
          <a:bodyPr anchor="ctr"/>
          <a:lstStyle/>
          <a:p>
            <a:pPr algn="ctr">
              <a:defRPr/>
            </a:pPr>
            <a:r>
              <a:rPr lang="en-US" altLang="ko-KR" dirty="0"/>
              <a:t>BCS</a:t>
            </a:r>
          </a:p>
          <a:p>
            <a:pPr algn="ctr">
              <a:defRPr/>
            </a:pPr>
            <a:r>
              <a:rPr lang="en-US" altLang="ko-KR" dirty="0"/>
              <a:t>(</a:t>
            </a:r>
            <a:r>
              <a:rPr lang="en-US" altLang="ko-KR" dirty="0" err="1"/>
              <a:t>nn+pp</a:t>
            </a:r>
            <a:r>
              <a:rPr lang="en-US" altLang="ko-KR" dirty="0"/>
              <a:t>)</a:t>
            </a:r>
            <a:endParaRPr lang="ko-KR" altLang="en-US" dirty="0"/>
          </a:p>
        </p:txBody>
      </p:sp>
      <p:sp>
        <p:nvSpPr>
          <p:cNvPr id="19" name="모서리가 둥근 직사각형 18">
            <a:extLst>
              <a:ext uri="{FF2B5EF4-FFF2-40B4-BE49-F238E27FC236}">
                <a16:creationId xmlns:a16="http://schemas.microsoft.com/office/drawing/2014/main" id="{57A437B1-917D-6D8B-92C2-DF9655C7DD52}"/>
              </a:ext>
            </a:extLst>
          </p:cNvPr>
          <p:cNvSpPr/>
          <p:nvPr/>
        </p:nvSpPr>
        <p:spPr>
          <a:xfrm>
            <a:off x="6969125" y="1654777"/>
            <a:ext cx="1512888" cy="576262"/>
          </a:xfrm>
          <a:prstGeom prst="roundRect">
            <a:avLst/>
          </a:prstGeom>
          <a:ln>
            <a:solidFill>
              <a:schemeClr val="tx2">
                <a:lumMod val="60000"/>
                <a:lumOff val="40000"/>
              </a:schemeClr>
            </a:solidFill>
          </a:ln>
        </p:spPr>
        <p:style>
          <a:lnRef idx="2">
            <a:schemeClr val="accent3"/>
          </a:lnRef>
          <a:fillRef idx="1">
            <a:schemeClr val="lt1"/>
          </a:fillRef>
          <a:effectRef idx="0">
            <a:schemeClr val="accent3"/>
          </a:effectRef>
          <a:fontRef idx="minor">
            <a:schemeClr val="dk1"/>
          </a:fontRef>
        </p:style>
        <p:txBody>
          <a:bodyPr anchor="ctr"/>
          <a:lstStyle/>
          <a:p>
            <a:pPr algn="ctr">
              <a:defRPr/>
            </a:pPr>
            <a:r>
              <a:rPr lang="en-US" altLang="ko-KR" dirty="0" err="1"/>
              <a:t>pn</a:t>
            </a:r>
            <a:r>
              <a:rPr lang="en-US" altLang="ko-KR" dirty="0"/>
              <a:t>-QRPA</a:t>
            </a:r>
            <a:endParaRPr lang="ko-KR" altLang="en-US" dirty="0"/>
          </a:p>
        </p:txBody>
      </p:sp>
      <p:sp>
        <p:nvSpPr>
          <p:cNvPr id="21" name="오른쪽 화살표 20">
            <a:extLst>
              <a:ext uri="{FF2B5EF4-FFF2-40B4-BE49-F238E27FC236}">
                <a16:creationId xmlns:a16="http://schemas.microsoft.com/office/drawing/2014/main" id="{89C291D8-F1BE-EB46-F42F-25D595876669}"/>
              </a:ext>
            </a:extLst>
          </p:cNvPr>
          <p:cNvSpPr/>
          <p:nvPr/>
        </p:nvSpPr>
        <p:spPr>
          <a:xfrm>
            <a:off x="6465889" y="1799239"/>
            <a:ext cx="358775" cy="287338"/>
          </a:xfrm>
          <a:prstGeom prst="rightArrow">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22" name="모서리가 둥근 직사각형 21">
            <a:extLst>
              <a:ext uri="{FF2B5EF4-FFF2-40B4-BE49-F238E27FC236}">
                <a16:creationId xmlns:a16="http://schemas.microsoft.com/office/drawing/2014/main" id="{0535D403-B2CB-CC65-0874-533C437B7A38}"/>
              </a:ext>
            </a:extLst>
          </p:cNvPr>
          <p:cNvSpPr/>
          <p:nvPr/>
        </p:nvSpPr>
        <p:spPr>
          <a:xfrm>
            <a:off x="2720975" y="2662840"/>
            <a:ext cx="1511300" cy="576263"/>
          </a:xfrm>
          <a:prstGeom prst="roundRect">
            <a:avLst/>
          </a:prstGeom>
          <a:ln>
            <a:solidFill>
              <a:schemeClr val="tx2">
                <a:lumMod val="60000"/>
                <a:lumOff val="40000"/>
              </a:schemeClr>
            </a:solidFill>
          </a:ln>
        </p:spPr>
        <p:style>
          <a:lnRef idx="2">
            <a:schemeClr val="accent3"/>
          </a:lnRef>
          <a:fillRef idx="1">
            <a:schemeClr val="lt1"/>
          </a:fillRef>
          <a:effectRef idx="0">
            <a:schemeClr val="accent3"/>
          </a:effectRef>
          <a:fontRef idx="minor">
            <a:schemeClr val="dk1"/>
          </a:fontRef>
        </p:style>
        <p:txBody>
          <a:bodyPr anchor="ctr"/>
          <a:lstStyle/>
          <a:p>
            <a:pPr algn="ctr">
              <a:defRPr/>
            </a:pPr>
            <a:r>
              <a:rPr lang="en-US" altLang="ko-KR" dirty="0"/>
              <a:t>SPS(WS)</a:t>
            </a:r>
            <a:endParaRPr lang="ko-KR" altLang="en-US" dirty="0"/>
          </a:p>
        </p:txBody>
      </p:sp>
      <p:sp>
        <p:nvSpPr>
          <p:cNvPr id="23" name="오른쪽 화살표 22">
            <a:extLst>
              <a:ext uri="{FF2B5EF4-FFF2-40B4-BE49-F238E27FC236}">
                <a16:creationId xmlns:a16="http://schemas.microsoft.com/office/drawing/2014/main" id="{ED65B3A3-AE73-5007-11F3-DECCE9C91E3E}"/>
              </a:ext>
            </a:extLst>
          </p:cNvPr>
          <p:cNvSpPr/>
          <p:nvPr/>
        </p:nvSpPr>
        <p:spPr>
          <a:xfrm>
            <a:off x="4376738" y="2807303"/>
            <a:ext cx="360362" cy="287337"/>
          </a:xfrm>
          <a:prstGeom prst="rightArrow">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24" name="모서리가 둥근 직사각형 23">
            <a:extLst>
              <a:ext uri="{FF2B5EF4-FFF2-40B4-BE49-F238E27FC236}">
                <a16:creationId xmlns:a16="http://schemas.microsoft.com/office/drawing/2014/main" id="{C2262B0D-190D-DDF3-CEE7-E13B68BBBFCA}"/>
              </a:ext>
            </a:extLst>
          </p:cNvPr>
          <p:cNvSpPr/>
          <p:nvPr/>
        </p:nvSpPr>
        <p:spPr>
          <a:xfrm>
            <a:off x="4881563" y="2662840"/>
            <a:ext cx="1511300" cy="576263"/>
          </a:xfrm>
          <a:prstGeom prst="roundRect">
            <a:avLst/>
          </a:prstGeom>
          <a:ln>
            <a:solidFill>
              <a:schemeClr val="tx2">
                <a:lumMod val="60000"/>
                <a:lumOff val="40000"/>
              </a:schemeClr>
            </a:solidFill>
          </a:ln>
        </p:spPr>
        <p:style>
          <a:lnRef idx="2">
            <a:schemeClr val="accent3"/>
          </a:lnRef>
          <a:fillRef idx="1">
            <a:schemeClr val="lt1"/>
          </a:fillRef>
          <a:effectRef idx="0">
            <a:schemeClr val="accent3"/>
          </a:effectRef>
          <a:fontRef idx="minor">
            <a:schemeClr val="dk1"/>
          </a:fontRef>
        </p:style>
        <p:txBody>
          <a:bodyPr anchor="ctr"/>
          <a:lstStyle/>
          <a:p>
            <a:pPr algn="ctr">
              <a:defRPr/>
            </a:pPr>
            <a:r>
              <a:rPr lang="en-US" altLang="ko-KR" dirty="0"/>
              <a:t>BCS</a:t>
            </a:r>
          </a:p>
          <a:p>
            <a:pPr algn="ctr">
              <a:defRPr/>
            </a:pPr>
            <a:r>
              <a:rPr lang="en-US" altLang="ko-KR" dirty="0"/>
              <a:t>(</a:t>
            </a:r>
            <a:r>
              <a:rPr lang="en-US" altLang="ko-KR" dirty="0" err="1"/>
              <a:t>nn+pp+np</a:t>
            </a:r>
            <a:r>
              <a:rPr lang="en-US" altLang="ko-KR" dirty="0"/>
              <a:t>)  </a:t>
            </a:r>
            <a:endParaRPr lang="ko-KR" altLang="en-US" dirty="0"/>
          </a:p>
        </p:txBody>
      </p:sp>
      <p:sp>
        <p:nvSpPr>
          <p:cNvPr id="25" name="모서리가 둥근 직사각형 24">
            <a:extLst>
              <a:ext uri="{FF2B5EF4-FFF2-40B4-BE49-F238E27FC236}">
                <a16:creationId xmlns:a16="http://schemas.microsoft.com/office/drawing/2014/main" id="{3C3935D9-6401-26AA-0583-2D4B6B715825}"/>
              </a:ext>
            </a:extLst>
          </p:cNvPr>
          <p:cNvSpPr/>
          <p:nvPr/>
        </p:nvSpPr>
        <p:spPr>
          <a:xfrm>
            <a:off x="6969125" y="2662840"/>
            <a:ext cx="1512888" cy="576263"/>
          </a:xfrm>
          <a:prstGeom prst="roundRect">
            <a:avLst/>
          </a:prstGeom>
          <a:ln>
            <a:solidFill>
              <a:schemeClr val="tx2">
                <a:lumMod val="60000"/>
                <a:lumOff val="40000"/>
              </a:schemeClr>
            </a:solidFill>
          </a:ln>
        </p:spPr>
        <p:style>
          <a:lnRef idx="2">
            <a:schemeClr val="accent3"/>
          </a:lnRef>
          <a:fillRef idx="1">
            <a:schemeClr val="lt1"/>
          </a:fillRef>
          <a:effectRef idx="0">
            <a:schemeClr val="accent3"/>
          </a:effectRef>
          <a:fontRef idx="minor">
            <a:schemeClr val="dk1"/>
          </a:fontRef>
        </p:style>
        <p:txBody>
          <a:bodyPr anchor="ctr"/>
          <a:lstStyle/>
          <a:p>
            <a:pPr algn="ctr">
              <a:defRPr/>
            </a:pPr>
            <a:r>
              <a:rPr lang="en-US" altLang="ko-KR" dirty="0"/>
              <a:t>QRPA</a:t>
            </a:r>
            <a:endParaRPr lang="ko-KR" altLang="en-US" dirty="0"/>
          </a:p>
        </p:txBody>
      </p:sp>
      <p:sp>
        <p:nvSpPr>
          <p:cNvPr id="26" name="오른쪽 화살표 25">
            <a:extLst>
              <a:ext uri="{FF2B5EF4-FFF2-40B4-BE49-F238E27FC236}">
                <a16:creationId xmlns:a16="http://schemas.microsoft.com/office/drawing/2014/main" id="{54FAFBB7-D45E-0131-B53E-F15F9FE11B14}"/>
              </a:ext>
            </a:extLst>
          </p:cNvPr>
          <p:cNvSpPr/>
          <p:nvPr/>
        </p:nvSpPr>
        <p:spPr>
          <a:xfrm>
            <a:off x="6465889" y="2807303"/>
            <a:ext cx="358775" cy="287337"/>
          </a:xfrm>
          <a:prstGeom prst="rightArrow">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27" name="모서리가 둥근 직사각형 26">
            <a:extLst>
              <a:ext uri="{FF2B5EF4-FFF2-40B4-BE49-F238E27FC236}">
                <a16:creationId xmlns:a16="http://schemas.microsoft.com/office/drawing/2014/main" id="{A1AAAAD2-76F5-13C7-7F33-3E5D2C2C34F9}"/>
              </a:ext>
            </a:extLst>
          </p:cNvPr>
          <p:cNvSpPr/>
          <p:nvPr/>
        </p:nvSpPr>
        <p:spPr>
          <a:xfrm>
            <a:off x="2720975" y="4823427"/>
            <a:ext cx="1511300" cy="576262"/>
          </a:xfrm>
          <a:prstGeom prst="roundRect">
            <a:avLst/>
          </a:prstGeom>
          <a:ln>
            <a:solidFill>
              <a:schemeClr val="tx2">
                <a:lumMod val="60000"/>
                <a:lumOff val="40000"/>
              </a:schemeClr>
            </a:solidFill>
          </a:ln>
        </p:spPr>
        <p:style>
          <a:lnRef idx="2">
            <a:schemeClr val="accent3"/>
          </a:lnRef>
          <a:fillRef idx="1">
            <a:schemeClr val="lt1"/>
          </a:fillRef>
          <a:effectRef idx="0">
            <a:schemeClr val="accent3"/>
          </a:effectRef>
          <a:fontRef idx="minor">
            <a:schemeClr val="dk1"/>
          </a:fontRef>
        </p:style>
        <p:txBody>
          <a:bodyPr anchor="ctr"/>
          <a:lstStyle/>
          <a:p>
            <a:pPr algn="ctr">
              <a:defRPr/>
            </a:pPr>
            <a:r>
              <a:rPr lang="en-US" altLang="ko-KR" dirty="0"/>
              <a:t>DSPS(DWS)</a:t>
            </a:r>
          </a:p>
          <a:p>
            <a:pPr algn="ctr">
              <a:defRPr/>
            </a:pPr>
            <a:r>
              <a:rPr lang="en-US" altLang="ko-KR" sz="2000" b="1" dirty="0">
                <a:solidFill>
                  <a:srgbClr val="0070C0"/>
                </a:solidFill>
                <a:latin typeface="Times New Roman" panose="02020603050405020304" pitchFamily="18" charset="0"/>
                <a:cs typeface="Times New Roman" panose="02020603050405020304" pitchFamily="18" charset="0"/>
              </a:rPr>
              <a:t>       (SHF)</a:t>
            </a:r>
            <a:endParaRPr lang="ko-KR" altLang="en-US" dirty="0"/>
          </a:p>
        </p:txBody>
      </p:sp>
      <p:sp>
        <p:nvSpPr>
          <p:cNvPr id="28" name="오른쪽 화살표 27">
            <a:extLst>
              <a:ext uri="{FF2B5EF4-FFF2-40B4-BE49-F238E27FC236}">
                <a16:creationId xmlns:a16="http://schemas.microsoft.com/office/drawing/2014/main" id="{FD56DBC3-7182-E07D-F572-6F42ACB3E8E7}"/>
              </a:ext>
            </a:extLst>
          </p:cNvPr>
          <p:cNvSpPr/>
          <p:nvPr/>
        </p:nvSpPr>
        <p:spPr>
          <a:xfrm>
            <a:off x="4376738" y="4967889"/>
            <a:ext cx="360362" cy="287338"/>
          </a:xfrm>
          <a:prstGeom prst="rightArrow">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29" name="모서리가 둥근 직사각형 28">
            <a:extLst>
              <a:ext uri="{FF2B5EF4-FFF2-40B4-BE49-F238E27FC236}">
                <a16:creationId xmlns:a16="http://schemas.microsoft.com/office/drawing/2014/main" id="{E1A39B73-8CBA-EB3C-86F6-9C2CA40D12B2}"/>
              </a:ext>
            </a:extLst>
          </p:cNvPr>
          <p:cNvSpPr/>
          <p:nvPr/>
        </p:nvSpPr>
        <p:spPr>
          <a:xfrm>
            <a:off x="4733673" y="4799614"/>
            <a:ext cx="1734053" cy="846137"/>
          </a:xfrm>
          <a:prstGeom prst="roundRect">
            <a:avLst/>
          </a:prstGeom>
          <a:ln>
            <a:solidFill>
              <a:schemeClr val="tx2">
                <a:lumMod val="60000"/>
                <a:lumOff val="40000"/>
              </a:schemeClr>
            </a:solidFill>
          </a:ln>
        </p:spPr>
        <p:style>
          <a:lnRef idx="2">
            <a:schemeClr val="accent3"/>
          </a:lnRef>
          <a:fillRef idx="1">
            <a:schemeClr val="lt1"/>
          </a:fillRef>
          <a:effectRef idx="0">
            <a:schemeClr val="accent3"/>
          </a:effectRef>
          <a:fontRef idx="minor">
            <a:schemeClr val="dk1"/>
          </a:fontRef>
        </p:style>
        <p:txBody>
          <a:bodyPr anchor="ctr"/>
          <a:lstStyle/>
          <a:p>
            <a:pPr algn="ctr">
              <a:defRPr/>
            </a:pPr>
            <a:r>
              <a:rPr lang="en-US" altLang="ko-KR" dirty="0"/>
              <a:t>DBCS </a:t>
            </a:r>
          </a:p>
          <a:p>
            <a:pPr algn="ctr">
              <a:defRPr/>
            </a:pPr>
            <a:r>
              <a:rPr lang="en-US" altLang="ko-KR" dirty="0"/>
              <a:t>(</a:t>
            </a:r>
            <a:r>
              <a:rPr lang="en-US" altLang="ko-KR" dirty="0" err="1"/>
              <a:t>nn+pp+pn+np</a:t>
            </a:r>
            <a:r>
              <a:rPr lang="en-US" altLang="ko-KR" dirty="0"/>
              <a:t>)</a:t>
            </a:r>
            <a:endParaRPr lang="ko-KR" altLang="en-US" dirty="0"/>
          </a:p>
        </p:txBody>
      </p:sp>
      <p:sp>
        <p:nvSpPr>
          <p:cNvPr id="31" name="오른쪽 화살표 30">
            <a:extLst>
              <a:ext uri="{FF2B5EF4-FFF2-40B4-BE49-F238E27FC236}">
                <a16:creationId xmlns:a16="http://schemas.microsoft.com/office/drawing/2014/main" id="{F75B0B8F-0A82-0350-E029-B0178DEE36BE}"/>
              </a:ext>
            </a:extLst>
          </p:cNvPr>
          <p:cNvSpPr/>
          <p:nvPr/>
        </p:nvSpPr>
        <p:spPr>
          <a:xfrm>
            <a:off x="6465889" y="4967889"/>
            <a:ext cx="358775" cy="287338"/>
          </a:xfrm>
          <a:prstGeom prst="rightArrow">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32" name="모서리가 둥근 직사각형 31">
            <a:extLst>
              <a:ext uri="{FF2B5EF4-FFF2-40B4-BE49-F238E27FC236}">
                <a16:creationId xmlns:a16="http://schemas.microsoft.com/office/drawing/2014/main" id="{9BAA8889-B3D6-8880-FBA5-31868A0F456B}"/>
              </a:ext>
            </a:extLst>
          </p:cNvPr>
          <p:cNvSpPr/>
          <p:nvPr/>
        </p:nvSpPr>
        <p:spPr>
          <a:xfrm>
            <a:off x="2720975" y="3743927"/>
            <a:ext cx="1511300" cy="576262"/>
          </a:xfrm>
          <a:prstGeom prst="roundRect">
            <a:avLst/>
          </a:prstGeom>
          <a:ln>
            <a:solidFill>
              <a:schemeClr val="tx2">
                <a:lumMod val="60000"/>
                <a:lumOff val="40000"/>
              </a:schemeClr>
            </a:solidFill>
          </a:ln>
        </p:spPr>
        <p:style>
          <a:lnRef idx="2">
            <a:schemeClr val="accent3"/>
          </a:lnRef>
          <a:fillRef idx="1">
            <a:schemeClr val="lt1"/>
          </a:fillRef>
          <a:effectRef idx="0">
            <a:schemeClr val="accent3"/>
          </a:effectRef>
          <a:fontRef idx="minor">
            <a:schemeClr val="dk1"/>
          </a:fontRef>
        </p:style>
        <p:txBody>
          <a:bodyPr anchor="ctr"/>
          <a:lstStyle/>
          <a:p>
            <a:pPr algn="ctr">
              <a:defRPr/>
            </a:pPr>
            <a:r>
              <a:rPr lang="en-US" altLang="ko-KR" dirty="0"/>
              <a:t>DSPS(DWS)</a:t>
            </a:r>
            <a:endParaRPr lang="ko-KR" altLang="en-US" dirty="0"/>
          </a:p>
        </p:txBody>
      </p:sp>
      <p:sp>
        <p:nvSpPr>
          <p:cNvPr id="33" name="오른쪽 화살표 32">
            <a:extLst>
              <a:ext uri="{FF2B5EF4-FFF2-40B4-BE49-F238E27FC236}">
                <a16:creationId xmlns:a16="http://schemas.microsoft.com/office/drawing/2014/main" id="{C8F26CE7-3292-9E17-1A0B-3736EEE78F73}"/>
              </a:ext>
            </a:extLst>
          </p:cNvPr>
          <p:cNvSpPr/>
          <p:nvPr/>
        </p:nvSpPr>
        <p:spPr>
          <a:xfrm>
            <a:off x="4376738" y="3886803"/>
            <a:ext cx="360362" cy="288925"/>
          </a:xfrm>
          <a:prstGeom prst="rightArrow">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34" name="모서리가 둥근 직사각형 33">
            <a:extLst>
              <a:ext uri="{FF2B5EF4-FFF2-40B4-BE49-F238E27FC236}">
                <a16:creationId xmlns:a16="http://schemas.microsoft.com/office/drawing/2014/main" id="{5FA26758-FCCE-DF61-1A45-F9A3D99C65BD}"/>
              </a:ext>
            </a:extLst>
          </p:cNvPr>
          <p:cNvSpPr/>
          <p:nvPr/>
        </p:nvSpPr>
        <p:spPr>
          <a:xfrm>
            <a:off x="4881563" y="3743927"/>
            <a:ext cx="1511300" cy="576262"/>
          </a:xfrm>
          <a:prstGeom prst="roundRect">
            <a:avLst/>
          </a:prstGeom>
          <a:ln>
            <a:solidFill>
              <a:schemeClr val="tx2">
                <a:lumMod val="60000"/>
                <a:lumOff val="40000"/>
              </a:schemeClr>
            </a:solidFill>
          </a:ln>
        </p:spPr>
        <p:style>
          <a:lnRef idx="2">
            <a:schemeClr val="accent3"/>
          </a:lnRef>
          <a:fillRef idx="1">
            <a:schemeClr val="lt1"/>
          </a:fillRef>
          <a:effectRef idx="0">
            <a:schemeClr val="accent3"/>
          </a:effectRef>
          <a:fontRef idx="minor">
            <a:schemeClr val="dk1"/>
          </a:fontRef>
        </p:style>
        <p:txBody>
          <a:bodyPr anchor="ctr"/>
          <a:lstStyle/>
          <a:p>
            <a:pPr algn="ctr">
              <a:defRPr/>
            </a:pPr>
            <a:r>
              <a:rPr lang="en-US" altLang="ko-KR" dirty="0"/>
              <a:t>DBCS</a:t>
            </a:r>
          </a:p>
          <a:p>
            <a:pPr algn="ctr">
              <a:defRPr/>
            </a:pPr>
            <a:r>
              <a:rPr lang="en-US" altLang="ko-KR" dirty="0"/>
              <a:t>(</a:t>
            </a:r>
            <a:r>
              <a:rPr lang="en-US" altLang="ko-KR" dirty="0" err="1"/>
              <a:t>nn+pp</a:t>
            </a:r>
            <a:r>
              <a:rPr lang="en-US" altLang="ko-KR" dirty="0"/>
              <a:t>)</a:t>
            </a:r>
            <a:endParaRPr lang="ko-KR" altLang="en-US" dirty="0"/>
          </a:p>
        </p:txBody>
      </p:sp>
      <p:sp>
        <p:nvSpPr>
          <p:cNvPr id="35" name="모서리가 둥근 직사각형 34">
            <a:extLst>
              <a:ext uri="{FF2B5EF4-FFF2-40B4-BE49-F238E27FC236}">
                <a16:creationId xmlns:a16="http://schemas.microsoft.com/office/drawing/2014/main" id="{4D68382E-49EB-EBF2-7A97-4C2DD2C43799}"/>
              </a:ext>
            </a:extLst>
          </p:cNvPr>
          <p:cNvSpPr/>
          <p:nvPr/>
        </p:nvSpPr>
        <p:spPr>
          <a:xfrm>
            <a:off x="6969125" y="3743927"/>
            <a:ext cx="1512888" cy="576262"/>
          </a:xfrm>
          <a:prstGeom prst="roundRect">
            <a:avLst/>
          </a:prstGeom>
          <a:ln>
            <a:solidFill>
              <a:schemeClr val="tx2">
                <a:lumMod val="60000"/>
                <a:lumOff val="40000"/>
              </a:schemeClr>
            </a:solidFill>
          </a:ln>
        </p:spPr>
        <p:style>
          <a:lnRef idx="2">
            <a:schemeClr val="accent3"/>
          </a:lnRef>
          <a:fillRef idx="1">
            <a:schemeClr val="lt1"/>
          </a:fillRef>
          <a:effectRef idx="0">
            <a:schemeClr val="accent3"/>
          </a:effectRef>
          <a:fontRef idx="minor">
            <a:schemeClr val="dk1"/>
          </a:fontRef>
        </p:style>
        <p:txBody>
          <a:bodyPr anchor="ctr"/>
          <a:lstStyle/>
          <a:p>
            <a:pPr algn="ctr">
              <a:defRPr/>
            </a:pPr>
            <a:r>
              <a:rPr lang="en-US" altLang="ko-KR" dirty="0" err="1"/>
              <a:t>pn</a:t>
            </a:r>
            <a:r>
              <a:rPr lang="en-US" altLang="ko-KR" dirty="0"/>
              <a:t>-DQRPA</a:t>
            </a:r>
            <a:endParaRPr lang="ko-KR" altLang="en-US" dirty="0"/>
          </a:p>
        </p:txBody>
      </p:sp>
      <p:sp>
        <p:nvSpPr>
          <p:cNvPr id="36" name="오른쪽 화살표 35">
            <a:extLst>
              <a:ext uri="{FF2B5EF4-FFF2-40B4-BE49-F238E27FC236}">
                <a16:creationId xmlns:a16="http://schemas.microsoft.com/office/drawing/2014/main" id="{2FC9F4F4-2025-8DDA-B0B4-A73E3067087B}"/>
              </a:ext>
            </a:extLst>
          </p:cNvPr>
          <p:cNvSpPr/>
          <p:nvPr/>
        </p:nvSpPr>
        <p:spPr>
          <a:xfrm>
            <a:off x="6465889" y="3886803"/>
            <a:ext cx="358775" cy="288925"/>
          </a:xfrm>
          <a:prstGeom prst="rightArrow">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39" name="위쪽 화살표 38">
            <a:extLst>
              <a:ext uri="{FF2B5EF4-FFF2-40B4-BE49-F238E27FC236}">
                <a16:creationId xmlns:a16="http://schemas.microsoft.com/office/drawing/2014/main" id="{C1A7B060-1ED7-112A-FD36-6FABCF26DE58}"/>
              </a:ext>
            </a:extLst>
          </p:cNvPr>
          <p:cNvSpPr/>
          <p:nvPr/>
        </p:nvSpPr>
        <p:spPr>
          <a:xfrm>
            <a:off x="7905750" y="5507639"/>
            <a:ext cx="287338" cy="323850"/>
          </a:xfrm>
          <a:prstGeom prst="upArrow">
            <a:avLst/>
          </a:prstGeom>
          <a:solidFill>
            <a:schemeClr val="tx2">
              <a:lumMod val="20000"/>
              <a:lumOff val="80000"/>
            </a:schemeClr>
          </a:solid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pic>
        <p:nvPicPr>
          <p:cNvPr id="63" name="Picture 6">
            <a:extLst>
              <a:ext uri="{FF2B5EF4-FFF2-40B4-BE49-F238E27FC236}">
                <a16:creationId xmlns:a16="http://schemas.microsoft.com/office/drawing/2014/main" id="{06E86218-1629-3792-5FE1-F8D2D9A1916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57375" y="2583464"/>
            <a:ext cx="79375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20" name="Picture 16">
            <a:extLst>
              <a:ext uri="{FF2B5EF4-FFF2-40B4-BE49-F238E27FC236}">
                <a16:creationId xmlns:a16="http://schemas.microsoft.com/office/drawing/2014/main" id="{E626B435-4DAF-9CAD-0947-E9DB51D2F09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71651" y="1559527"/>
            <a:ext cx="733425"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30" name="모서리가 둥근 직사각형 29">
            <a:extLst>
              <a:ext uri="{FF2B5EF4-FFF2-40B4-BE49-F238E27FC236}">
                <a16:creationId xmlns:a16="http://schemas.microsoft.com/office/drawing/2014/main" id="{5A3BFEB9-8742-68B1-9ED3-14ACF3E35D1F}"/>
              </a:ext>
            </a:extLst>
          </p:cNvPr>
          <p:cNvSpPr/>
          <p:nvPr/>
        </p:nvSpPr>
        <p:spPr>
          <a:xfrm>
            <a:off x="6969125" y="4823427"/>
            <a:ext cx="1512888" cy="576262"/>
          </a:xfrm>
          <a:prstGeom prst="roundRect">
            <a:avLst/>
          </a:prstGeom>
          <a:ln w="28575">
            <a:solidFill>
              <a:schemeClr val="tx2">
                <a:lumMod val="60000"/>
                <a:lumOff val="40000"/>
              </a:schemeClr>
            </a:solidFill>
          </a:ln>
        </p:spPr>
        <p:style>
          <a:lnRef idx="2">
            <a:schemeClr val="accent3"/>
          </a:lnRef>
          <a:fillRef idx="1">
            <a:schemeClr val="lt1"/>
          </a:fillRef>
          <a:effectRef idx="0">
            <a:schemeClr val="accent3"/>
          </a:effectRef>
          <a:fontRef idx="minor">
            <a:schemeClr val="dk1"/>
          </a:fontRef>
        </p:style>
        <p:txBody>
          <a:bodyPr anchor="ctr"/>
          <a:lstStyle/>
          <a:p>
            <a:pPr algn="ctr">
              <a:defRPr/>
            </a:pPr>
            <a:r>
              <a:rPr lang="en-US" altLang="ko-KR" dirty="0"/>
              <a:t>DQRPA</a:t>
            </a:r>
            <a:endParaRPr lang="ko-KR" altLang="en-US" dirty="0"/>
          </a:p>
        </p:txBody>
      </p:sp>
      <p:pic>
        <p:nvPicPr>
          <p:cNvPr id="67" name="Picture 6">
            <a:extLst>
              <a:ext uri="{FF2B5EF4-FFF2-40B4-BE49-F238E27FC236}">
                <a16:creationId xmlns:a16="http://schemas.microsoft.com/office/drawing/2014/main" id="{18685F4E-4548-DBFB-4B85-F6B51EFB9C1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57375" y="4634515"/>
            <a:ext cx="793750"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8" name="Picture 16">
            <a:extLst>
              <a:ext uri="{FF2B5EF4-FFF2-40B4-BE49-F238E27FC236}">
                <a16:creationId xmlns:a16="http://schemas.microsoft.com/office/drawing/2014/main" id="{263FA0F6-B916-C377-C254-7B66617F95B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22363" y="2591403"/>
            <a:ext cx="735012" cy="744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69" name="Picture 17">
            <a:extLst>
              <a:ext uri="{FF2B5EF4-FFF2-40B4-BE49-F238E27FC236}">
                <a16:creationId xmlns:a16="http://schemas.microsoft.com/office/drawing/2014/main" id="{6A5657D3-5EA8-75D0-599F-2640A905C6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6651" y="4612289"/>
            <a:ext cx="625475" cy="858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40" name="직사각형 39">
            <a:extLst>
              <a:ext uri="{FF2B5EF4-FFF2-40B4-BE49-F238E27FC236}">
                <a16:creationId xmlns:a16="http://schemas.microsoft.com/office/drawing/2014/main" id="{758F6C6F-5B0D-D079-ED68-55E9DD8447BF}"/>
              </a:ext>
            </a:extLst>
          </p:cNvPr>
          <p:cNvSpPr/>
          <p:nvPr/>
        </p:nvSpPr>
        <p:spPr>
          <a:xfrm>
            <a:off x="3476625" y="128282"/>
            <a:ext cx="5969904" cy="1252651"/>
          </a:xfrm>
          <a:prstGeom prst="rect">
            <a:avLst/>
          </a:prstGeom>
          <a:solidFill>
            <a:schemeClr val="bg1">
              <a:lumMod val="95000"/>
            </a:schemeClr>
          </a:solidFill>
        </p:spPr>
        <p:txBody>
          <a:bodyPr wrap="none">
            <a:spAutoFit/>
          </a:bodyPr>
          <a:lstStyle/>
          <a:p>
            <a:pPr>
              <a:defRPr/>
            </a:pPr>
            <a:r>
              <a:rPr lang="en-US" altLang="ko-KR" b="1" dirty="0">
                <a:latin typeface="굴림" charset="-127"/>
                <a:ea typeface="굴림" charset="-127"/>
              </a:rPr>
              <a:t>SPS(</a:t>
            </a:r>
            <a:r>
              <a:rPr lang="en-US" altLang="ko-KR" dirty="0">
                <a:latin typeface="굴림" charset="-127"/>
                <a:ea typeface="굴림" charset="-127"/>
              </a:rPr>
              <a:t>single particle state). </a:t>
            </a:r>
          </a:p>
          <a:p>
            <a:pPr>
              <a:defRPr/>
            </a:pPr>
            <a:r>
              <a:rPr lang="en-US" altLang="ko-KR" b="1" dirty="0">
                <a:latin typeface="굴림" charset="-127"/>
                <a:ea typeface="굴림" charset="-127"/>
              </a:rPr>
              <a:t>WS</a:t>
            </a:r>
            <a:r>
              <a:rPr lang="en-US" altLang="ko-KR" dirty="0">
                <a:latin typeface="굴림" charset="-127"/>
                <a:ea typeface="굴림" charset="-127"/>
              </a:rPr>
              <a:t>(Woods-Saxon),</a:t>
            </a:r>
            <a:r>
              <a:rPr lang="en-US" altLang="ko-KR" b="1" dirty="0">
                <a:latin typeface="굴림" charset="-127"/>
                <a:ea typeface="굴림" charset="-127"/>
              </a:rPr>
              <a:t>SHF</a:t>
            </a:r>
            <a:r>
              <a:rPr lang="en-US" altLang="ko-KR" dirty="0">
                <a:latin typeface="굴림" charset="-127"/>
                <a:ea typeface="굴림" charset="-127"/>
              </a:rPr>
              <a:t>(</a:t>
            </a:r>
            <a:r>
              <a:rPr lang="en-US" altLang="ko-KR" dirty="0" err="1">
                <a:latin typeface="굴림" charset="-127"/>
                <a:ea typeface="굴림" charset="-127"/>
              </a:rPr>
              <a:t>Skyrme</a:t>
            </a:r>
            <a:r>
              <a:rPr lang="en-US" altLang="ko-KR" dirty="0">
                <a:latin typeface="굴림" charset="-127"/>
                <a:ea typeface="굴림" charset="-127"/>
              </a:rPr>
              <a:t>-Hartree-</a:t>
            </a:r>
            <a:r>
              <a:rPr lang="en-US" altLang="ko-KR" dirty="0" err="1">
                <a:latin typeface="굴림" charset="-127"/>
                <a:ea typeface="굴림" charset="-127"/>
              </a:rPr>
              <a:t>Fock</a:t>
            </a:r>
            <a:r>
              <a:rPr lang="en-US" altLang="ko-KR" dirty="0">
                <a:latin typeface="굴림" charset="-127"/>
                <a:ea typeface="굴림" charset="-127"/>
              </a:rPr>
              <a:t>)</a:t>
            </a:r>
          </a:p>
          <a:p>
            <a:pPr>
              <a:defRPr/>
            </a:pPr>
            <a:r>
              <a:rPr lang="en-US" altLang="ko-KR" b="1" dirty="0">
                <a:latin typeface="굴림" charset="-127"/>
                <a:ea typeface="굴림" charset="-127"/>
              </a:rPr>
              <a:t>BCS(</a:t>
            </a:r>
            <a:r>
              <a:rPr lang="en-US" altLang="ko-KR" dirty="0">
                <a:latin typeface="굴림" charset="-127"/>
                <a:ea typeface="굴림" charset="-127"/>
              </a:rPr>
              <a:t>Bardeen Cooper Schrieffer)</a:t>
            </a:r>
          </a:p>
          <a:p>
            <a:pPr>
              <a:defRPr/>
            </a:pPr>
            <a:r>
              <a:rPr lang="en-US" altLang="ko-KR" b="1" dirty="0">
                <a:latin typeface="굴림" charset="-127"/>
                <a:ea typeface="굴림" charset="-127"/>
              </a:rPr>
              <a:t>QRPA(</a:t>
            </a:r>
            <a:r>
              <a:rPr lang="en-US" altLang="ko-KR" dirty="0">
                <a:latin typeface="굴림" charset="-127"/>
                <a:ea typeface="굴림" charset="-127"/>
              </a:rPr>
              <a:t>Quasiparticle Random Phase Approximation)</a:t>
            </a:r>
            <a:endParaRPr lang="ko-KR" altLang="en-US" dirty="0">
              <a:latin typeface="굴림" charset="-127"/>
              <a:ea typeface="굴림" charset="-127"/>
            </a:endParaRPr>
          </a:p>
        </p:txBody>
      </p:sp>
      <p:sp>
        <p:nvSpPr>
          <p:cNvPr id="5" name="TextBox 4">
            <a:extLst>
              <a:ext uri="{FF2B5EF4-FFF2-40B4-BE49-F238E27FC236}">
                <a16:creationId xmlns:a16="http://schemas.microsoft.com/office/drawing/2014/main" id="{A2345D95-3E10-E9A1-DD0F-4539DC1173EE}"/>
              </a:ext>
            </a:extLst>
          </p:cNvPr>
          <p:cNvSpPr txBox="1"/>
          <p:nvPr/>
        </p:nvSpPr>
        <p:spPr>
          <a:xfrm>
            <a:off x="426914" y="254886"/>
            <a:ext cx="2125909" cy="592470"/>
          </a:xfrm>
          <a:prstGeom prst="rect">
            <a:avLst/>
          </a:prstGeom>
          <a:noFill/>
        </p:spPr>
        <p:txBody>
          <a:bodyPr wrap="square" rtlCol="0">
            <a:spAutoFit/>
          </a:bodyPr>
          <a:lstStyle/>
          <a:p>
            <a:r>
              <a:rPr lang="en-US" altLang="ko-KR" sz="3250" b="1" dirty="0">
                <a:highlight>
                  <a:srgbClr val="C3E3FF"/>
                </a:highlight>
                <a:latin typeface="Times New Roman" panose="02020603050405020304" pitchFamily="18" charset="0"/>
                <a:cs typeface="Times New Roman" panose="02020603050405020304" pitchFamily="18" charset="0"/>
              </a:rPr>
              <a:t>Formalism</a:t>
            </a:r>
            <a:endParaRPr lang="ko-KR" altLang="en-US" sz="3250" b="1" dirty="0">
              <a:highlight>
                <a:srgbClr val="C3E3FF"/>
              </a:highlight>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424FBFB-9063-A6E0-E880-F9007775E5DD}"/>
              </a:ext>
            </a:extLst>
          </p:cNvPr>
          <p:cNvSpPr txBox="1"/>
          <p:nvPr/>
        </p:nvSpPr>
        <p:spPr>
          <a:xfrm>
            <a:off x="1874720" y="5561702"/>
            <a:ext cx="3125543" cy="382412"/>
          </a:xfrm>
          <a:prstGeom prst="rect">
            <a:avLst/>
          </a:prstGeom>
          <a:noFill/>
        </p:spPr>
        <p:txBody>
          <a:bodyPr wrap="square">
            <a:spAutoFit/>
          </a:bodyPr>
          <a:lstStyle/>
          <a:p>
            <a:pPr algn="ctr">
              <a:defRPr/>
            </a:pPr>
            <a:r>
              <a:rPr lang="en-US" altLang="ko-KR" b="1" dirty="0">
                <a:solidFill>
                  <a:srgbClr val="0070C0"/>
                </a:solidFill>
              </a:rPr>
              <a:t>replacing WS with SHF</a:t>
            </a:r>
          </a:p>
        </p:txBody>
      </p:sp>
      <p:sp>
        <p:nvSpPr>
          <p:cNvPr id="9" name="TextBox 8">
            <a:extLst>
              <a:ext uri="{FF2B5EF4-FFF2-40B4-BE49-F238E27FC236}">
                <a16:creationId xmlns:a16="http://schemas.microsoft.com/office/drawing/2014/main" id="{BFF00483-93CA-9936-7E86-DBE43B0A8462}"/>
              </a:ext>
            </a:extLst>
          </p:cNvPr>
          <p:cNvSpPr txBox="1"/>
          <p:nvPr/>
        </p:nvSpPr>
        <p:spPr>
          <a:xfrm>
            <a:off x="4336798" y="4346638"/>
            <a:ext cx="793750" cy="369332"/>
          </a:xfrm>
          <a:prstGeom prst="rect">
            <a:avLst/>
          </a:prstGeom>
          <a:noFill/>
        </p:spPr>
        <p:txBody>
          <a:bodyPr wrap="square">
            <a:spAutoFit/>
          </a:bodyPr>
          <a:lstStyle/>
          <a:p>
            <a:r>
              <a:rPr lang="en-US" altLang="ko-KR" sz="1800" b="1" dirty="0">
                <a:solidFill>
                  <a:srgbClr val="0070C0"/>
                </a:solidFill>
                <a:latin typeface="Times New Roman" panose="02020603050405020304" pitchFamily="18" charset="0"/>
                <a:cs typeface="Times New Roman" panose="02020603050405020304" pitchFamily="18" charset="0"/>
              </a:rPr>
              <a:t>HFB</a:t>
            </a:r>
            <a:endParaRPr lang="ko-KR" altLang="en-US" dirty="0">
              <a:solidFill>
                <a:srgbClr val="0070C0"/>
              </a:solidFill>
            </a:endParaRPr>
          </a:p>
        </p:txBody>
      </p:sp>
      <p:sp>
        <p:nvSpPr>
          <p:cNvPr id="41" name="자유형: 도형 40">
            <a:extLst>
              <a:ext uri="{FF2B5EF4-FFF2-40B4-BE49-F238E27FC236}">
                <a16:creationId xmlns:a16="http://schemas.microsoft.com/office/drawing/2014/main" id="{88E9D5E8-EA6D-7AFA-A1CF-DC08A27F89DC}"/>
              </a:ext>
            </a:extLst>
          </p:cNvPr>
          <p:cNvSpPr/>
          <p:nvPr/>
        </p:nvSpPr>
        <p:spPr>
          <a:xfrm>
            <a:off x="3904247" y="4643060"/>
            <a:ext cx="1546058" cy="157540"/>
          </a:xfrm>
          <a:custGeom>
            <a:avLst/>
            <a:gdLst>
              <a:gd name="connsiteX0" fmla="*/ 0 w 1546058"/>
              <a:gd name="connsiteY0" fmla="*/ 157540 h 157540"/>
              <a:gd name="connsiteX1" fmla="*/ 366964 w 1546058"/>
              <a:gd name="connsiteY1" fmla="*/ 13161 h 157540"/>
              <a:gd name="connsiteX2" fmla="*/ 842211 w 1546058"/>
              <a:gd name="connsiteY2" fmla="*/ 19177 h 157540"/>
              <a:gd name="connsiteX3" fmla="*/ 1233237 w 1546058"/>
              <a:gd name="connsiteY3" fmla="*/ 7145 h 157540"/>
              <a:gd name="connsiteX4" fmla="*/ 1546058 w 1546058"/>
              <a:gd name="connsiteY4" fmla="*/ 145508 h 1575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6058" h="157540">
                <a:moveTo>
                  <a:pt x="0" y="157540"/>
                </a:moveTo>
                <a:cubicBezTo>
                  <a:pt x="113298" y="96880"/>
                  <a:pt x="226596" y="36221"/>
                  <a:pt x="366964" y="13161"/>
                </a:cubicBezTo>
                <a:cubicBezTo>
                  <a:pt x="507332" y="-9899"/>
                  <a:pt x="697832" y="20180"/>
                  <a:pt x="842211" y="19177"/>
                </a:cubicBezTo>
                <a:cubicBezTo>
                  <a:pt x="986590" y="18174"/>
                  <a:pt x="1115929" y="-13910"/>
                  <a:pt x="1233237" y="7145"/>
                </a:cubicBezTo>
                <a:cubicBezTo>
                  <a:pt x="1350545" y="28200"/>
                  <a:pt x="1448301" y="86854"/>
                  <a:pt x="1546058" y="145508"/>
                </a:cubicBezTo>
              </a:path>
            </a:pathLst>
          </a:custGeom>
          <a:solidFill>
            <a:schemeClr val="accent5">
              <a:lumMod val="40000"/>
              <a:lumOff val="60000"/>
            </a:schemeClr>
          </a:solidFill>
          <a:ln w="38100">
            <a:noFill/>
            <a:headEnd type="triangl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43" name="TextBox 42">
            <a:extLst>
              <a:ext uri="{FF2B5EF4-FFF2-40B4-BE49-F238E27FC236}">
                <a16:creationId xmlns:a16="http://schemas.microsoft.com/office/drawing/2014/main" id="{0BF422DD-4E62-0C1A-A624-4E9468619A6E}"/>
              </a:ext>
            </a:extLst>
          </p:cNvPr>
          <p:cNvSpPr txBox="1"/>
          <p:nvPr/>
        </p:nvSpPr>
        <p:spPr>
          <a:xfrm rot="5400000">
            <a:off x="-866753" y="3362290"/>
            <a:ext cx="2780550" cy="461665"/>
          </a:xfrm>
          <a:prstGeom prst="rect">
            <a:avLst/>
          </a:prstGeom>
          <a:noFill/>
        </p:spPr>
        <p:txBody>
          <a:bodyPr wrap="square">
            <a:spAutoFit/>
          </a:bodyPr>
          <a:lstStyle/>
          <a:p>
            <a:r>
              <a:rPr lang="en-US" altLang="ko-KR" sz="2400" b="0" i="0" dirty="0">
                <a:solidFill>
                  <a:srgbClr val="000000"/>
                </a:solidFill>
                <a:effectLst/>
                <a:latin typeface="-apple-system"/>
              </a:rPr>
              <a:t> more elaborated</a:t>
            </a:r>
            <a:endParaRPr lang="ko-KR" altLang="en-US" sz="2400" dirty="0"/>
          </a:p>
        </p:txBody>
      </p:sp>
      <p:cxnSp>
        <p:nvCxnSpPr>
          <p:cNvPr id="46" name="직선 화살표 연결선 45">
            <a:extLst>
              <a:ext uri="{FF2B5EF4-FFF2-40B4-BE49-F238E27FC236}">
                <a16:creationId xmlns:a16="http://schemas.microsoft.com/office/drawing/2014/main" id="{C7B90012-BAFF-CB44-3859-4B2F212D62A3}"/>
              </a:ext>
            </a:extLst>
          </p:cNvPr>
          <p:cNvCxnSpPr/>
          <p:nvPr/>
        </p:nvCxnSpPr>
        <p:spPr>
          <a:xfrm>
            <a:off x="842214" y="1763143"/>
            <a:ext cx="0" cy="3762463"/>
          </a:xfrm>
          <a:prstGeom prst="straightConnector1">
            <a:avLst/>
          </a:prstGeom>
          <a:ln w="76200">
            <a:prstDash val="sysDash"/>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transition advTm="179931">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16"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circle(in)">
                                      <p:cBhvr>
                                        <p:cTn id="7" dur="2000"/>
                                        <p:tgtEl>
                                          <p:spTgt spid="13"/>
                                        </p:tgtEl>
                                      </p:cBhvr>
                                    </p:animEffect>
                                  </p:childTnLst>
                                </p:cTn>
                              </p:par>
                              <p:par>
                                <p:cTn id="8" presetID="6" presetClass="entr" presetSubtype="16" fill="hold" nodeType="withEffect">
                                  <p:stCondLst>
                                    <p:cond delay="0"/>
                                  </p:stCondLst>
                                  <p:childTnLst>
                                    <p:set>
                                      <p:cBhvr>
                                        <p:cTn id="9" dur="1" fill="hold">
                                          <p:stCondLst>
                                            <p:cond delay="0"/>
                                          </p:stCondLst>
                                        </p:cTn>
                                        <p:tgtEl>
                                          <p:spTgt spid="39"/>
                                        </p:tgtEl>
                                        <p:attrNameLst>
                                          <p:attrName>style.visibility</p:attrName>
                                        </p:attrNameLst>
                                      </p:cBhvr>
                                      <p:to>
                                        <p:strVal val="visible"/>
                                      </p:to>
                                    </p:set>
                                    <p:animEffect transition="in" filter="circle(in)">
                                      <p:cBhvr>
                                        <p:cTn id="10" dur="2000"/>
                                        <p:tgtEl>
                                          <p:spTgt spid="39"/>
                                        </p:tgtEl>
                                      </p:cBhvr>
                                    </p:animEffect>
                                  </p:childTnLst>
                                </p:cTn>
                              </p:par>
                              <p:par>
                                <p:cTn id="11" presetID="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4" grpId="0" animBg="1"/>
      <p:bldP spid="22" grpId="0" animBg="1"/>
      <p:bldP spid="23" grpId="0" animBg="1"/>
      <p:bldP spid="24" grpId="0" animBg="1"/>
      <p:bldP spid="25" grpId="0" animBg="1"/>
      <p:bldP spid="26" grpId="0" animBg="1"/>
      <p:bldP spid="27" grpId="0" animBg="1"/>
      <p:bldP spid="28" grpId="0" animBg="1"/>
      <p:bldP spid="29" grpId="0" animBg="1"/>
      <p:bldP spid="31" grpId="0" animBg="1"/>
      <p:bldP spid="32" grpId="0" animBg="1"/>
      <p:bldP spid="33" grpId="0" animBg="1"/>
      <p:bldP spid="34" grpId="0" animBg="1"/>
      <p:bldP spid="35" grpId="0" animBg="1"/>
      <p:bldP spid="36" grpId="0" animBg="1"/>
      <p:bldP spid="39" grpId="0" animBg="1"/>
      <p:bldP spid="3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EE11DAC2-6D21-EE88-C4C6-8234A9C84887}"/>
              </a:ext>
            </a:extLst>
          </p:cNvPr>
          <p:cNvSpPr txBox="1"/>
          <p:nvPr/>
        </p:nvSpPr>
        <p:spPr>
          <a:xfrm>
            <a:off x="1447800" y="2403950"/>
            <a:ext cx="7100752" cy="1754326"/>
          </a:xfrm>
          <a:prstGeom prst="rect">
            <a:avLst/>
          </a:prstGeom>
          <a:noFill/>
          <a:ln>
            <a:solidFill>
              <a:schemeClr val="tx1"/>
            </a:solidFill>
          </a:ln>
        </p:spPr>
        <p:txBody>
          <a:bodyPr wrap="square">
            <a:spAutoFit/>
          </a:bodyPr>
          <a:lstStyle/>
          <a:p>
            <a:pPr>
              <a:lnSpc>
                <a:spcPct val="100000"/>
              </a:lnSpc>
            </a:pPr>
            <a:r>
              <a:rPr lang="en-US" altLang="ko-KR" sz="5400" b="1" dirty="0">
                <a:solidFill>
                  <a:srgbClr val="0070C0"/>
                </a:solidFill>
                <a:effectLst>
                  <a:outerShdw blurRad="38100" dist="38100" dir="2700000" algn="tl">
                    <a:srgbClr val="000000">
                      <a:alpha val="43137"/>
                    </a:srgbClr>
                  </a:outerShdw>
                </a:effectLst>
                <a:latin typeface="Calibri" panose="020F0502020204030204" pitchFamily="34" charset="0"/>
              </a:rPr>
              <a:t>             N=Z nuclei </a:t>
            </a:r>
          </a:p>
          <a:p>
            <a:pPr>
              <a:lnSpc>
                <a:spcPct val="100000"/>
              </a:lnSpc>
            </a:pPr>
            <a:r>
              <a:rPr lang="en-US" altLang="ko-KR" sz="5400" b="1" dirty="0">
                <a:effectLst>
                  <a:outerShdw blurRad="38100" dist="38100" dir="2700000" algn="tl">
                    <a:srgbClr val="000000">
                      <a:alpha val="43137"/>
                    </a:srgbClr>
                  </a:outerShdw>
                </a:effectLst>
                <a:latin typeface="Calibri" panose="020F0502020204030204" pitchFamily="34" charset="0"/>
              </a:rPr>
              <a:t>      </a:t>
            </a:r>
            <a:r>
              <a:rPr lang="en-US" altLang="ko-KR" sz="5400" b="1" baseline="30000" dirty="0">
                <a:effectLst>
                  <a:outerShdw blurRad="38100" dist="38100" dir="2700000" algn="tl">
                    <a:srgbClr val="000000">
                      <a:alpha val="43137"/>
                    </a:srgbClr>
                  </a:outerShdw>
                </a:effectLst>
                <a:latin typeface="Calibri" panose="020F0502020204030204" pitchFamily="34" charset="0"/>
              </a:rPr>
              <a:t>24</a:t>
            </a:r>
            <a:r>
              <a:rPr lang="en-US" altLang="ko-KR" sz="5400" b="1" dirty="0">
                <a:effectLst>
                  <a:outerShdw blurRad="38100" dist="38100" dir="2700000" algn="tl">
                    <a:srgbClr val="000000">
                      <a:alpha val="43137"/>
                    </a:srgbClr>
                  </a:outerShdw>
                </a:effectLst>
                <a:latin typeface="Calibri" panose="020F0502020204030204" pitchFamily="34" charset="0"/>
              </a:rPr>
              <a:t>Mg, </a:t>
            </a:r>
            <a:r>
              <a:rPr lang="en-US" altLang="ko-KR" sz="5400" b="1" baseline="30000" dirty="0">
                <a:effectLst>
                  <a:outerShdw blurRad="38100" dist="38100" dir="2700000" algn="tl">
                    <a:srgbClr val="000000">
                      <a:alpha val="43137"/>
                    </a:srgbClr>
                  </a:outerShdw>
                </a:effectLst>
                <a:latin typeface="Calibri" panose="020F0502020204030204" pitchFamily="34" charset="0"/>
              </a:rPr>
              <a:t>28</a:t>
            </a:r>
            <a:r>
              <a:rPr lang="en-US" altLang="ko-KR" sz="5400" b="1" dirty="0">
                <a:effectLst>
                  <a:outerShdw blurRad="38100" dist="38100" dir="2700000" algn="tl">
                    <a:srgbClr val="000000">
                      <a:alpha val="43137"/>
                    </a:srgbClr>
                  </a:outerShdw>
                </a:effectLst>
                <a:latin typeface="Calibri" panose="020F0502020204030204" pitchFamily="34" charset="0"/>
              </a:rPr>
              <a:t>Si, and </a:t>
            </a:r>
            <a:r>
              <a:rPr lang="en-US" altLang="ko-KR" sz="5400" b="1" baseline="30000" dirty="0">
                <a:effectLst>
                  <a:outerShdw blurRad="38100" dist="38100" dir="2700000" algn="tl">
                    <a:srgbClr val="000000">
                      <a:alpha val="43137"/>
                    </a:srgbClr>
                  </a:outerShdw>
                </a:effectLst>
                <a:latin typeface="Calibri" panose="020F0502020204030204" pitchFamily="34" charset="0"/>
              </a:rPr>
              <a:t>32</a:t>
            </a:r>
            <a:r>
              <a:rPr lang="en-US" altLang="ko-KR" sz="5400" b="1" dirty="0">
                <a:effectLst>
                  <a:outerShdw blurRad="38100" dist="38100" dir="2700000" algn="tl">
                    <a:srgbClr val="000000">
                      <a:alpha val="43137"/>
                    </a:srgbClr>
                  </a:outerShdw>
                </a:effectLst>
                <a:latin typeface="Calibri" panose="020F0502020204030204" pitchFamily="34" charset="0"/>
              </a:rPr>
              <a:t>S  </a:t>
            </a:r>
          </a:p>
        </p:txBody>
      </p:sp>
      <p:sp>
        <p:nvSpPr>
          <p:cNvPr id="2" name="직사각형 1"/>
          <p:cNvSpPr/>
          <p:nvPr/>
        </p:nvSpPr>
        <p:spPr>
          <a:xfrm>
            <a:off x="1296022" y="4614983"/>
            <a:ext cx="7313956" cy="400110"/>
          </a:xfrm>
          <a:prstGeom prst="rect">
            <a:avLst/>
          </a:prstGeom>
        </p:spPr>
        <p:txBody>
          <a:bodyPr wrap="square">
            <a:spAutoFit/>
          </a:bodyPr>
          <a:lstStyle/>
          <a:p>
            <a:pPr marL="342900" indent="-342900">
              <a:buFont typeface="Wingdings" panose="05000000000000000000" pitchFamily="2" charset="2"/>
              <a:buChar char="ü"/>
            </a:pPr>
            <a:r>
              <a:rPr lang="en-US" altLang="ko-KR" sz="2000" b="1" i="1" dirty="0">
                <a:solidFill>
                  <a:srgbClr val="FF0000"/>
                </a:solidFill>
                <a:latin typeface="Comic Sans MS" panose="030F0702030302020204" pitchFamily="66" charset="0"/>
                <a:cs typeface="Calibri" panose="020F0502020204030204" pitchFamily="34" charset="0"/>
              </a:rPr>
              <a:t>np</a:t>
            </a:r>
            <a:r>
              <a:rPr lang="en-US" altLang="ko-KR" sz="2000" b="1" dirty="0">
                <a:solidFill>
                  <a:srgbClr val="FF0000"/>
                </a:solidFill>
                <a:latin typeface="Comic Sans MS" panose="030F0702030302020204" pitchFamily="66" charset="0"/>
                <a:cs typeface="Calibri" panose="020F0502020204030204" pitchFamily="34" charset="0"/>
              </a:rPr>
              <a:t> pairing is more dominant</a:t>
            </a:r>
            <a:r>
              <a:rPr lang="en-US" altLang="ko-KR" sz="2000" dirty="0">
                <a:solidFill>
                  <a:srgbClr val="FF0000"/>
                </a:solidFill>
                <a:latin typeface="Comic Sans MS" panose="030F0702030302020204" pitchFamily="66" charset="0"/>
                <a:cs typeface="Calibri" panose="020F0502020204030204" pitchFamily="34" charset="0"/>
              </a:rPr>
              <a:t> </a:t>
            </a:r>
            <a:r>
              <a:rPr lang="en-US" altLang="ko-KR" sz="2000" dirty="0">
                <a:solidFill>
                  <a:srgbClr val="000000"/>
                </a:solidFill>
                <a:latin typeface="Comic Sans MS" panose="030F0702030302020204" pitchFamily="66" charset="0"/>
                <a:cs typeface="Calibri" panose="020F0502020204030204" pitchFamily="34" charset="0"/>
              </a:rPr>
              <a:t>than the </a:t>
            </a:r>
            <a:r>
              <a:rPr lang="en-US" altLang="ko-KR" sz="2000" i="1" dirty="0" err="1">
                <a:solidFill>
                  <a:srgbClr val="000000"/>
                </a:solidFill>
                <a:latin typeface="Comic Sans MS" panose="030F0702030302020204" pitchFamily="66" charset="0"/>
                <a:cs typeface="Calibri" panose="020F0502020204030204" pitchFamily="34" charset="0"/>
              </a:rPr>
              <a:t>nn</a:t>
            </a:r>
            <a:r>
              <a:rPr lang="en-US" altLang="ko-KR" sz="2000" i="1" dirty="0">
                <a:solidFill>
                  <a:srgbClr val="000000"/>
                </a:solidFill>
                <a:latin typeface="Comic Sans MS" panose="030F0702030302020204" pitchFamily="66" charset="0"/>
                <a:cs typeface="Calibri" panose="020F0502020204030204" pitchFamily="34" charset="0"/>
              </a:rPr>
              <a:t>-</a:t>
            </a:r>
            <a:r>
              <a:rPr lang="en-US" altLang="ko-KR" sz="2000" dirty="0">
                <a:solidFill>
                  <a:srgbClr val="000000"/>
                </a:solidFill>
                <a:latin typeface="Comic Sans MS" panose="030F0702030302020204" pitchFamily="66" charset="0"/>
                <a:cs typeface="Calibri" panose="020F0502020204030204" pitchFamily="34" charset="0"/>
              </a:rPr>
              <a:t> &amp; </a:t>
            </a:r>
            <a:r>
              <a:rPr lang="en-US" altLang="ko-KR" sz="2000" i="1" dirty="0">
                <a:solidFill>
                  <a:srgbClr val="000000"/>
                </a:solidFill>
                <a:latin typeface="Comic Sans MS" panose="030F0702030302020204" pitchFamily="66" charset="0"/>
                <a:cs typeface="Calibri" panose="020F0502020204030204" pitchFamily="34" charset="0"/>
              </a:rPr>
              <a:t>pp</a:t>
            </a:r>
            <a:r>
              <a:rPr lang="en-US" altLang="ko-KR" sz="2000" dirty="0">
                <a:solidFill>
                  <a:srgbClr val="000000"/>
                </a:solidFill>
                <a:latin typeface="Comic Sans MS" panose="030F0702030302020204" pitchFamily="66" charset="0"/>
                <a:cs typeface="Calibri" panose="020F0502020204030204" pitchFamily="34" charset="0"/>
              </a:rPr>
              <a:t>-pairing.</a:t>
            </a:r>
            <a:endParaRPr lang="ko-KR" altLang="en-US" dirty="0">
              <a:latin typeface="Comic Sans MS" panose="030F0702030302020204" pitchFamily="66" charset="0"/>
            </a:endParaRPr>
          </a:p>
        </p:txBody>
      </p:sp>
      <p:sp>
        <p:nvSpPr>
          <p:cNvPr id="4" name="TextBox 3">
            <a:extLst>
              <a:ext uri="{FF2B5EF4-FFF2-40B4-BE49-F238E27FC236}">
                <a16:creationId xmlns:a16="http://schemas.microsoft.com/office/drawing/2014/main" id="{A2345D95-3E10-E9A1-DD0F-4539DC1173EE}"/>
              </a:ext>
            </a:extLst>
          </p:cNvPr>
          <p:cNvSpPr txBox="1"/>
          <p:nvPr/>
        </p:nvSpPr>
        <p:spPr>
          <a:xfrm>
            <a:off x="268269" y="213022"/>
            <a:ext cx="1598631" cy="592470"/>
          </a:xfrm>
          <a:prstGeom prst="rect">
            <a:avLst/>
          </a:prstGeom>
          <a:noFill/>
        </p:spPr>
        <p:txBody>
          <a:bodyPr wrap="square" rtlCol="0">
            <a:spAutoFit/>
          </a:bodyPr>
          <a:lstStyle/>
          <a:p>
            <a:r>
              <a:rPr lang="en-US" altLang="ko-KR" sz="3250" b="1" dirty="0">
                <a:highlight>
                  <a:srgbClr val="C3E3FF"/>
                </a:highlight>
                <a:latin typeface="Times New Roman" panose="02020603050405020304" pitchFamily="18" charset="0"/>
                <a:cs typeface="Times New Roman" panose="02020603050405020304" pitchFamily="18" charset="0"/>
              </a:rPr>
              <a:t>Results </a:t>
            </a:r>
            <a:endParaRPr lang="ko-KR" altLang="en-US" sz="3250" b="1" dirty="0">
              <a:highlight>
                <a:srgbClr val="C3E3FF"/>
              </a:highligh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69980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Text Box 13">
            <a:extLst>
              <a:ext uri="{FF2B5EF4-FFF2-40B4-BE49-F238E27FC236}">
                <a16:creationId xmlns:a16="http://schemas.microsoft.com/office/drawing/2014/main" id="{AA6E6A5B-24ED-CA67-65B8-B31B60D0BBBB}"/>
              </a:ext>
            </a:extLst>
          </p:cNvPr>
          <p:cNvSpPr txBox="1">
            <a:spLocks noChangeArrowheads="1"/>
          </p:cNvSpPr>
          <p:nvPr/>
        </p:nvSpPr>
        <p:spPr bwMode="auto">
          <a:xfrm>
            <a:off x="239387" y="114866"/>
            <a:ext cx="3979862" cy="400110"/>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eaLnBrk="0" hangingPunct="0">
              <a:spcBef>
                <a:spcPct val="20000"/>
              </a:spcBef>
              <a:buFont typeface="Arial" panose="020B0604020202020204" pitchFamily="34" charset="0"/>
              <a:buChar char="•"/>
              <a:defRPr sz="3200">
                <a:solidFill>
                  <a:schemeClr val="tx1"/>
                </a:solidFill>
                <a:latin typeface="맑은 고딕" panose="020B0503020000020004" pitchFamily="50" charset="-127"/>
                <a:ea typeface="맑은 고딕" panose="020B0503020000020004" pitchFamily="50" charset="-127"/>
              </a:defRPr>
            </a:lvl1pPr>
            <a:lvl2pPr marL="742950" indent="-285750" eaLnBrk="0" hangingPunct="0">
              <a:spcBef>
                <a:spcPct val="20000"/>
              </a:spcBef>
              <a:buFont typeface="Arial" panose="020B0604020202020204" pitchFamily="34" charset="0"/>
              <a:buChar char="–"/>
              <a:defRPr sz="2800">
                <a:solidFill>
                  <a:schemeClr val="tx1"/>
                </a:solidFill>
                <a:latin typeface="맑은 고딕" panose="020B0503020000020004" pitchFamily="50" charset="-127"/>
                <a:ea typeface="맑은 고딕" panose="020B0503020000020004" pitchFamily="50" charset="-127"/>
              </a:defRPr>
            </a:lvl2pPr>
            <a:lvl3pPr marL="1143000" indent="-228600" eaLnBrk="0" hangingPunct="0">
              <a:spcBef>
                <a:spcPct val="20000"/>
              </a:spcBef>
              <a:buFont typeface="Arial" panose="020B0604020202020204" pitchFamily="34" charset="0"/>
              <a:buChar char="•"/>
              <a:defRPr sz="2400">
                <a:solidFill>
                  <a:schemeClr val="tx1"/>
                </a:solidFill>
                <a:latin typeface="맑은 고딕" panose="020B0503020000020004" pitchFamily="50" charset="-127"/>
                <a:ea typeface="맑은 고딕" panose="020B0503020000020004" pitchFamily="50" charset="-127"/>
              </a:defRPr>
            </a:lvl3pPr>
            <a:lvl4pPr marL="1600200" indent="-228600" eaLnBrk="0" hangingPunct="0">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4pPr>
            <a:lvl5pPr marL="2057400" indent="-228600" eaLnBrk="0" hangingPunct="0">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9pPr>
          </a:lstStyle>
          <a:p>
            <a:pPr eaLnBrk="1" hangingPunct="1">
              <a:spcBef>
                <a:spcPct val="0"/>
              </a:spcBef>
              <a:buFont typeface="Wingdings" panose="05000000000000000000" pitchFamily="2" charset="2"/>
              <a:buChar char="v"/>
            </a:pPr>
            <a:r>
              <a:rPr lang="en-US" altLang="ko-KR" sz="2000" dirty="0">
                <a:solidFill>
                  <a:schemeClr val="bg1"/>
                </a:solidFill>
                <a:latin typeface="Arial Rounded MT Bold" panose="020F0704030504030204" pitchFamily="34" charset="0"/>
                <a:ea typeface="굴림" panose="020B0600000101010101" pitchFamily="50" charset="-127"/>
              </a:rPr>
              <a:t>GT </a:t>
            </a:r>
            <a:r>
              <a:rPr lang="en-US" altLang="ko-KR" sz="2000" dirty="0" err="1">
                <a:solidFill>
                  <a:schemeClr val="bg1"/>
                </a:solidFill>
                <a:latin typeface="Arial Rounded MT Bold" panose="020F0704030504030204" pitchFamily="34" charset="0"/>
                <a:ea typeface="굴림" panose="020B0600000101010101" pitchFamily="50" charset="-127"/>
              </a:rPr>
              <a:t>strength,B</a:t>
            </a:r>
            <a:r>
              <a:rPr lang="en-US" altLang="ko-KR" sz="2000" dirty="0">
                <a:solidFill>
                  <a:schemeClr val="bg1"/>
                </a:solidFill>
                <a:latin typeface="Arial Rounded MT Bold" panose="020F0704030504030204" pitchFamily="34" charset="0"/>
                <a:ea typeface="굴림" panose="020B0600000101010101" pitchFamily="50" charset="-127"/>
              </a:rPr>
              <a:t>(GT), for </a:t>
            </a:r>
            <a:r>
              <a:rPr lang="en-US" altLang="ko-KR" sz="2000" baseline="30000" dirty="0">
                <a:solidFill>
                  <a:schemeClr val="bg1"/>
                </a:solidFill>
                <a:latin typeface="Arial Rounded MT Bold" panose="020F0704030504030204" pitchFamily="34" charset="0"/>
                <a:ea typeface="굴림" panose="020B0600000101010101" pitchFamily="50" charset="-127"/>
              </a:rPr>
              <a:t>24</a:t>
            </a:r>
            <a:r>
              <a:rPr lang="en-US" altLang="ko-KR" sz="2000" dirty="0">
                <a:solidFill>
                  <a:schemeClr val="bg1"/>
                </a:solidFill>
                <a:latin typeface="Arial Rounded MT Bold" panose="020F0704030504030204" pitchFamily="34" charset="0"/>
                <a:ea typeface="굴림" panose="020B0600000101010101" pitchFamily="50" charset="-127"/>
              </a:rPr>
              <a:t>Mg  </a:t>
            </a:r>
          </a:p>
        </p:txBody>
      </p:sp>
      <p:sp>
        <p:nvSpPr>
          <p:cNvPr id="13320" name="TextBox 22">
            <a:extLst>
              <a:ext uri="{FF2B5EF4-FFF2-40B4-BE49-F238E27FC236}">
                <a16:creationId xmlns:a16="http://schemas.microsoft.com/office/drawing/2014/main" id="{5C00D71C-8D8F-DC7B-D3AF-990E522FCEF6}"/>
              </a:ext>
            </a:extLst>
          </p:cNvPr>
          <p:cNvSpPr txBox="1">
            <a:spLocks noChangeArrowheads="1"/>
          </p:cNvSpPr>
          <p:nvPr/>
        </p:nvSpPr>
        <p:spPr bwMode="auto">
          <a:xfrm>
            <a:off x="1349448" y="564874"/>
            <a:ext cx="302729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맑은 고딕" panose="020B0503020000020004" pitchFamily="50" charset="-127"/>
                <a:ea typeface="맑은 고딕" panose="020B0503020000020004" pitchFamily="50" charset="-127"/>
              </a:defRPr>
            </a:lvl1pPr>
            <a:lvl2pPr marL="742950" indent="-285750" eaLnBrk="0" hangingPunct="0">
              <a:spcBef>
                <a:spcPct val="20000"/>
              </a:spcBef>
              <a:buFont typeface="Arial" panose="020B0604020202020204" pitchFamily="34" charset="0"/>
              <a:buChar char="–"/>
              <a:defRPr sz="2800">
                <a:solidFill>
                  <a:schemeClr val="tx1"/>
                </a:solidFill>
                <a:latin typeface="맑은 고딕" panose="020B0503020000020004" pitchFamily="50" charset="-127"/>
                <a:ea typeface="맑은 고딕" panose="020B0503020000020004" pitchFamily="50" charset="-127"/>
              </a:defRPr>
            </a:lvl2pPr>
            <a:lvl3pPr marL="1143000" indent="-228600" eaLnBrk="0" hangingPunct="0">
              <a:spcBef>
                <a:spcPct val="20000"/>
              </a:spcBef>
              <a:buFont typeface="Arial" panose="020B0604020202020204" pitchFamily="34" charset="0"/>
              <a:buChar char="•"/>
              <a:defRPr sz="2400">
                <a:solidFill>
                  <a:schemeClr val="tx1"/>
                </a:solidFill>
                <a:latin typeface="맑은 고딕" panose="020B0503020000020004" pitchFamily="50" charset="-127"/>
                <a:ea typeface="맑은 고딕" panose="020B0503020000020004" pitchFamily="50" charset="-127"/>
              </a:defRPr>
            </a:lvl3pPr>
            <a:lvl4pPr marL="1600200" indent="-228600" eaLnBrk="0" hangingPunct="0">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4pPr>
            <a:lvl5pPr marL="2057400" indent="-228600" eaLnBrk="0" hangingPunct="0">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9pPr>
          </a:lstStyle>
          <a:p>
            <a:pPr eaLnBrk="1" hangingPunct="1">
              <a:spcBef>
                <a:spcPct val="0"/>
              </a:spcBef>
              <a:buFontTx/>
              <a:buNone/>
            </a:pPr>
            <a:r>
              <a:rPr lang="en-US" altLang="ko-KR" sz="1400" b="1" dirty="0">
                <a:latin typeface="Arial Unicode MS"/>
                <a:ea typeface="Arial Unicode MS"/>
                <a:cs typeface="Arial Unicode MS"/>
              </a:rPr>
              <a:t>Exp. data PRC  78, 014314(2008)</a:t>
            </a:r>
            <a:endParaRPr lang="ko-KR" altLang="en-US" sz="1400" b="1" dirty="0">
              <a:latin typeface="Arial Unicode MS"/>
              <a:ea typeface="Arial Unicode MS"/>
              <a:cs typeface="Arial Unicode MS"/>
            </a:endParaRPr>
          </a:p>
        </p:txBody>
      </p:sp>
      <p:pic>
        <p:nvPicPr>
          <p:cNvPr id="13323" name="Picture 3">
            <a:extLst>
              <a:ext uri="{FF2B5EF4-FFF2-40B4-BE49-F238E27FC236}">
                <a16:creationId xmlns:a16="http://schemas.microsoft.com/office/drawing/2014/main" id="{873654C3-E2CF-384F-E21D-F178DC0015B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8313" y="865188"/>
            <a:ext cx="3979862" cy="56880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324" name="Picture 4">
            <a:extLst>
              <a:ext uri="{FF2B5EF4-FFF2-40B4-BE49-F238E27FC236}">
                <a16:creationId xmlns:a16="http://schemas.microsoft.com/office/drawing/2014/main" id="{C531FC69-EB45-45F6-1D9D-0361A8C28EC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44713" y="6553200"/>
            <a:ext cx="800100" cy="260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4" name="아래쪽 화살표 23">
            <a:extLst>
              <a:ext uri="{FF2B5EF4-FFF2-40B4-BE49-F238E27FC236}">
                <a16:creationId xmlns:a16="http://schemas.microsoft.com/office/drawing/2014/main" id="{26DCA67E-0BF8-BE5D-DB6C-B8EC1177B0DD}"/>
              </a:ext>
            </a:extLst>
          </p:cNvPr>
          <p:cNvSpPr/>
          <p:nvPr/>
        </p:nvSpPr>
        <p:spPr>
          <a:xfrm>
            <a:off x="2451100" y="5300663"/>
            <a:ext cx="215900" cy="215900"/>
          </a:xfrm>
          <a:prstGeom prst="down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3" name="아래쪽 화살표 2">
            <a:extLst>
              <a:ext uri="{FF2B5EF4-FFF2-40B4-BE49-F238E27FC236}">
                <a16:creationId xmlns:a16="http://schemas.microsoft.com/office/drawing/2014/main" id="{F889CF4E-B499-81A6-8551-0C0F27EC7C39}"/>
              </a:ext>
            </a:extLst>
          </p:cNvPr>
          <p:cNvSpPr/>
          <p:nvPr/>
        </p:nvSpPr>
        <p:spPr>
          <a:xfrm>
            <a:off x="2262188" y="4041775"/>
            <a:ext cx="215900" cy="215900"/>
          </a:xfrm>
          <a:prstGeom prst="down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17" name="직사각형 16">
            <a:extLst>
              <a:ext uri="{FF2B5EF4-FFF2-40B4-BE49-F238E27FC236}">
                <a16:creationId xmlns:a16="http://schemas.microsoft.com/office/drawing/2014/main" id="{D7EF91A7-D052-F15B-3C33-FF6740C2C46E}"/>
              </a:ext>
            </a:extLst>
          </p:cNvPr>
          <p:cNvSpPr/>
          <p:nvPr/>
        </p:nvSpPr>
        <p:spPr>
          <a:xfrm>
            <a:off x="4471788" y="5140459"/>
            <a:ext cx="5197874" cy="923330"/>
          </a:xfrm>
          <a:prstGeom prst="rect">
            <a:avLst/>
          </a:prstGeom>
          <a:solidFill>
            <a:schemeClr val="bg1">
              <a:lumMod val="95000"/>
            </a:schemeClr>
          </a:solidFill>
        </p:spPr>
        <p:txBody>
          <a:bodyPr wrap="square">
            <a:spAutoFit/>
          </a:bodyPr>
          <a:lstStyle/>
          <a:p>
            <a:pPr marL="285750" indent="-285750">
              <a:buFont typeface="Wingdings" panose="05000000000000000000" pitchFamily="2" charset="2"/>
              <a:buChar char="ü"/>
              <a:defRPr/>
            </a:pPr>
            <a:r>
              <a:rPr lang="en-US" altLang="ko-KR" sz="1800" dirty="0">
                <a:latin typeface="Comic Sans MS" panose="030F0702030302020204" pitchFamily="66" charset="0"/>
                <a:ea typeface="굴림" charset="-127"/>
              </a:rPr>
              <a:t>The np pairing shifts low-lying GT excitation to a bit higher energy region and predicts some </a:t>
            </a:r>
            <a:r>
              <a:rPr lang="en-US" altLang="ko-KR" sz="1800" b="1" dirty="0">
                <a:latin typeface="Comic Sans MS" panose="030F0702030302020204" pitchFamily="66" charset="0"/>
                <a:ea typeface="굴림" charset="-127"/>
              </a:rPr>
              <a:t>high-lying GT states </a:t>
            </a:r>
            <a:r>
              <a:rPr lang="en-US" altLang="ko-KR" sz="1800" dirty="0">
                <a:latin typeface="Comic Sans MS" panose="030F0702030302020204" pitchFamily="66" charset="0"/>
                <a:ea typeface="굴림" charset="-127"/>
              </a:rPr>
              <a:t>around 27MeV.</a:t>
            </a:r>
            <a:endParaRPr lang="ko-KR" altLang="en-US" sz="1800" dirty="0">
              <a:latin typeface="Comic Sans MS" panose="030F0702030302020204" pitchFamily="66" charset="0"/>
              <a:ea typeface="굴림" charset="-127"/>
            </a:endParaRPr>
          </a:p>
        </p:txBody>
      </p:sp>
      <p:cxnSp>
        <p:nvCxnSpPr>
          <p:cNvPr id="12" name="직선 화살표 연결선 11">
            <a:extLst>
              <a:ext uri="{FF2B5EF4-FFF2-40B4-BE49-F238E27FC236}">
                <a16:creationId xmlns:a16="http://schemas.microsoft.com/office/drawing/2014/main" id="{A067A033-37C6-CAD9-A859-88C529C20160}"/>
              </a:ext>
            </a:extLst>
          </p:cNvPr>
          <p:cNvCxnSpPr>
            <a:cxnSpLocks/>
          </p:cNvCxnSpPr>
          <p:nvPr/>
        </p:nvCxnSpPr>
        <p:spPr>
          <a:xfrm flipH="1" flipV="1">
            <a:off x="3549651" y="5784850"/>
            <a:ext cx="1908176" cy="74260"/>
          </a:xfrm>
          <a:prstGeom prst="straightConnector1">
            <a:avLst/>
          </a:prstGeom>
          <a:ln w="19050">
            <a:solidFill>
              <a:srgbClr val="FF0000"/>
            </a:solidFill>
            <a:prstDash val="solid"/>
            <a:tailEnd type="arrow"/>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3ECEE56F-5ACE-0A12-F186-357D4A835DFC}"/>
              </a:ext>
            </a:extLst>
          </p:cNvPr>
          <p:cNvSpPr txBox="1"/>
          <p:nvPr/>
        </p:nvSpPr>
        <p:spPr>
          <a:xfrm>
            <a:off x="7191297" y="18586"/>
            <a:ext cx="2579354" cy="400110"/>
          </a:xfrm>
          <a:prstGeom prst="rect">
            <a:avLst/>
          </a:prstGeom>
          <a:noFill/>
        </p:spPr>
        <p:txBody>
          <a:bodyPr wrap="square" rtlCol="0">
            <a:spAutoFit/>
          </a:bodyPr>
          <a:lstStyle/>
          <a:p>
            <a:r>
              <a:rPr lang="en-US" altLang="ko-KR" sz="2000" dirty="0">
                <a:solidFill>
                  <a:schemeClr val="bg1">
                    <a:lumMod val="50000"/>
                  </a:schemeClr>
                </a:solidFill>
              </a:rPr>
              <a:t>Ha </a:t>
            </a:r>
            <a:r>
              <a:rPr lang="en-US" altLang="ko-KR" sz="2000" i="1" dirty="0">
                <a:solidFill>
                  <a:schemeClr val="bg1">
                    <a:lumMod val="50000"/>
                  </a:schemeClr>
                </a:solidFill>
              </a:rPr>
              <a:t>et al. </a:t>
            </a:r>
            <a:r>
              <a:rPr lang="en-US" altLang="ko-KR" sz="2000" dirty="0">
                <a:solidFill>
                  <a:schemeClr val="bg1">
                    <a:lumMod val="50000"/>
                  </a:schemeClr>
                </a:solidFill>
              </a:rPr>
              <a:t>EPJA 53(2017)</a:t>
            </a:r>
            <a:endParaRPr lang="ko-KR" altLang="en-US" sz="2000" dirty="0">
              <a:solidFill>
                <a:schemeClr val="bg1">
                  <a:lumMod val="50000"/>
                </a:schemeClr>
              </a:solidFill>
            </a:endParaRPr>
          </a:p>
        </p:txBody>
      </p:sp>
      <p:sp>
        <p:nvSpPr>
          <p:cNvPr id="21" name="직사각형 20"/>
          <p:cNvSpPr/>
          <p:nvPr/>
        </p:nvSpPr>
        <p:spPr>
          <a:xfrm>
            <a:off x="4459151" y="6119460"/>
            <a:ext cx="5163345" cy="646331"/>
          </a:xfrm>
          <a:prstGeom prst="rect">
            <a:avLst/>
          </a:prstGeom>
          <a:solidFill>
            <a:schemeClr val="bg1">
              <a:lumMod val="95000"/>
            </a:schemeClr>
          </a:solidFill>
        </p:spPr>
        <p:txBody>
          <a:bodyPr wrap="square">
            <a:spAutoFit/>
          </a:bodyPr>
          <a:lstStyle/>
          <a:p>
            <a:pPr marL="342900" indent="-342900">
              <a:buFont typeface="Wingdings" panose="05000000000000000000" pitchFamily="2" charset="2"/>
              <a:buChar char="ü"/>
              <a:defRPr/>
            </a:pPr>
            <a:r>
              <a:rPr lang="en-US" altLang="ko-KR" sz="1800" dirty="0">
                <a:solidFill>
                  <a:srgbClr val="0070C0"/>
                </a:solidFill>
                <a:latin typeface="Comic Sans MS" pitchFamily="66" charset="0"/>
                <a:ea typeface="Arial Unicode MS" pitchFamily="50" charset="-127"/>
                <a:cs typeface="Arial" charset="0"/>
              </a:rPr>
              <a:t>T</a:t>
            </a:r>
            <a:r>
              <a:rPr lang="en-US" altLang="ko-KR" sz="1800" dirty="0">
                <a:solidFill>
                  <a:srgbClr val="0070C0"/>
                </a:solidFill>
                <a:latin typeface="Comic Sans MS" pitchFamily="66" charset="0"/>
                <a:ea typeface="굴림" charset="-127"/>
              </a:rPr>
              <a:t>he deformation effect is much more important than the np-pairing correlations.</a:t>
            </a:r>
          </a:p>
        </p:txBody>
      </p:sp>
      <mc:AlternateContent xmlns:mc="http://schemas.openxmlformats.org/markup-compatibility/2006" xmlns:a14="http://schemas.microsoft.com/office/drawing/2010/main">
        <mc:Choice Requires="a14">
          <p:sp>
            <p:nvSpPr>
              <p:cNvPr id="25" name="직사각형 14">
                <a:extLst>
                  <a:ext uri="{FF2B5EF4-FFF2-40B4-BE49-F238E27FC236}">
                    <a16:creationId xmlns:a16="http://schemas.microsoft.com/office/drawing/2014/main" id="{E3F0B778-9247-0DAA-63DE-174C78D5ECAA}"/>
                  </a:ext>
                </a:extLst>
              </p:cNvPr>
              <p:cNvSpPr>
                <a:spLocks noChangeArrowheads="1"/>
              </p:cNvSpPr>
              <p:nvPr/>
            </p:nvSpPr>
            <p:spPr bwMode="auto">
              <a:xfrm>
                <a:off x="4677156" y="1307480"/>
                <a:ext cx="2303463" cy="338554"/>
              </a:xfrm>
              <a:prstGeom prst="rect">
                <a:avLst/>
              </a:prstGeom>
              <a:solidFill>
                <a:schemeClr val="accent4">
                  <a:lumMod val="20000"/>
                  <a:lumOff val="80000"/>
                </a:schemeClr>
              </a:solidFill>
              <a:ln w="9525">
                <a:noFill/>
                <a:miter lim="800000"/>
                <a:headEnd/>
                <a:tailEnd/>
              </a:ln>
            </p:spPr>
            <p:txBody>
              <a:bodyPr>
                <a:spAutoFit/>
              </a:bodyPr>
              <a:lstStyle/>
              <a:p>
                <a:pPr>
                  <a:defRPr/>
                </a:pPr>
                <a:r>
                  <a:rPr lang="en-US" altLang="ko-KR" sz="1600" dirty="0">
                    <a:solidFill>
                      <a:srgbClr val="0000CC"/>
                    </a:solidFill>
                    <a:latin typeface="Comic Sans MS" pitchFamily="66" charset="0"/>
                    <a:ea typeface="굴림" charset="-127"/>
                  </a:rPr>
                  <a:t> </a:t>
                </a:r>
                <a14:m>
                  <m:oMath xmlns:m="http://schemas.openxmlformats.org/officeDocument/2006/math">
                    <m:sSub>
                      <m:sSubPr>
                        <m:ctrlPr>
                          <a:rPr lang="en-US" altLang="ko-KR" sz="1600" i="1" dirty="0" smtClean="0">
                            <a:solidFill>
                              <a:srgbClr val="0000CC"/>
                            </a:solidFill>
                            <a:latin typeface="Cambria Math" panose="02040503050406030204" pitchFamily="18" charset="0"/>
                            <a:ea typeface="굴림" charset="-127"/>
                          </a:rPr>
                        </m:ctrlPr>
                      </m:sSubPr>
                      <m:e>
                        <m:r>
                          <a:rPr lang="ko-KR" altLang="en-US" sz="1600" i="1" dirty="0" smtClean="0">
                            <a:solidFill>
                              <a:srgbClr val="0000CC"/>
                            </a:solidFill>
                            <a:latin typeface="Cambria Math" panose="02040503050406030204" pitchFamily="18" charset="0"/>
                            <a:ea typeface="굴림" charset="-127"/>
                          </a:rPr>
                          <m:t>𝛽</m:t>
                        </m:r>
                      </m:e>
                      <m:sub>
                        <m:r>
                          <a:rPr lang="en-US" altLang="ko-KR" sz="1600" b="0" i="1" dirty="0" smtClean="0">
                            <a:solidFill>
                              <a:srgbClr val="0000CC"/>
                            </a:solidFill>
                            <a:latin typeface="Cambria Math" panose="02040503050406030204" pitchFamily="18" charset="0"/>
                            <a:ea typeface="굴림" charset="-127"/>
                          </a:rPr>
                          <m:t>2</m:t>
                        </m:r>
                      </m:sub>
                    </m:sSub>
                    <m:r>
                      <a:rPr lang="en-US" altLang="ko-KR" sz="1600" b="0" i="1" dirty="0" smtClean="0">
                        <a:solidFill>
                          <a:srgbClr val="0000CC"/>
                        </a:solidFill>
                        <a:latin typeface="Cambria Math" panose="02040503050406030204" pitchFamily="18" charset="0"/>
                        <a:ea typeface="굴림" charset="-127"/>
                      </a:rPr>
                      <m:t>=0.605</m:t>
                    </m:r>
                  </m:oMath>
                </a14:m>
                <a:r>
                  <a:rPr lang="en-US" altLang="ko-KR" sz="1600" dirty="0">
                    <a:solidFill>
                      <a:srgbClr val="0000CC"/>
                    </a:solidFill>
                    <a:latin typeface="Comic Sans MS" pitchFamily="66" charset="0"/>
                    <a:ea typeface="굴림" charset="-127"/>
                  </a:rPr>
                  <a:t> from B(E2)</a:t>
                </a:r>
                <a:endParaRPr lang="ko-KR" altLang="en-US" sz="1600" dirty="0">
                  <a:solidFill>
                    <a:srgbClr val="0000CC"/>
                  </a:solidFill>
                  <a:latin typeface="Comic Sans MS" pitchFamily="66" charset="0"/>
                  <a:ea typeface="굴림" charset="-127"/>
                </a:endParaRPr>
              </a:p>
            </p:txBody>
          </p:sp>
        </mc:Choice>
        <mc:Fallback xmlns="">
          <p:sp>
            <p:nvSpPr>
              <p:cNvPr id="25" name="직사각형 14">
                <a:extLst>
                  <a:ext uri="{FF2B5EF4-FFF2-40B4-BE49-F238E27FC236}">
                    <a16:creationId xmlns:a16="http://schemas.microsoft.com/office/drawing/2014/main" id="{E3F0B778-9247-0DAA-63DE-174C78D5ECAA}"/>
                  </a:ext>
                </a:extLst>
              </p:cNvPr>
              <p:cNvSpPr>
                <a:spLocks noRot="1" noChangeAspect="1" noMove="1" noResize="1" noEditPoints="1" noAdjustHandles="1" noChangeArrowheads="1" noChangeShapeType="1" noTextEdit="1"/>
              </p:cNvSpPr>
              <p:nvPr/>
            </p:nvSpPr>
            <p:spPr bwMode="auto">
              <a:xfrm>
                <a:off x="4677156" y="1307480"/>
                <a:ext cx="2303463" cy="338554"/>
              </a:xfrm>
              <a:prstGeom prst="rect">
                <a:avLst/>
              </a:prstGeom>
              <a:blipFill>
                <a:blip r:embed="rId6"/>
                <a:stretch>
                  <a:fillRect t="-3571" r="-5026" b="-23214"/>
                </a:stretch>
              </a:blipFill>
              <a:ln w="9525">
                <a:noFill/>
                <a:miter lim="800000"/>
                <a:headEnd/>
                <a:tailEnd/>
              </a:ln>
            </p:spPr>
            <p:txBody>
              <a:bodyPr/>
              <a:lstStyle/>
              <a:p>
                <a:r>
                  <a:rPr lang="ko-KR" altLang="en-US">
                    <a:noFill/>
                  </a:rPr>
                  <a:t> </a:t>
                </a:r>
              </a:p>
            </p:txBody>
          </p:sp>
        </mc:Fallback>
      </mc:AlternateContent>
      <mc:AlternateContent xmlns:mc="http://schemas.openxmlformats.org/markup-compatibility/2006" xmlns:a14="http://schemas.microsoft.com/office/drawing/2010/main">
        <mc:Choice Requires="a14">
          <p:sp>
            <p:nvSpPr>
              <p:cNvPr id="18" name="직사각형 17"/>
              <p:cNvSpPr/>
              <p:nvPr/>
            </p:nvSpPr>
            <p:spPr>
              <a:xfrm>
                <a:off x="4645197" y="872651"/>
                <a:ext cx="2367379" cy="400110"/>
              </a:xfrm>
              <a:prstGeom prst="rect">
                <a:avLst/>
              </a:prstGeom>
            </p:spPr>
            <p:txBody>
              <a:bodyPr wrap="none">
                <a:spAutoFit/>
              </a:bodyPr>
              <a:lstStyle/>
              <a:p>
                <a14:m>
                  <m:oMath xmlns:m="http://schemas.openxmlformats.org/officeDocument/2006/math">
                    <m:r>
                      <a:rPr lang="en-US" altLang="ko-KR" sz="2000" b="0" i="1" dirty="0" smtClean="0">
                        <a:solidFill>
                          <a:srgbClr val="0000CC"/>
                        </a:solidFill>
                        <a:latin typeface="Cambria Math" panose="02040503050406030204" pitchFamily="18" charset="0"/>
                        <a:ea typeface="굴림" charset="-127"/>
                      </a:rPr>
                      <m:t>𝐵</m:t>
                    </m:r>
                    <m:r>
                      <a:rPr lang="en-US" altLang="ko-KR" sz="2000" b="0" i="1" dirty="0" smtClean="0">
                        <a:solidFill>
                          <a:srgbClr val="0000CC"/>
                        </a:solidFill>
                        <a:latin typeface="Cambria Math" panose="02040503050406030204" pitchFamily="18" charset="0"/>
                        <a:ea typeface="굴림" charset="-127"/>
                      </a:rPr>
                      <m:t>(</m:t>
                    </m:r>
                    <m:r>
                      <a:rPr lang="en-US" altLang="ko-KR" sz="2000" b="0" i="1" dirty="0" smtClean="0">
                        <a:solidFill>
                          <a:srgbClr val="0000CC"/>
                        </a:solidFill>
                        <a:latin typeface="Cambria Math" panose="02040503050406030204" pitchFamily="18" charset="0"/>
                        <a:ea typeface="굴림" charset="-127"/>
                      </a:rPr>
                      <m:t>𝐺𝑇</m:t>
                    </m:r>
                    <m:r>
                      <a:rPr lang="en-US" altLang="ko-KR" sz="2000" b="0" i="1" dirty="0" smtClean="0">
                        <a:solidFill>
                          <a:srgbClr val="0000CC"/>
                        </a:solidFill>
                        <a:latin typeface="Cambria Math" panose="02040503050406030204" pitchFamily="18" charset="0"/>
                        <a:ea typeface="굴림" charset="-127"/>
                      </a:rPr>
                      <m:t>)</m:t>
                    </m:r>
                  </m:oMath>
                </a14:m>
                <a:r>
                  <a:rPr lang="en-US" altLang="ko-KR" sz="2000" dirty="0">
                    <a:solidFill>
                      <a:srgbClr val="0000CC"/>
                    </a:solidFill>
                    <a:latin typeface="Comic Sans MS" pitchFamily="66" charset="0"/>
                    <a:ea typeface="굴림" charset="-127"/>
                  </a:rPr>
                  <a:t> </a:t>
                </a:r>
                <a:r>
                  <a:rPr lang="en-US" altLang="ko-KR" sz="2000" dirty="0">
                    <a:solidFill>
                      <a:srgbClr val="0000CC"/>
                    </a:solidFill>
                    <a:ea typeface="굴림" charset="-127"/>
                  </a:rPr>
                  <a:t>: GT strength </a:t>
                </a:r>
                <a:endParaRPr lang="ko-KR" altLang="en-US" dirty="0"/>
              </a:p>
            </p:txBody>
          </p:sp>
        </mc:Choice>
        <mc:Fallback xmlns="">
          <p:sp>
            <p:nvSpPr>
              <p:cNvPr id="18" name="직사각형 17"/>
              <p:cNvSpPr>
                <a:spLocks noRot="1" noChangeAspect="1" noMove="1" noResize="1" noEditPoints="1" noAdjustHandles="1" noChangeArrowheads="1" noChangeShapeType="1" noTextEdit="1"/>
              </p:cNvSpPr>
              <p:nvPr/>
            </p:nvSpPr>
            <p:spPr>
              <a:xfrm>
                <a:off x="4645197" y="872651"/>
                <a:ext cx="2367379" cy="400110"/>
              </a:xfrm>
              <a:prstGeom prst="rect">
                <a:avLst/>
              </a:prstGeom>
              <a:blipFill>
                <a:blip r:embed="rId7"/>
                <a:stretch>
                  <a:fillRect t="-7576" r="-2062" b="-25758"/>
                </a:stretch>
              </a:blipFill>
            </p:spPr>
            <p:txBody>
              <a:bodyPr/>
              <a:lstStyle/>
              <a:p>
                <a:r>
                  <a:rPr lang="ko-KR" altLang="en-US">
                    <a:noFill/>
                  </a:rPr>
                  <a:t> </a:t>
                </a:r>
              </a:p>
            </p:txBody>
          </p:sp>
        </mc:Fallback>
      </mc:AlternateContent>
      <p:pic>
        <p:nvPicPr>
          <p:cNvPr id="9" name="그림 8">
            <a:extLst>
              <a:ext uri="{FF2B5EF4-FFF2-40B4-BE49-F238E27FC236}">
                <a16:creationId xmlns:a16="http://schemas.microsoft.com/office/drawing/2014/main" id="{392FA40E-E960-029B-E1B3-738BB9CBAC6B}"/>
              </a:ext>
            </a:extLst>
          </p:cNvPr>
          <p:cNvPicPr>
            <a:picLocks noChangeAspect="1"/>
          </p:cNvPicPr>
          <p:nvPr/>
        </p:nvPicPr>
        <p:blipFill>
          <a:blip r:embed="rId8"/>
          <a:stretch>
            <a:fillRect/>
          </a:stretch>
        </p:blipFill>
        <p:spPr>
          <a:xfrm>
            <a:off x="4340084" y="364275"/>
            <a:ext cx="5163344" cy="3502918"/>
          </a:xfrm>
          <a:prstGeom prst="rect">
            <a:avLst/>
          </a:prstGeom>
        </p:spPr>
      </p:pic>
      <p:sp>
        <p:nvSpPr>
          <p:cNvPr id="7" name="TextBox 6">
            <a:extLst>
              <a:ext uri="{FF2B5EF4-FFF2-40B4-BE49-F238E27FC236}">
                <a16:creationId xmlns:a16="http://schemas.microsoft.com/office/drawing/2014/main" id="{03B19B8D-9F64-BD7C-62A5-798760E01B92}"/>
              </a:ext>
            </a:extLst>
          </p:cNvPr>
          <p:cNvSpPr txBox="1"/>
          <p:nvPr/>
        </p:nvSpPr>
        <p:spPr>
          <a:xfrm>
            <a:off x="5334497" y="2305160"/>
            <a:ext cx="1974191" cy="523220"/>
          </a:xfrm>
          <a:prstGeom prst="rect">
            <a:avLst/>
          </a:prstGeom>
          <a:noFill/>
        </p:spPr>
        <p:txBody>
          <a:bodyPr wrap="square" rtlCol="0">
            <a:spAutoFit/>
          </a:bodyPr>
          <a:lstStyle/>
          <a:p>
            <a:r>
              <a:rPr lang="en-US" altLang="ko-KR" sz="2800" dirty="0">
                <a:solidFill>
                  <a:schemeClr val="accent1">
                    <a:lumMod val="40000"/>
                    <a:lumOff val="60000"/>
                  </a:schemeClr>
                </a:solidFill>
              </a:rPr>
              <a:t>preliminary</a:t>
            </a:r>
            <a:endParaRPr lang="ko-KR" altLang="en-US" sz="2800" dirty="0">
              <a:solidFill>
                <a:schemeClr val="accent1">
                  <a:lumMod val="40000"/>
                  <a:lumOff val="60000"/>
                </a:schemeClr>
              </a:solidFill>
            </a:endParaRPr>
          </a:p>
        </p:txBody>
      </p:sp>
      <p:sp>
        <p:nvSpPr>
          <p:cNvPr id="10" name="직사각형 9">
            <a:extLst>
              <a:ext uri="{FF2B5EF4-FFF2-40B4-BE49-F238E27FC236}">
                <a16:creationId xmlns:a16="http://schemas.microsoft.com/office/drawing/2014/main" id="{D42ACCB3-9987-F9C5-687D-7FBE55346615}"/>
              </a:ext>
            </a:extLst>
          </p:cNvPr>
          <p:cNvSpPr/>
          <p:nvPr/>
        </p:nvSpPr>
        <p:spPr>
          <a:xfrm>
            <a:off x="4448175" y="3584509"/>
            <a:ext cx="5245100" cy="1477328"/>
          </a:xfrm>
          <a:prstGeom prst="rect">
            <a:avLst/>
          </a:prstGeom>
          <a:solidFill>
            <a:schemeClr val="bg1">
              <a:lumMod val="95000"/>
            </a:schemeClr>
          </a:solidFill>
        </p:spPr>
        <p:txBody>
          <a:bodyPr wrap="square">
            <a:spAutoFit/>
          </a:bodyPr>
          <a:lstStyle/>
          <a:p>
            <a:pPr marL="285750" indent="-285750">
              <a:buFont typeface="Wingdings" panose="05000000000000000000" pitchFamily="2" charset="2"/>
              <a:buChar char="ü"/>
              <a:defRPr/>
            </a:pPr>
            <a:r>
              <a:rPr lang="en-US" altLang="ko-KR" sz="1800" dirty="0">
                <a:latin typeface="Comic Sans MS" panose="030F0702030302020204" pitchFamily="66" charset="0"/>
                <a:ea typeface="굴림" charset="-127"/>
                <a:cs typeface="Arial" panose="020B0604020202020204" pitchFamily="34" charset="0"/>
              </a:rPr>
              <a:t>GT peaks are fragmented due to the deformation compared to</a:t>
            </a:r>
            <a:r>
              <a:rPr lang="en-US" altLang="ko-KR" sz="1800" dirty="0">
                <a:latin typeface="Comic Sans MS" panose="030F0702030302020204" pitchFamily="66" charset="0"/>
                <a:ea typeface="굴림" charset="-127"/>
              </a:rPr>
              <a:t> the spherical case.</a:t>
            </a:r>
          </a:p>
          <a:p>
            <a:pPr>
              <a:buFont typeface="Wingdings" pitchFamily="2" charset="2"/>
              <a:buChar char="ü"/>
              <a:defRPr/>
            </a:pPr>
            <a:r>
              <a:rPr lang="en-US" altLang="ko-KR" sz="1800" dirty="0">
                <a:latin typeface="Comic Sans MS" panose="030F0702030302020204" pitchFamily="66" charset="0"/>
                <a:ea typeface="굴림" charset="-127"/>
              </a:rPr>
              <a:t> It comes from the modified smearing </a:t>
            </a:r>
          </a:p>
          <a:p>
            <a:pPr>
              <a:defRPr/>
            </a:pPr>
            <a:r>
              <a:rPr lang="en-US" altLang="ko-KR" sz="1800" dirty="0">
                <a:latin typeface="Comic Sans MS" panose="030F0702030302020204" pitchFamily="66" charset="0"/>
                <a:ea typeface="굴림" charset="-127"/>
              </a:rPr>
              <a:t>    of the Fermi surface due to  deformation</a:t>
            </a:r>
          </a:p>
          <a:p>
            <a:pPr>
              <a:defRPr/>
            </a:pPr>
            <a:r>
              <a:rPr lang="en-US" altLang="ko-KR" sz="1800" dirty="0">
                <a:latin typeface="Comic Sans MS" panose="030F0702030302020204" pitchFamily="66" charset="0"/>
                <a:ea typeface="굴림" charset="-127"/>
              </a:rPr>
              <a:t>    effect.</a:t>
            </a:r>
            <a:endParaRPr lang="ko-KR" altLang="en-US" sz="1800" dirty="0">
              <a:latin typeface="굴림" charset="-127"/>
              <a:ea typeface="굴림" charset="-127"/>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27456"/>
    </mc:Choice>
    <mc:Fallback xmlns="">
      <p:transition spd="slow" advTm="274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1"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grpId="1" nodeType="withEffect">
                                  <p:stCondLst>
                                    <p:cond delay="0"/>
                                  </p:stCondLst>
                                  <p:childTnLst>
                                    <p:set>
                                      <p:cBhvr>
                                        <p:cTn id="8" dur="1" fill="hold">
                                          <p:stCondLst>
                                            <p:cond delay="0"/>
                                          </p:stCondLst>
                                        </p:cTn>
                                        <p:tgtEl>
                                          <p:spTgt spid="24"/>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par>
                                <p:cTn id="15" presetID="1" presetClass="entr" presetSubtype="0" fill="hold" grpId="1" nodeType="withEffect">
                                  <p:stCondLst>
                                    <p:cond delay="0"/>
                                  </p:stCondLst>
                                  <p:childTnLst>
                                    <p:set>
                                      <p:cBhvr>
                                        <p:cTn id="16" dur="1" fill="hold">
                                          <p:stCondLst>
                                            <p:cond delay="0"/>
                                          </p:stCondLst>
                                        </p:cTn>
                                        <p:tgtEl>
                                          <p:spTgt spid="17"/>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1"/>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9"/>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4" grpId="1" animBg="1"/>
      <p:bldP spid="3" grpId="0" animBg="1"/>
      <p:bldP spid="3" grpId="1" animBg="1"/>
      <p:bldP spid="17" grpId="0" animBg="1"/>
      <p:bldP spid="17" grpId="1" animBg="1"/>
      <p:bldP spid="21" grpId="0" animBg="1"/>
      <p:bldP spid="25" grpId="0" animBg="1"/>
      <p:bldP spid="7" grpId="0"/>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16">
            <a:extLst>
              <a:ext uri="{FF2B5EF4-FFF2-40B4-BE49-F238E27FC236}">
                <a16:creationId xmlns:a16="http://schemas.microsoft.com/office/drawing/2014/main" id="{1A3B48EE-DF93-96C9-0F74-238721DC0D9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57800" y="765175"/>
            <a:ext cx="3582988" cy="5989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1" name="Picture 15">
            <a:extLst>
              <a:ext uri="{FF2B5EF4-FFF2-40B4-BE49-F238E27FC236}">
                <a16:creationId xmlns:a16="http://schemas.microsoft.com/office/drawing/2014/main" id="{FB4ED80D-8949-1660-6443-89C7B418F38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3107" y="648103"/>
            <a:ext cx="3706813" cy="614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3" name="Text Box 13">
            <a:extLst>
              <a:ext uri="{FF2B5EF4-FFF2-40B4-BE49-F238E27FC236}">
                <a16:creationId xmlns:a16="http://schemas.microsoft.com/office/drawing/2014/main" id="{0730937C-2B82-68E8-C871-52C0AE5B5396}"/>
              </a:ext>
            </a:extLst>
          </p:cNvPr>
          <p:cNvSpPr txBox="1">
            <a:spLocks noChangeArrowheads="1"/>
          </p:cNvSpPr>
          <p:nvPr/>
        </p:nvSpPr>
        <p:spPr bwMode="auto">
          <a:xfrm>
            <a:off x="447509" y="114300"/>
            <a:ext cx="3421062" cy="400050"/>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kumimoji="1">
                <a:solidFill>
                  <a:schemeClr val="tx1"/>
                </a:solidFill>
                <a:latin typeface="굴림" panose="020B0600000101010101" pitchFamily="50" charset="-127"/>
                <a:ea typeface="굴림" panose="020B0600000101010101" pitchFamily="50" charset="-127"/>
              </a:defRPr>
            </a:lvl1pPr>
            <a:lvl2pPr marL="742950" indent="-285750" eaLnBrk="0" hangingPunct="0">
              <a:defRPr kumimoji="1">
                <a:solidFill>
                  <a:schemeClr val="tx1"/>
                </a:solidFill>
                <a:latin typeface="굴림" panose="020B0600000101010101" pitchFamily="50" charset="-127"/>
                <a:ea typeface="굴림" panose="020B0600000101010101" pitchFamily="50" charset="-127"/>
              </a:defRPr>
            </a:lvl2pPr>
            <a:lvl3pPr marL="1143000" indent="-228600" eaLnBrk="0" hangingPunct="0">
              <a:defRPr kumimoji="1">
                <a:solidFill>
                  <a:schemeClr val="tx1"/>
                </a:solidFill>
                <a:latin typeface="굴림" panose="020B0600000101010101" pitchFamily="50" charset="-127"/>
                <a:ea typeface="굴림" panose="020B0600000101010101" pitchFamily="50" charset="-127"/>
              </a:defRPr>
            </a:lvl3pPr>
            <a:lvl4pPr marL="1600200" indent="-228600" eaLnBrk="0" hangingPunct="0">
              <a:defRPr kumimoji="1">
                <a:solidFill>
                  <a:schemeClr val="tx1"/>
                </a:solidFill>
                <a:latin typeface="굴림" panose="020B0600000101010101" pitchFamily="50" charset="-127"/>
                <a:ea typeface="굴림" panose="020B0600000101010101" pitchFamily="50" charset="-127"/>
              </a:defRPr>
            </a:lvl4pPr>
            <a:lvl5pPr marL="2057400" indent="-228600" eaLnBrk="0" hangingPunct="0">
              <a:defRPr kumimoji="1">
                <a:solidFill>
                  <a:schemeClr val="tx1"/>
                </a:solidFill>
                <a:latin typeface="굴림" panose="020B0600000101010101" pitchFamily="50" charset="-127"/>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9pPr>
          </a:lstStyle>
          <a:p>
            <a:pPr eaLnBrk="1" hangingPunct="1">
              <a:buFont typeface="Wingdings" panose="05000000000000000000" pitchFamily="2" charset="2"/>
              <a:buChar char="v"/>
            </a:pPr>
            <a:r>
              <a:rPr lang="en-US" altLang="ko-KR" sz="2000" dirty="0">
                <a:solidFill>
                  <a:schemeClr val="bg1"/>
                </a:solidFill>
                <a:latin typeface="Arial Rounded MT Bold" panose="020F0704030504030204" pitchFamily="34" charset="0"/>
              </a:rPr>
              <a:t>GT strength for </a:t>
            </a:r>
            <a:r>
              <a:rPr lang="en-US" altLang="ko-KR" sz="2000" baseline="30000" dirty="0">
                <a:solidFill>
                  <a:schemeClr val="bg1"/>
                </a:solidFill>
                <a:latin typeface="Arial Rounded MT Bold" panose="020F0704030504030204" pitchFamily="34" charset="0"/>
              </a:rPr>
              <a:t>24</a:t>
            </a:r>
            <a:r>
              <a:rPr lang="en-US" altLang="ko-KR" sz="2000" dirty="0">
                <a:solidFill>
                  <a:schemeClr val="bg1"/>
                </a:solidFill>
                <a:latin typeface="Arial Rounded MT Bold" panose="020F0704030504030204" pitchFamily="34" charset="0"/>
              </a:rPr>
              <a:t>Mg  </a:t>
            </a:r>
          </a:p>
        </p:txBody>
      </p:sp>
      <p:sp>
        <p:nvSpPr>
          <p:cNvPr id="17" name="모서리가 둥근 직사각형 16">
            <a:extLst>
              <a:ext uri="{FF2B5EF4-FFF2-40B4-BE49-F238E27FC236}">
                <a16:creationId xmlns:a16="http://schemas.microsoft.com/office/drawing/2014/main" id="{60300B55-8BF3-011D-1FFB-02F166376896}"/>
              </a:ext>
            </a:extLst>
          </p:cNvPr>
          <p:cNvSpPr/>
          <p:nvPr/>
        </p:nvSpPr>
        <p:spPr>
          <a:xfrm>
            <a:off x="2311820" y="4190034"/>
            <a:ext cx="2016125" cy="2019863"/>
          </a:xfrm>
          <a:prstGeom prst="roundRect">
            <a:avLst/>
          </a:prstGeom>
          <a:noFill/>
          <a:ln w="28575">
            <a:solidFill>
              <a:srgbClr val="FF33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17420" name="TextBox 22">
            <a:extLst>
              <a:ext uri="{FF2B5EF4-FFF2-40B4-BE49-F238E27FC236}">
                <a16:creationId xmlns:a16="http://schemas.microsoft.com/office/drawing/2014/main" id="{33B1F026-A742-CEDB-78A5-A196A4A89EE4}"/>
              </a:ext>
            </a:extLst>
          </p:cNvPr>
          <p:cNvSpPr txBox="1">
            <a:spLocks noChangeArrowheads="1"/>
          </p:cNvSpPr>
          <p:nvPr/>
        </p:nvSpPr>
        <p:spPr bwMode="auto">
          <a:xfrm>
            <a:off x="5721474" y="457397"/>
            <a:ext cx="311931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a:solidFill>
                  <a:schemeClr val="tx1"/>
                </a:solidFill>
                <a:latin typeface="굴림" panose="020B0600000101010101" pitchFamily="50" charset="-127"/>
                <a:ea typeface="굴림" panose="020B0600000101010101" pitchFamily="50" charset="-127"/>
              </a:defRPr>
            </a:lvl1pPr>
            <a:lvl2pPr marL="742950" indent="-285750" eaLnBrk="0" hangingPunct="0">
              <a:defRPr kumimoji="1">
                <a:solidFill>
                  <a:schemeClr val="tx1"/>
                </a:solidFill>
                <a:latin typeface="굴림" panose="020B0600000101010101" pitchFamily="50" charset="-127"/>
                <a:ea typeface="굴림" panose="020B0600000101010101" pitchFamily="50" charset="-127"/>
              </a:defRPr>
            </a:lvl2pPr>
            <a:lvl3pPr marL="1143000" indent="-228600" eaLnBrk="0" hangingPunct="0">
              <a:defRPr kumimoji="1">
                <a:solidFill>
                  <a:schemeClr val="tx1"/>
                </a:solidFill>
                <a:latin typeface="굴림" panose="020B0600000101010101" pitchFamily="50" charset="-127"/>
                <a:ea typeface="굴림" panose="020B0600000101010101" pitchFamily="50" charset="-127"/>
              </a:defRPr>
            </a:lvl3pPr>
            <a:lvl4pPr marL="1600200" indent="-228600" eaLnBrk="0" hangingPunct="0">
              <a:defRPr kumimoji="1">
                <a:solidFill>
                  <a:schemeClr val="tx1"/>
                </a:solidFill>
                <a:latin typeface="굴림" panose="020B0600000101010101" pitchFamily="50" charset="-127"/>
                <a:ea typeface="굴림" panose="020B0600000101010101" pitchFamily="50" charset="-127"/>
              </a:defRPr>
            </a:lvl4pPr>
            <a:lvl5pPr marL="2057400" indent="-228600" eaLnBrk="0" hangingPunct="0">
              <a:defRPr kumimoji="1">
                <a:solidFill>
                  <a:schemeClr val="tx1"/>
                </a:solidFill>
                <a:latin typeface="굴림" panose="020B0600000101010101" pitchFamily="50" charset="-127"/>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9pPr>
          </a:lstStyle>
          <a:p>
            <a:pPr eaLnBrk="1" hangingPunct="1"/>
            <a:r>
              <a:rPr lang="en-US" altLang="ko-KR" sz="1400" b="1" dirty="0">
                <a:latin typeface="Arial Unicode MS"/>
                <a:ea typeface="Arial Unicode MS"/>
                <a:cs typeface="Arial Unicode MS"/>
              </a:rPr>
              <a:t>Exp. data </a:t>
            </a:r>
            <a:r>
              <a:rPr lang="en-US" altLang="ko-KR" sz="1400" b="1" dirty="0">
                <a:latin typeface="Arial Unicode MS" pitchFamily="50" charset="-127"/>
                <a:ea typeface="Arial Unicode MS" pitchFamily="50" charset="-127"/>
              </a:rPr>
              <a:t>PRC  78, 047302(2008)</a:t>
            </a:r>
            <a:endParaRPr lang="ko-KR" altLang="en-US" sz="1400" b="1" dirty="0">
              <a:latin typeface="Arial Unicode MS" pitchFamily="50" charset="-127"/>
              <a:ea typeface="Arial Unicode MS" pitchFamily="50" charset="-127"/>
            </a:endParaRPr>
          </a:p>
        </p:txBody>
      </p:sp>
      <p:sp>
        <p:nvSpPr>
          <p:cNvPr id="17421" name="TextBox 22">
            <a:extLst>
              <a:ext uri="{FF2B5EF4-FFF2-40B4-BE49-F238E27FC236}">
                <a16:creationId xmlns:a16="http://schemas.microsoft.com/office/drawing/2014/main" id="{71728AF3-B568-A6F0-3969-B68B230C3E20}"/>
              </a:ext>
            </a:extLst>
          </p:cNvPr>
          <p:cNvSpPr txBox="1">
            <a:spLocks noChangeArrowheads="1"/>
          </p:cNvSpPr>
          <p:nvPr/>
        </p:nvSpPr>
        <p:spPr bwMode="auto">
          <a:xfrm>
            <a:off x="1328317" y="491517"/>
            <a:ext cx="305955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a:solidFill>
                  <a:schemeClr val="tx1"/>
                </a:solidFill>
                <a:latin typeface="굴림" panose="020B0600000101010101" pitchFamily="50" charset="-127"/>
                <a:ea typeface="굴림" panose="020B0600000101010101" pitchFamily="50" charset="-127"/>
              </a:defRPr>
            </a:lvl1pPr>
            <a:lvl2pPr marL="742950" indent="-285750" eaLnBrk="0" hangingPunct="0">
              <a:defRPr kumimoji="1">
                <a:solidFill>
                  <a:schemeClr val="tx1"/>
                </a:solidFill>
                <a:latin typeface="굴림" panose="020B0600000101010101" pitchFamily="50" charset="-127"/>
                <a:ea typeface="굴림" panose="020B0600000101010101" pitchFamily="50" charset="-127"/>
              </a:defRPr>
            </a:lvl2pPr>
            <a:lvl3pPr marL="1143000" indent="-228600" eaLnBrk="0" hangingPunct="0">
              <a:defRPr kumimoji="1">
                <a:solidFill>
                  <a:schemeClr val="tx1"/>
                </a:solidFill>
                <a:latin typeface="굴림" panose="020B0600000101010101" pitchFamily="50" charset="-127"/>
                <a:ea typeface="굴림" panose="020B0600000101010101" pitchFamily="50" charset="-127"/>
              </a:defRPr>
            </a:lvl3pPr>
            <a:lvl4pPr marL="1600200" indent="-228600" eaLnBrk="0" hangingPunct="0">
              <a:defRPr kumimoji="1">
                <a:solidFill>
                  <a:schemeClr val="tx1"/>
                </a:solidFill>
                <a:latin typeface="굴림" panose="020B0600000101010101" pitchFamily="50" charset="-127"/>
                <a:ea typeface="굴림" panose="020B0600000101010101" pitchFamily="50" charset="-127"/>
              </a:defRPr>
            </a:lvl4pPr>
            <a:lvl5pPr marL="2057400" indent="-228600" eaLnBrk="0" hangingPunct="0">
              <a:defRPr kumimoji="1">
                <a:solidFill>
                  <a:schemeClr val="tx1"/>
                </a:solidFill>
                <a:latin typeface="굴림" panose="020B0600000101010101" pitchFamily="50" charset="-127"/>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9pPr>
          </a:lstStyle>
          <a:p>
            <a:pPr eaLnBrk="1" hangingPunct="1"/>
            <a:r>
              <a:rPr lang="en-US" altLang="ko-KR" sz="1400" b="1" dirty="0">
                <a:latin typeface="Arial Unicode MS"/>
                <a:ea typeface="Arial Unicode MS"/>
                <a:cs typeface="Arial Unicode MS"/>
              </a:rPr>
              <a:t>Exp. data </a:t>
            </a:r>
            <a:r>
              <a:rPr lang="en-US" altLang="ko-KR" sz="1400" b="1" dirty="0">
                <a:latin typeface="Arial Unicode MS" pitchFamily="50" charset="-127"/>
                <a:ea typeface="Arial Unicode MS" pitchFamily="50" charset="-127"/>
              </a:rPr>
              <a:t>PRC  78, 014314(2008)</a:t>
            </a:r>
            <a:endParaRPr lang="ko-KR" altLang="en-US" sz="1400" b="1" dirty="0">
              <a:latin typeface="Arial Unicode MS" pitchFamily="50" charset="-127"/>
              <a:ea typeface="Arial Unicode MS" pitchFamily="50" charset="-127"/>
            </a:endParaRPr>
          </a:p>
        </p:txBody>
      </p:sp>
      <mc:AlternateContent xmlns:mc="http://schemas.openxmlformats.org/markup-compatibility/2006" xmlns:a14="http://schemas.microsoft.com/office/drawing/2010/main">
        <mc:Choice Requires="a14">
          <p:sp>
            <p:nvSpPr>
              <p:cNvPr id="2" name="직사각형 1">
                <a:extLst>
                  <a:ext uri="{FF2B5EF4-FFF2-40B4-BE49-F238E27FC236}">
                    <a16:creationId xmlns:a16="http://schemas.microsoft.com/office/drawing/2014/main" id="{1D2AB6E8-AC24-BF2C-EB1C-8107995DB054}"/>
                  </a:ext>
                </a:extLst>
              </p:cNvPr>
              <p:cNvSpPr/>
              <p:nvPr/>
            </p:nvSpPr>
            <p:spPr>
              <a:xfrm>
                <a:off x="4093857" y="78415"/>
                <a:ext cx="3817440" cy="369332"/>
              </a:xfrm>
              <a:prstGeom prst="rect">
                <a:avLst/>
              </a:prstGeom>
              <a:solidFill>
                <a:schemeClr val="bg1">
                  <a:lumMod val="95000"/>
                </a:schemeClr>
              </a:solidFill>
            </p:spPr>
            <p:txBody>
              <a:bodyPr wrap="square">
                <a:spAutoFit/>
              </a:bodyPr>
              <a:lstStyle/>
              <a:p>
                <a:pPr marL="285750" indent="-285750">
                  <a:buFont typeface="Wingdings" panose="05000000000000000000" pitchFamily="2" charset="2"/>
                  <a:buChar char="ü"/>
                  <a:defRPr/>
                </a:pPr>
                <a14:m>
                  <m:oMath xmlns:m="http://schemas.openxmlformats.org/officeDocument/2006/math">
                    <m:sSub>
                      <m:sSubPr>
                        <m:ctrlPr>
                          <a:rPr lang="en-US" altLang="ko-KR" sz="1800" i="1" smtClean="0">
                            <a:latin typeface="Cambria Math" panose="02040503050406030204" pitchFamily="18" charset="0"/>
                            <a:ea typeface="굴림" charset="-127"/>
                          </a:rPr>
                        </m:ctrlPr>
                      </m:sSubPr>
                      <m:e>
                        <m:r>
                          <a:rPr lang="ko-KR" altLang="en-US" sz="1800" i="1" smtClean="0">
                            <a:latin typeface="Cambria Math" panose="02040503050406030204" pitchFamily="18" charset="0"/>
                            <a:ea typeface="굴림" charset="-127"/>
                          </a:rPr>
                          <m:t>𝛽</m:t>
                        </m:r>
                      </m:e>
                      <m:sub>
                        <m:r>
                          <a:rPr lang="en-US" altLang="ko-KR" sz="1800" b="0" i="1" smtClean="0">
                            <a:latin typeface="Cambria Math" panose="02040503050406030204" pitchFamily="18" charset="0"/>
                            <a:ea typeface="굴림" charset="-127"/>
                          </a:rPr>
                          <m:t>4</m:t>
                        </m:r>
                      </m:sub>
                    </m:sSub>
                  </m:oMath>
                </a14:m>
                <a:r>
                  <a:rPr lang="en-US" altLang="ko-KR" sz="1800" dirty="0">
                    <a:latin typeface="Comic Sans MS" panose="030F0702030302020204" pitchFamily="66" charset="0"/>
                    <a:ea typeface="굴림" charset="-127"/>
                  </a:rPr>
                  <a:t> effect is almost negligible. </a:t>
                </a:r>
                <a:endParaRPr lang="ko-KR" altLang="en-US" sz="1800" dirty="0">
                  <a:latin typeface="Comic Sans MS" panose="030F0702030302020204" pitchFamily="66" charset="0"/>
                  <a:ea typeface="굴림" charset="-127"/>
                </a:endParaRPr>
              </a:p>
            </p:txBody>
          </p:sp>
        </mc:Choice>
        <mc:Fallback xmlns="">
          <p:sp>
            <p:nvSpPr>
              <p:cNvPr id="2" name="직사각형 1">
                <a:extLst>
                  <a:ext uri="{FF2B5EF4-FFF2-40B4-BE49-F238E27FC236}">
                    <a16:creationId xmlns:a16="http://schemas.microsoft.com/office/drawing/2014/main" id="{1D2AB6E8-AC24-BF2C-EB1C-8107995DB054}"/>
                  </a:ext>
                </a:extLst>
              </p:cNvPr>
              <p:cNvSpPr>
                <a:spLocks noRot="1" noChangeAspect="1" noMove="1" noResize="1" noEditPoints="1" noAdjustHandles="1" noChangeArrowheads="1" noChangeShapeType="1" noTextEdit="1"/>
              </p:cNvSpPr>
              <p:nvPr/>
            </p:nvSpPr>
            <p:spPr>
              <a:xfrm>
                <a:off x="4093857" y="78415"/>
                <a:ext cx="3817440" cy="369332"/>
              </a:xfrm>
              <a:prstGeom prst="rect">
                <a:avLst/>
              </a:prstGeom>
              <a:blipFill>
                <a:blip r:embed="rId6"/>
                <a:stretch>
                  <a:fillRect l="-1118" t="-8333" b="-28333"/>
                </a:stretch>
              </a:blipFill>
            </p:spPr>
            <p:txBody>
              <a:bodyPr/>
              <a:lstStyle/>
              <a:p>
                <a:r>
                  <a:rPr lang="ko-KR" altLang="en-US">
                    <a:noFill/>
                  </a:rPr>
                  <a:t> </a:t>
                </a:r>
              </a:p>
            </p:txBody>
          </p:sp>
        </mc:Fallback>
      </mc:AlternateContent>
      <p:sp>
        <p:nvSpPr>
          <p:cNvPr id="3" name="모서리가 둥근 직사각형 16">
            <a:extLst>
              <a:ext uri="{FF2B5EF4-FFF2-40B4-BE49-F238E27FC236}">
                <a16:creationId xmlns:a16="http://schemas.microsoft.com/office/drawing/2014/main" id="{FE4B17FE-1545-A444-7AB8-916012844D8B}"/>
              </a:ext>
            </a:extLst>
          </p:cNvPr>
          <p:cNvSpPr/>
          <p:nvPr/>
        </p:nvSpPr>
        <p:spPr>
          <a:xfrm>
            <a:off x="5721474" y="4197749"/>
            <a:ext cx="1495341" cy="2019863"/>
          </a:xfrm>
          <a:prstGeom prst="roundRect">
            <a:avLst/>
          </a:prstGeom>
          <a:noFill/>
          <a:ln w="28575">
            <a:solidFill>
              <a:srgbClr val="FF33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27456"/>
    </mc:Choice>
    <mc:Fallback xmlns="">
      <p:transition spd="slow" advTm="2745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checkerboard(across)">
                                      <p:cBhvr>
                                        <p:cTn id="7" dur="500"/>
                                        <p:tgtEl>
                                          <p:spTgt spid="17"/>
                                        </p:tgtEl>
                                      </p:cBhvr>
                                    </p:animEffect>
                                  </p:childTnLst>
                                </p:cTn>
                              </p:par>
                              <p:par>
                                <p:cTn id="8" presetID="5" presetClass="entr" presetSubtype="1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heckerboard(across)">
                                      <p:cBhvr>
                                        <p:cTn id="1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2" grpId="0" animBg="1"/>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Text Box 13">
            <a:extLst>
              <a:ext uri="{FF2B5EF4-FFF2-40B4-BE49-F238E27FC236}">
                <a16:creationId xmlns:a16="http://schemas.microsoft.com/office/drawing/2014/main" id="{B775DD69-A844-3CB6-5431-71104F15ABAD}"/>
              </a:ext>
            </a:extLst>
          </p:cNvPr>
          <p:cNvSpPr txBox="1">
            <a:spLocks noChangeArrowheads="1"/>
          </p:cNvSpPr>
          <p:nvPr/>
        </p:nvSpPr>
        <p:spPr bwMode="auto">
          <a:xfrm>
            <a:off x="931195" y="130697"/>
            <a:ext cx="3065309" cy="400110"/>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eaLnBrk="0" hangingPunct="0">
              <a:spcBef>
                <a:spcPct val="20000"/>
              </a:spcBef>
              <a:buFont typeface="Arial" panose="020B0604020202020204" pitchFamily="34" charset="0"/>
              <a:buChar char="•"/>
              <a:defRPr sz="3200">
                <a:solidFill>
                  <a:schemeClr val="tx1"/>
                </a:solidFill>
                <a:latin typeface="맑은 고딕" panose="020B0503020000020004" pitchFamily="50" charset="-127"/>
                <a:ea typeface="맑은 고딕" panose="020B0503020000020004" pitchFamily="50" charset="-127"/>
              </a:defRPr>
            </a:lvl1pPr>
            <a:lvl2pPr marL="742950" indent="-285750" eaLnBrk="0" hangingPunct="0">
              <a:spcBef>
                <a:spcPct val="20000"/>
              </a:spcBef>
              <a:buFont typeface="Arial" panose="020B0604020202020204" pitchFamily="34" charset="0"/>
              <a:buChar char="–"/>
              <a:defRPr sz="2800">
                <a:solidFill>
                  <a:schemeClr val="tx1"/>
                </a:solidFill>
                <a:latin typeface="맑은 고딕" panose="020B0503020000020004" pitchFamily="50" charset="-127"/>
                <a:ea typeface="맑은 고딕" panose="020B0503020000020004" pitchFamily="50" charset="-127"/>
              </a:defRPr>
            </a:lvl2pPr>
            <a:lvl3pPr marL="1143000" indent="-228600" eaLnBrk="0" hangingPunct="0">
              <a:spcBef>
                <a:spcPct val="20000"/>
              </a:spcBef>
              <a:buFont typeface="Arial" panose="020B0604020202020204" pitchFamily="34" charset="0"/>
              <a:buChar char="•"/>
              <a:defRPr sz="2400">
                <a:solidFill>
                  <a:schemeClr val="tx1"/>
                </a:solidFill>
                <a:latin typeface="맑은 고딕" panose="020B0503020000020004" pitchFamily="50" charset="-127"/>
                <a:ea typeface="맑은 고딕" panose="020B0503020000020004" pitchFamily="50" charset="-127"/>
              </a:defRPr>
            </a:lvl3pPr>
            <a:lvl4pPr marL="1600200" indent="-228600" eaLnBrk="0" hangingPunct="0">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4pPr>
            <a:lvl5pPr marL="2057400" indent="-228600" eaLnBrk="0" hangingPunct="0">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9pPr>
          </a:lstStyle>
          <a:p>
            <a:pPr eaLnBrk="1" hangingPunct="1">
              <a:spcBef>
                <a:spcPct val="0"/>
              </a:spcBef>
              <a:buFont typeface="Wingdings" panose="05000000000000000000" pitchFamily="2" charset="2"/>
              <a:buChar char="v"/>
            </a:pPr>
            <a:r>
              <a:rPr lang="en-US" altLang="ko-KR" sz="2000" dirty="0">
                <a:solidFill>
                  <a:schemeClr val="bg1"/>
                </a:solidFill>
                <a:latin typeface="Arial Rounded MT Bold" panose="020F0704030504030204" pitchFamily="34" charset="0"/>
                <a:ea typeface="굴림" panose="020B0600000101010101" pitchFamily="50" charset="-127"/>
              </a:rPr>
              <a:t>GT strength for </a:t>
            </a:r>
            <a:r>
              <a:rPr lang="en-US" altLang="ko-KR" sz="2000" baseline="30000" dirty="0">
                <a:solidFill>
                  <a:schemeClr val="bg1"/>
                </a:solidFill>
                <a:latin typeface="Arial Rounded MT Bold" panose="020F0704030504030204" pitchFamily="34" charset="0"/>
                <a:ea typeface="굴림" panose="020B0600000101010101" pitchFamily="50" charset="-127"/>
              </a:rPr>
              <a:t>28</a:t>
            </a:r>
            <a:r>
              <a:rPr lang="en-US" altLang="ko-KR" sz="2000" dirty="0">
                <a:solidFill>
                  <a:schemeClr val="bg1"/>
                </a:solidFill>
                <a:latin typeface="Arial Rounded MT Bold" panose="020F0704030504030204" pitchFamily="34" charset="0"/>
                <a:ea typeface="굴림" panose="020B0600000101010101" pitchFamily="50" charset="-127"/>
              </a:rPr>
              <a:t>Si </a:t>
            </a:r>
          </a:p>
        </p:txBody>
      </p:sp>
      <p:sp>
        <p:nvSpPr>
          <p:cNvPr id="18440" name="TextBox 22">
            <a:extLst>
              <a:ext uri="{FF2B5EF4-FFF2-40B4-BE49-F238E27FC236}">
                <a16:creationId xmlns:a16="http://schemas.microsoft.com/office/drawing/2014/main" id="{8600E1FF-9206-0061-5E75-36117DED1496}"/>
              </a:ext>
            </a:extLst>
          </p:cNvPr>
          <p:cNvSpPr txBox="1">
            <a:spLocks noChangeArrowheads="1"/>
          </p:cNvSpPr>
          <p:nvPr/>
        </p:nvSpPr>
        <p:spPr bwMode="auto">
          <a:xfrm>
            <a:off x="1198008" y="644253"/>
            <a:ext cx="27984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맑은 고딕" panose="020B0503020000020004" pitchFamily="50" charset="-127"/>
                <a:ea typeface="맑은 고딕" panose="020B0503020000020004" pitchFamily="50" charset="-127"/>
              </a:defRPr>
            </a:lvl1pPr>
            <a:lvl2pPr marL="742950" indent="-285750" eaLnBrk="0" hangingPunct="0">
              <a:spcBef>
                <a:spcPct val="20000"/>
              </a:spcBef>
              <a:buFont typeface="Arial" panose="020B0604020202020204" pitchFamily="34" charset="0"/>
              <a:buChar char="–"/>
              <a:defRPr sz="2800">
                <a:solidFill>
                  <a:schemeClr val="tx1"/>
                </a:solidFill>
                <a:latin typeface="맑은 고딕" panose="020B0503020000020004" pitchFamily="50" charset="-127"/>
                <a:ea typeface="맑은 고딕" panose="020B0503020000020004" pitchFamily="50" charset="-127"/>
              </a:defRPr>
            </a:lvl2pPr>
            <a:lvl3pPr marL="1143000" indent="-228600" eaLnBrk="0" hangingPunct="0">
              <a:spcBef>
                <a:spcPct val="20000"/>
              </a:spcBef>
              <a:buFont typeface="Arial" panose="020B0604020202020204" pitchFamily="34" charset="0"/>
              <a:buChar char="•"/>
              <a:defRPr sz="2400">
                <a:solidFill>
                  <a:schemeClr val="tx1"/>
                </a:solidFill>
                <a:latin typeface="맑은 고딕" panose="020B0503020000020004" pitchFamily="50" charset="-127"/>
                <a:ea typeface="맑은 고딕" panose="020B0503020000020004" pitchFamily="50" charset="-127"/>
              </a:defRPr>
            </a:lvl3pPr>
            <a:lvl4pPr marL="1600200" indent="-228600" eaLnBrk="0" hangingPunct="0">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4pPr>
            <a:lvl5pPr marL="2057400" indent="-228600" eaLnBrk="0" hangingPunct="0">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9pPr>
          </a:lstStyle>
          <a:p>
            <a:pPr eaLnBrk="1" hangingPunct="1">
              <a:spcBef>
                <a:spcPct val="0"/>
              </a:spcBef>
              <a:buFontTx/>
              <a:buNone/>
            </a:pPr>
            <a:r>
              <a:rPr lang="en-US" altLang="ko-KR" sz="1400" b="1" dirty="0">
                <a:latin typeface="Arial Unicode MS"/>
                <a:ea typeface="Arial Unicode MS"/>
                <a:cs typeface="Arial Unicode MS"/>
              </a:rPr>
              <a:t>Exp. data PRC 43, 50(1991)</a:t>
            </a:r>
            <a:endParaRPr lang="ko-KR" altLang="en-US" sz="1400" b="1" dirty="0">
              <a:latin typeface="Arial Unicode MS"/>
              <a:ea typeface="Arial Unicode MS"/>
              <a:cs typeface="Arial Unicode MS"/>
            </a:endParaRPr>
          </a:p>
        </p:txBody>
      </p:sp>
      <p:sp>
        <p:nvSpPr>
          <p:cNvPr id="15" name="직사각형 14">
            <a:extLst>
              <a:ext uri="{FF2B5EF4-FFF2-40B4-BE49-F238E27FC236}">
                <a16:creationId xmlns:a16="http://schemas.microsoft.com/office/drawing/2014/main" id="{E682D592-25AB-CBD2-DBF2-8B09686E7FD3}"/>
              </a:ext>
            </a:extLst>
          </p:cNvPr>
          <p:cNvSpPr>
            <a:spLocks noChangeArrowheads="1"/>
          </p:cNvSpPr>
          <p:nvPr/>
        </p:nvSpPr>
        <p:spPr bwMode="auto">
          <a:xfrm>
            <a:off x="4596606" y="5595938"/>
            <a:ext cx="4570413" cy="923330"/>
          </a:xfrm>
          <a:prstGeom prst="rect">
            <a:avLst/>
          </a:prstGeom>
          <a:solidFill>
            <a:schemeClr val="bg1">
              <a:lumMod val="95000"/>
            </a:schemeClr>
          </a:solidFill>
          <a:ln>
            <a:noFill/>
          </a:ln>
        </p:spPr>
        <p:txBody>
          <a:bodyPr>
            <a:spAutoFit/>
          </a:bodyPr>
          <a:lstStyle>
            <a:lvl1pPr marL="285750" indent="-285750" eaLnBrk="0" hangingPunct="0">
              <a:spcBef>
                <a:spcPct val="20000"/>
              </a:spcBef>
              <a:buFont typeface="Arial" charset="0"/>
              <a:buChar char="•"/>
              <a:defRPr sz="3200">
                <a:solidFill>
                  <a:schemeClr val="tx1"/>
                </a:solidFill>
                <a:latin typeface="맑은 고딕" pitchFamily="50" charset="-127"/>
                <a:ea typeface="맑은 고딕" pitchFamily="50" charset="-127"/>
              </a:defRPr>
            </a:lvl1pPr>
            <a:lvl2pPr marL="742950" indent="-285750" eaLnBrk="0" hangingPunct="0">
              <a:spcBef>
                <a:spcPct val="20000"/>
              </a:spcBef>
              <a:buFont typeface="Arial" charset="0"/>
              <a:buChar char="–"/>
              <a:defRPr sz="2800">
                <a:solidFill>
                  <a:schemeClr val="tx1"/>
                </a:solidFill>
                <a:latin typeface="맑은 고딕" pitchFamily="50" charset="-127"/>
                <a:ea typeface="맑은 고딕" pitchFamily="50" charset="-127"/>
              </a:defRPr>
            </a:lvl2pPr>
            <a:lvl3pPr marL="1143000" indent="-228600" eaLnBrk="0" hangingPunct="0">
              <a:spcBef>
                <a:spcPct val="20000"/>
              </a:spcBef>
              <a:buFont typeface="Arial" charset="0"/>
              <a:buChar char="•"/>
              <a:defRPr sz="2400">
                <a:solidFill>
                  <a:schemeClr val="tx1"/>
                </a:solidFill>
                <a:latin typeface="맑은 고딕" pitchFamily="50" charset="-127"/>
                <a:ea typeface="맑은 고딕" pitchFamily="50" charset="-127"/>
              </a:defRPr>
            </a:lvl3pPr>
            <a:lvl4pPr marL="1600200" indent="-228600" eaLnBrk="0" hangingPunct="0">
              <a:spcBef>
                <a:spcPct val="20000"/>
              </a:spcBef>
              <a:buFont typeface="Arial" charset="0"/>
              <a:buChar char="–"/>
              <a:defRPr sz="2000">
                <a:solidFill>
                  <a:schemeClr val="tx1"/>
                </a:solidFill>
                <a:latin typeface="맑은 고딕" pitchFamily="50" charset="-127"/>
                <a:ea typeface="맑은 고딕" pitchFamily="50" charset="-127"/>
              </a:defRPr>
            </a:lvl4pPr>
            <a:lvl5pPr marL="2057400" indent="-228600" eaLnBrk="0" hangingPunct="0">
              <a:spcBef>
                <a:spcPct val="20000"/>
              </a:spcBef>
              <a:buFont typeface="Arial" charset="0"/>
              <a:buChar char="»"/>
              <a:defRPr sz="2000">
                <a:solidFill>
                  <a:schemeClr val="tx1"/>
                </a:solidFill>
                <a:latin typeface="맑은 고딕" pitchFamily="50" charset="-127"/>
                <a:ea typeface="맑은 고딕" pitchFamily="50" charset="-127"/>
              </a:defRPr>
            </a:lvl5pPr>
            <a:lvl6pPr marL="2514600" indent="-228600" eaLnBrk="0" fontAlgn="base" hangingPunct="0">
              <a:spcBef>
                <a:spcPct val="20000"/>
              </a:spcBef>
              <a:spcAft>
                <a:spcPct val="0"/>
              </a:spcAft>
              <a:buFont typeface="Arial" charset="0"/>
              <a:buChar char="»"/>
              <a:defRPr sz="2000">
                <a:solidFill>
                  <a:schemeClr val="tx1"/>
                </a:solidFill>
                <a:latin typeface="맑은 고딕" pitchFamily="50" charset="-127"/>
                <a:ea typeface="맑은 고딕" pitchFamily="50" charset="-127"/>
              </a:defRPr>
            </a:lvl6pPr>
            <a:lvl7pPr marL="2971800" indent="-228600" eaLnBrk="0" fontAlgn="base" hangingPunct="0">
              <a:spcBef>
                <a:spcPct val="20000"/>
              </a:spcBef>
              <a:spcAft>
                <a:spcPct val="0"/>
              </a:spcAft>
              <a:buFont typeface="Arial" charset="0"/>
              <a:buChar char="»"/>
              <a:defRPr sz="2000">
                <a:solidFill>
                  <a:schemeClr val="tx1"/>
                </a:solidFill>
                <a:latin typeface="맑은 고딕" pitchFamily="50" charset="-127"/>
                <a:ea typeface="맑은 고딕" pitchFamily="50" charset="-127"/>
              </a:defRPr>
            </a:lvl7pPr>
            <a:lvl8pPr marL="3429000" indent="-228600" eaLnBrk="0" fontAlgn="base" hangingPunct="0">
              <a:spcBef>
                <a:spcPct val="20000"/>
              </a:spcBef>
              <a:spcAft>
                <a:spcPct val="0"/>
              </a:spcAft>
              <a:buFont typeface="Arial" charset="0"/>
              <a:buChar char="»"/>
              <a:defRPr sz="2000">
                <a:solidFill>
                  <a:schemeClr val="tx1"/>
                </a:solidFill>
                <a:latin typeface="맑은 고딕" pitchFamily="50" charset="-127"/>
                <a:ea typeface="맑은 고딕" pitchFamily="50" charset="-127"/>
              </a:defRPr>
            </a:lvl8pPr>
            <a:lvl9pPr marL="3886200" indent="-228600" eaLnBrk="0" fontAlgn="base" hangingPunct="0">
              <a:spcBef>
                <a:spcPct val="20000"/>
              </a:spcBef>
              <a:spcAft>
                <a:spcPct val="0"/>
              </a:spcAft>
              <a:buFont typeface="Arial" charset="0"/>
              <a:buChar char="»"/>
              <a:defRPr sz="2000">
                <a:solidFill>
                  <a:schemeClr val="tx1"/>
                </a:solidFill>
                <a:latin typeface="맑은 고딕" pitchFamily="50" charset="-127"/>
                <a:ea typeface="맑은 고딕" pitchFamily="50" charset="-127"/>
              </a:defRPr>
            </a:lvl9pPr>
          </a:lstStyle>
          <a:p>
            <a:pPr eaLnBrk="1" hangingPunct="1">
              <a:spcBef>
                <a:spcPct val="0"/>
              </a:spcBef>
              <a:buFont typeface="Wingdings" pitchFamily="2" charset="2"/>
              <a:buChar char="ü"/>
              <a:defRPr/>
            </a:pPr>
            <a:r>
              <a:rPr lang="en-US" altLang="ko-KR" sz="1800" dirty="0">
                <a:latin typeface="Comic Sans MS" pitchFamily="66" charset="0"/>
                <a:ea typeface="굴림" charset="-127"/>
              </a:rPr>
              <a:t>If we consider np-pairing there </a:t>
            </a:r>
            <a:r>
              <a:rPr lang="en-US" altLang="ko-KR" sz="1800" dirty="0">
                <a:solidFill>
                  <a:srgbClr val="FF0000"/>
                </a:solidFill>
                <a:latin typeface="Comic Sans MS" pitchFamily="66" charset="0"/>
                <a:ea typeface="굴림" charset="-127"/>
              </a:rPr>
              <a:t>appears</a:t>
            </a:r>
            <a:r>
              <a:rPr lang="en-US" altLang="ko-KR" sz="1800" dirty="0">
                <a:latin typeface="Comic Sans MS" pitchFamily="66" charset="0"/>
                <a:ea typeface="굴림" charset="-127"/>
              </a:rPr>
              <a:t> the </a:t>
            </a:r>
            <a:r>
              <a:rPr lang="en-US" altLang="ko-KR" sz="1800" b="1" dirty="0">
                <a:latin typeface="Comic Sans MS" pitchFamily="66" charset="0"/>
                <a:ea typeface="굴림" charset="-127"/>
              </a:rPr>
              <a:t>high excited GT peak </a:t>
            </a:r>
            <a:r>
              <a:rPr lang="en-US" altLang="ko-KR" sz="1800" dirty="0">
                <a:latin typeface="Comic Sans MS" pitchFamily="66" charset="0"/>
                <a:ea typeface="굴림" charset="-127"/>
              </a:rPr>
              <a:t>around 31MeV.</a:t>
            </a:r>
            <a:endParaRPr lang="ko-KR" altLang="en-US" sz="1800" dirty="0">
              <a:latin typeface="굴림" charset="-127"/>
              <a:ea typeface="굴림" charset="-127"/>
              <a:cs typeface="Arial" charset="0"/>
            </a:endParaRPr>
          </a:p>
        </p:txBody>
      </p:sp>
      <p:sp>
        <p:nvSpPr>
          <p:cNvPr id="4" name="직사각형 3">
            <a:extLst>
              <a:ext uri="{FF2B5EF4-FFF2-40B4-BE49-F238E27FC236}">
                <a16:creationId xmlns:a16="http://schemas.microsoft.com/office/drawing/2014/main" id="{D33255FD-3A35-F3FC-AD87-7EE3B0DECC30}"/>
              </a:ext>
            </a:extLst>
          </p:cNvPr>
          <p:cNvSpPr/>
          <p:nvPr/>
        </p:nvSpPr>
        <p:spPr>
          <a:xfrm>
            <a:off x="4451350" y="4486275"/>
            <a:ext cx="5245100" cy="646331"/>
          </a:xfrm>
          <a:prstGeom prst="rect">
            <a:avLst/>
          </a:prstGeom>
          <a:solidFill>
            <a:schemeClr val="bg1">
              <a:lumMod val="95000"/>
            </a:schemeClr>
          </a:solidFill>
        </p:spPr>
        <p:txBody>
          <a:bodyPr wrap="square">
            <a:spAutoFit/>
          </a:bodyPr>
          <a:lstStyle/>
          <a:p>
            <a:pPr marL="285750" indent="-285750">
              <a:buFont typeface="Wingdings" panose="05000000000000000000" pitchFamily="2" charset="2"/>
              <a:buChar char="ü"/>
              <a:defRPr/>
            </a:pPr>
            <a:r>
              <a:rPr lang="en-US" altLang="ko-KR" sz="1800" dirty="0">
                <a:latin typeface="Comic Sans MS" panose="030F0702030302020204" pitchFamily="66" charset="0"/>
                <a:ea typeface="굴림" charset="-127"/>
                <a:cs typeface="Arial" panose="020B0604020202020204" pitchFamily="34" charset="0"/>
              </a:rPr>
              <a:t>GT peaks are fragmented due to the deformation compared to</a:t>
            </a:r>
            <a:r>
              <a:rPr lang="en-US" altLang="ko-KR" sz="1800" dirty="0">
                <a:latin typeface="Comic Sans MS" panose="030F0702030302020204" pitchFamily="66" charset="0"/>
                <a:ea typeface="굴림" charset="-127"/>
              </a:rPr>
              <a:t> the spherical case.</a:t>
            </a:r>
            <a:endParaRPr lang="en-US" altLang="ko-KR" sz="1800" dirty="0">
              <a:latin typeface="Comic Sans MS" pitchFamily="66" charset="0"/>
              <a:ea typeface="굴림" charset="-127"/>
              <a:cs typeface="Arial" charset="0"/>
            </a:endParaRPr>
          </a:p>
        </p:txBody>
      </p:sp>
      <p:pic>
        <p:nvPicPr>
          <p:cNvPr id="18443" name="Picture 4">
            <a:extLst>
              <a:ext uri="{FF2B5EF4-FFF2-40B4-BE49-F238E27FC236}">
                <a16:creationId xmlns:a16="http://schemas.microsoft.com/office/drawing/2014/main" id="{3994136C-CA88-7258-5177-B924AC91723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44713" y="6553200"/>
            <a:ext cx="800100" cy="260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445" name="Picture 2">
            <a:extLst>
              <a:ext uri="{FF2B5EF4-FFF2-40B4-BE49-F238E27FC236}">
                <a16:creationId xmlns:a16="http://schemas.microsoft.com/office/drawing/2014/main" id="{5D4328AF-D822-EB8C-0E7D-DE5A93D05FE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0388" y="981076"/>
            <a:ext cx="3757612" cy="5616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4" name="아래쪽 화살표 23">
            <a:extLst>
              <a:ext uri="{FF2B5EF4-FFF2-40B4-BE49-F238E27FC236}">
                <a16:creationId xmlns:a16="http://schemas.microsoft.com/office/drawing/2014/main" id="{331D48BC-1404-79DF-BDCB-AE0FA6ED8613}"/>
              </a:ext>
            </a:extLst>
          </p:cNvPr>
          <p:cNvSpPr/>
          <p:nvPr/>
        </p:nvSpPr>
        <p:spPr>
          <a:xfrm>
            <a:off x="2438400" y="4270375"/>
            <a:ext cx="215900" cy="215900"/>
          </a:xfrm>
          <a:prstGeom prst="down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3" name="아래쪽 화살표 2">
            <a:extLst>
              <a:ext uri="{FF2B5EF4-FFF2-40B4-BE49-F238E27FC236}">
                <a16:creationId xmlns:a16="http://schemas.microsoft.com/office/drawing/2014/main" id="{BC796499-BAFA-8B0F-8490-D77B1A7C4409}"/>
              </a:ext>
            </a:extLst>
          </p:cNvPr>
          <p:cNvSpPr/>
          <p:nvPr/>
        </p:nvSpPr>
        <p:spPr>
          <a:xfrm>
            <a:off x="2541588" y="5595938"/>
            <a:ext cx="215900" cy="215900"/>
          </a:xfrm>
          <a:prstGeom prst="down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mc:AlternateContent xmlns:mc="http://schemas.openxmlformats.org/markup-compatibility/2006" xmlns:a14="http://schemas.microsoft.com/office/drawing/2010/main">
        <mc:Choice Requires="a14">
          <p:sp>
            <p:nvSpPr>
              <p:cNvPr id="16" name="직사각형 14">
                <a:extLst>
                  <a:ext uri="{FF2B5EF4-FFF2-40B4-BE49-F238E27FC236}">
                    <a16:creationId xmlns:a16="http://schemas.microsoft.com/office/drawing/2014/main" id="{E3F0B778-9247-0DAA-63DE-174C78D5ECAA}"/>
                  </a:ext>
                </a:extLst>
              </p:cNvPr>
              <p:cNvSpPr>
                <a:spLocks noChangeArrowheads="1"/>
              </p:cNvSpPr>
              <p:nvPr/>
            </p:nvSpPr>
            <p:spPr bwMode="auto">
              <a:xfrm>
                <a:off x="4398963" y="595892"/>
                <a:ext cx="2303463" cy="338554"/>
              </a:xfrm>
              <a:prstGeom prst="rect">
                <a:avLst/>
              </a:prstGeom>
              <a:solidFill>
                <a:schemeClr val="accent4">
                  <a:lumMod val="20000"/>
                  <a:lumOff val="80000"/>
                </a:schemeClr>
              </a:solidFill>
              <a:ln w="9525">
                <a:noFill/>
                <a:miter lim="800000"/>
                <a:headEnd/>
                <a:tailEnd/>
              </a:ln>
            </p:spPr>
            <p:txBody>
              <a:bodyPr>
                <a:spAutoFit/>
              </a:bodyPr>
              <a:lstStyle/>
              <a:p>
                <a:pPr>
                  <a:defRPr/>
                </a:pPr>
                <a:r>
                  <a:rPr lang="en-US" altLang="ko-KR" sz="1600" dirty="0">
                    <a:solidFill>
                      <a:srgbClr val="0000CC"/>
                    </a:solidFill>
                    <a:latin typeface="Comic Sans MS" pitchFamily="66" charset="0"/>
                    <a:ea typeface="굴림" charset="-127"/>
                  </a:rPr>
                  <a:t> </a:t>
                </a:r>
                <a14:m>
                  <m:oMath xmlns:m="http://schemas.openxmlformats.org/officeDocument/2006/math">
                    <m:sSub>
                      <m:sSubPr>
                        <m:ctrlPr>
                          <a:rPr lang="en-US" altLang="ko-KR" sz="1600" i="1" dirty="0" smtClean="0">
                            <a:solidFill>
                              <a:srgbClr val="0000CC"/>
                            </a:solidFill>
                            <a:latin typeface="Cambria Math" panose="02040503050406030204" pitchFamily="18" charset="0"/>
                            <a:ea typeface="굴림" charset="-127"/>
                          </a:rPr>
                        </m:ctrlPr>
                      </m:sSubPr>
                      <m:e>
                        <m:r>
                          <a:rPr lang="ko-KR" altLang="en-US" sz="1600" i="1" dirty="0" smtClean="0">
                            <a:solidFill>
                              <a:srgbClr val="0000CC"/>
                            </a:solidFill>
                            <a:latin typeface="Cambria Math" panose="02040503050406030204" pitchFamily="18" charset="0"/>
                            <a:ea typeface="굴림" charset="-127"/>
                          </a:rPr>
                          <m:t>𝛽</m:t>
                        </m:r>
                      </m:e>
                      <m:sub>
                        <m:r>
                          <a:rPr lang="en-US" altLang="ko-KR" sz="1600" b="0" i="1" dirty="0" smtClean="0">
                            <a:solidFill>
                              <a:srgbClr val="0000CC"/>
                            </a:solidFill>
                            <a:latin typeface="Cambria Math" panose="02040503050406030204" pitchFamily="18" charset="0"/>
                            <a:ea typeface="굴림" charset="-127"/>
                          </a:rPr>
                          <m:t>2</m:t>
                        </m:r>
                      </m:sub>
                    </m:sSub>
                    <m:r>
                      <a:rPr lang="en-US" altLang="ko-KR" sz="1600" b="0" i="1" dirty="0" smtClean="0">
                        <a:solidFill>
                          <a:srgbClr val="0000CC"/>
                        </a:solidFill>
                        <a:latin typeface="Cambria Math" panose="02040503050406030204" pitchFamily="18" charset="0"/>
                        <a:ea typeface="굴림" charset="-127"/>
                      </a:rPr>
                      <m:t>=0.407</m:t>
                    </m:r>
                  </m:oMath>
                </a14:m>
                <a:r>
                  <a:rPr lang="en-US" altLang="ko-KR" sz="1600" dirty="0">
                    <a:solidFill>
                      <a:srgbClr val="0000CC"/>
                    </a:solidFill>
                    <a:latin typeface="Comic Sans MS" pitchFamily="66" charset="0"/>
                    <a:ea typeface="굴림" charset="-127"/>
                  </a:rPr>
                  <a:t> from B(E2)</a:t>
                </a:r>
                <a:endParaRPr lang="ko-KR" altLang="en-US" sz="1600" dirty="0">
                  <a:solidFill>
                    <a:srgbClr val="0000CC"/>
                  </a:solidFill>
                  <a:latin typeface="Comic Sans MS" pitchFamily="66" charset="0"/>
                  <a:ea typeface="굴림" charset="-127"/>
                </a:endParaRPr>
              </a:p>
            </p:txBody>
          </p:sp>
        </mc:Choice>
        <mc:Fallback xmlns="">
          <p:sp>
            <p:nvSpPr>
              <p:cNvPr id="16" name="직사각형 14">
                <a:extLst>
                  <a:ext uri="{FF2B5EF4-FFF2-40B4-BE49-F238E27FC236}">
                    <a16:creationId xmlns:a16="http://schemas.microsoft.com/office/drawing/2014/main" id="{E3F0B778-9247-0DAA-63DE-174C78D5ECAA}"/>
                  </a:ext>
                </a:extLst>
              </p:cNvPr>
              <p:cNvSpPr>
                <a:spLocks noRot="1" noChangeAspect="1" noMove="1" noResize="1" noEditPoints="1" noAdjustHandles="1" noChangeArrowheads="1" noChangeShapeType="1" noTextEdit="1"/>
              </p:cNvSpPr>
              <p:nvPr/>
            </p:nvSpPr>
            <p:spPr bwMode="auto">
              <a:xfrm>
                <a:off x="4398963" y="595892"/>
                <a:ext cx="2303463" cy="338554"/>
              </a:xfrm>
              <a:prstGeom prst="rect">
                <a:avLst/>
              </a:prstGeom>
              <a:blipFill>
                <a:blip r:embed="rId6"/>
                <a:stretch>
                  <a:fillRect t="-3636" r="-5040" b="-25455"/>
                </a:stretch>
              </a:blipFill>
              <a:ln w="9525">
                <a:noFill/>
                <a:miter lim="800000"/>
                <a:headEnd/>
                <a:tailEnd/>
              </a:ln>
            </p:spPr>
            <p:txBody>
              <a:bodyPr/>
              <a:lstStyle/>
              <a:p>
                <a:r>
                  <a:rPr lang="ko-KR" altLang="en-US">
                    <a:noFill/>
                  </a:rPr>
                  <a:t> </a:t>
                </a:r>
              </a:p>
            </p:txBody>
          </p:sp>
        </mc:Fallback>
      </mc:AlternateContent>
      <p:sp>
        <p:nvSpPr>
          <p:cNvPr id="6" name="직사각형 5"/>
          <p:cNvSpPr/>
          <p:nvPr/>
        </p:nvSpPr>
        <p:spPr>
          <a:xfrm>
            <a:off x="4398963" y="1016500"/>
            <a:ext cx="5194300" cy="923330"/>
          </a:xfrm>
          <a:prstGeom prst="rect">
            <a:avLst/>
          </a:prstGeom>
          <a:solidFill>
            <a:schemeClr val="bg1">
              <a:lumMod val="95000"/>
            </a:schemeClr>
          </a:solidFill>
        </p:spPr>
        <p:txBody>
          <a:bodyPr wrap="square">
            <a:spAutoFit/>
          </a:bodyPr>
          <a:lstStyle/>
          <a:p>
            <a:pPr marL="285750" indent="-285750">
              <a:buFont typeface="Wingdings" panose="05000000000000000000" pitchFamily="2" charset="2"/>
              <a:buChar char="ü"/>
            </a:pPr>
            <a:r>
              <a:rPr lang="en-US" altLang="ko-KR" sz="1800" dirty="0">
                <a:latin typeface="Comic Sans MS" panose="030F0702030302020204" pitchFamily="66" charset="0"/>
                <a:ea typeface="굴림" charset="-127"/>
                <a:cs typeface="Arial" panose="020B0604020202020204" pitchFamily="34" charset="0"/>
              </a:rPr>
              <a:t>The open shell structure leads to a mixture of attractive </a:t>
            </a:r>
            <a:r>
              <a:rPr lang="en-US" altLang="ko-KR" sz="1800" i="1" dirty="0">
                <a:latin typeface="Comic Sans MS" panose="030F0702030302020204" pitchFamily="66" charset="0"/>
                <a:ea typeface="굴림" charset="-127"/>
                <a:cs typeface="Arial" panose="020B0604020202020204" pitchFamily="34" charset="0"/>
              </a:rPr>
              <a:t>particle-particle</a:t>
            </a:r>
            <a:r>
              <a:rPr lang="en-US" altLang="ko-KR" sz="1800" dirty="0">
                <a:latin typeface="Comic Sans MS" panose="030F0702030302020204" pitchFamily="66" charset="0"/>
                <a:ea typeface="굴림" charset="-127"/>
                <a:cs typeface="Arial" panose="020B0604020202020204" pitchFamily="34" charset="0"/>
              </a:rPr>
              <a:t> interaction and repulsive </a:t>
            </a:r>
            <a:r>
              <a:rPr lang="en-US" altLang="ko-KR" sz="1800" i="1" dirty="0">
                <a:latin typeface="Comic Sans MS" panose="030F0702030302020204" pitchFamily="66" charset="0"/>
                <a:ea typeface="굴림" charset="-127"/>
                <a:cs typeface="Arial" panose="020B0604020202020204" pitchFamily="34" charset="0"/>
              </a:rPr>
              <a:t>particle−hole</a:t>
            </a:r>
            <a:r>
              <a:rPr lang="en-US" altLang="ko-KR" sz="1800" dirty="0">
                <a:latin typeface="Comic Sans MS" panose="030F0702030302020204" pitchFamily="66" charset="0"/>
                <a:ea typeface="굴림" charset="-127"/>
                <a:cs typeface="Arial" panose="020B0604020202020204" pitchFamily="34" charset="0"/>
              </a:rPr>
              <a:t> interaction.</a:t>
            </a:r>
            <a:endParaRPr lang="ko-KR" altLang="en-US" sz="1800" dirty="0"/>
          </a:p>
        </p:txBody>
      </p:sp>
      <p:cxnSp>
        <p:nvCxnSpPr>
          <p:cNvPr id="17" name="직선 화살표 연결선 16">
            <a:extLst>
              <a:ext uri="{FF2B5EF4-FFF2-40B4-BE49-F238E27FC236}">
                <a16:creationId xmlns:a16="http://schemas.microsoft.com/office/drawing/2014/main" id="{A067A033-37C6-CAD9-A859-88C529C20160}"/>
              </a:ext>
            </a:extLst>
          </p:cNvPr>
          <p:cNvCxnSpPr/>
          <p:nvPr/>
        </p:nvCxnSpPr>
        <p:spPr>
          <a:xfrm flipH="1" flipV="1">
            <a:off x="3814763" y="6007100"/>
            <a:ext cx="1112837" cy="63500"/>
          </a:xfrm>
          <a:prstGeom prst="straightConnector1">
            <a:avLst/>
          </a:prstGeom>
          <a:ln w="19050">
            <a:solidFill>
              <a:srgbClr val="FF0000"/>
            </a:solidFill>
            <a:prstDash val="solid"/>
            <a:tailEnd type="arrow"/>
          </a:ln>
        </p:spPr>
        <p:style>
          <a:lnRef idx="1">
            <a:schemeClr val="accent1"/>
          </a:lnRef>
          <a:fillRef idx="0">
            <a:schemeClr val="accent1"/>
          </a:fillRef>
          <a:effectRef idx="0">
            <a:schemeClr val="accent1"/>
          </a:effectRef>
          <a:fontRef idx="minor">
            <a:schemeClr val="tx1"/>
          </a:fontRef>
        </p:style>
      </p:cxn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27456"/>
    </mc:Choice>
    <mc:Fallback xmlns="">
      <p:transition spd="slow" advTm="2745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4" grpId="0" animBg="1"/>
      <p:bldP spid="24" grpId="0" animBg="1"/>
      <p:bldP spid="3" grpId="0" animBg="1"/>
      <p:bldP spid="1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Text Box 13">
            <a:extLst>
              <a:ext uri="{FF2B5EF4-FFF2-40B4-BE49-F238E27FC236}">
                <a16:creationId xmlns:a16="http://schemas.microsoft.com/office/drawing/2014/main" id="{802C0332-29EB-C6DD-CA9A-F4752F31F3E5}"/>
              </a:ext>
            </a:extLst>
          </p:cNvPr>
          <p:cNvSpPr txBox="1">
            <a:spLocks noChangeArrowheads="1"/>
          </p:cNvSpPr>
          <p:nvPr/>
        </p:nvSpPr>
        <p:spPr bwMode="auto">
          <a:xfrm>
            <a:off x="1242218" y="83345"/>
            <a:ext cx="2971801" cy="400050"/>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eaLnBrk="0" hangingPunct="0">
              <a:spcBef>
                <a:spcPct val="20000"/>
              </a:spcBef>
              <a:buFont typeface="Arial" panose="020B0604020202020204" pitchFamily="34" charset="0"/>
              <a:buChar char="•"/>
              <a:defRPr sz="3200">
                <a:solidFill>
                  <a:schemeClr val="tx1"/>
                </a:solidFill>
                <a:latin typeface="맑은 고딕" panose="020B0503020000020004" pitchFamily="50" charset="-127"/>
                <a:ea typeface="맑은 고딕" panose="020B0503020000020004" pitchFamily="50" charset="-127"/>
              </a:defRPr>
            </a:lvl1pPr>
            <a:lvl2pPr marL="742950" indent="-285750" eaLnBrk="0" hangingPunct="0">
              <a:spcBef>
                <a:spcPct val="20000"/>
              </a:spcBef>
              <a:buFont typeface="Arial" panose="020B0604020202020204" pitchFamily="34" charset="0"/>
              <a:buChar char="–"/>
              <a:defRPr sz="2800">
                <a:solidFill>
                  <a:schemeClr val="tx1"/>
                </a:solidFill>
                <a:latin typeface="맑은 고딕" panose="020B0503020000020004" pitchFamily="50" charset="-127"/>
                <a:ea typeface="맑은 고딕" panose="020B0503020000020004" pitchFamily="50" charset="-127"/>
              </a:defRPr>
            </a:lvl2pPr>
            <a:lvl3pPr marL="1143000" indent="-228600" eaLnBrk="0" hangingPunct="0">
              <a:spcBef>
                <a:spcPct val="20000"/>
              </a:spcBef>
              <a:buFont typeface="Arial" panose="020B0604020202020204" pitchFamily="34" charset="0"/>
              <a:buChar char="•"/>
              <a:defRPr sz="2400">
                <a:solidFill>
                  <a:schemeClr val="tx1"/>
                </a:solidFill>
                <a:latin typeface="맑은 고딕" panose="020B0503020000020004" pitchFamily="50" charset="-127"/>
                <a:ea typeface="맑은 고딕" panose="020B0503020000020004" pitchFamily="50" charset="-127"/>
              </a:defRPr>
            </a:lvl3pPr>
            <a:lvl4pPr marL="1600200" indent="-228600" eaLnBrk="0" hangingPunct="0">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4pPr>
            <a:lvl5pPr marL="2057400" indent="-228600" eaLnBrk="0" hangingPunct="0">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9pPr>
          </a:lstStyle>
          <a:p>
            <a:pPr eaLnBrk="1" hangingPunct="1">
              <a:spcBef>
                <a:spcPct val="0"/>
              </a:spcBef>
              <a:buFont typeface="Wingdings" panose="05000000000000000000" pitchFamily="2" charset="2"/>
              <a:buChar char="v"/>
            </a:pPr>
            <a:r>
              <a:rPr lang="en-US" altLang="ko-KR" sz="2000" dirty="0">
                <a:solidFill>
                  <a:schemeClr val="bg1"/>
                </a:solidFill>
                <a:latin typeface="Arial Rounded MT Bold" panose="020F0704030504030204" pitchFamily="34" charset="0"/>
                <a:ea typeface="굴림" panose="020B0600000101010101" pitchFamily="50" charset="-127"/>
              </a:rPr>
              <a:t>GT strength for </a:t>
            </a:r>
            <a:r>
              <a:rPr lang="en-US" altLang="ko-KR" sz="2000" baseline="30000" dirty="0">
                <a:solidFill>
                  <a:schemeClr val="bg1"/>
                </a:solidFill>
                <a:latin typeface="Arial Rounded MT Bold" panose="020F0704030504030204" pitchFamily="34" charset="0"/>
                <a:ea typeface="굴림" panose="020B0600000101010101" pitchFamily="50" charset="-127"/>
              </a:rPr>
              <a:t>32</a:t>
            </a:r>
            <a:r>
              <a:rPr lang="en-US" altLang="ko-KR" sz="2000" dirty="0">
                <a:solidFill>
                  <a:schemeClr val="bg1"/>
                </a:solidFill>
                <a:latin typeface="Arial Rounded MT Bold" panose="020F0704030504030204" pitchFamily="34" charset="0"/>
                <a:ea typeface="굴림" panose="020B0600000101010101" pitchFamily="50" charset="-127"/>
              </a:rPr>
              <a:t> S </a:t>
            </a:r>
          </a:p>
        </p:txBody>
      </p:sp>
      <p:sp>
        <p:nvSpPr>
          <p:cNvPr id="4" name="직사각형 3">
            <a:extLst>
              <a:ext uri="{FF2B5EF4-FFF2-40B4-BE49-F238E27FC236}">
                <a16:creationId xmlns:a16="http://schemas.microsoft.com/office/drawing/2014/main" id="{100865A9-48E3-B516-6271-62258BDE2DDD}"/>
              </a:ext>
            </a:extLst>
          </p:cNvPr>
          <p:cNvSpPr/>
          <p:nvPr/>
        </p:nvSpPr>
        <p:spPr>
          <a:xfrm>
            <a:off x="4629150" y="3916660"/>
            <a:ext cx="4572000" cy="923330"/>
          </a:xfrm>
          <a:prstGeom prst="rect">
            <a:avLst/>
          </a:prstGeom>
          <a:solidFill>
            <a:schemeClr val="bg1">
              <a:lumMod val="95000"/>
            </a:schemeClr>
          </a:solidFill>
        </p:spPr>
        <p:txBody>
          <a:bodyPr>
            <a:spAutoFit/>
          </a:bodyPr>
          <a:lstStyle/>
          <a:p>
            <a:pPr marL="285750" indent="-285750">
              <a:buFont typeface="Wingdings" panose="05000000000000000000" pitchFamily="2" charset="2"/>
              <a:buChar char="ü"/>
              <a:defRPr/>
            </a:pPr>
            <a:r>
              <a:rPr lang="en-US" altLang="ko-KR" sz="1800" dirty="0">
                <a:latin typeface="Comic Sans MS" panose="030F0702030302020204" pitchFamily="66" charset="0"/>
                <a:ea typeface="굴림" charset="-127"/>
              </a:rPr>
              <a:t>Deformation effects scatter reasonably a peak strength to lower and higher excitations</a:t>
            </a:r>
            <a:r>
              <a:rPr lang="en-US" altLang="ko-KR" sz="1800" dirty="0">
                <a:latin typeface="Comic Sans MS" pitchFamily="66" charset="0"/>
                <a:ea typeface="굴림" charset="-127"/>
                <a:cs typeface="Arial" charset="0"/>
              </a:rPr>
              <a:t>.</a:t>
            </a:r>
          </a:p>
        </p:txBody>
      </p:sp>
      <p:sp>
        <p:nvSpPr>
          <p:cNvPr id="6" name="직사각형 5">
            <a:extLst>
              <a:ext uri="{FF2B5EF4-FFF2-40B4-BE49-F238E27FC236}">
                <a16:creationId xmlns:a16="http://schemas.microsoft.com/office/drawing/2014/main" id="{BCC5384E-870A-0D94-BB98-981A0E983B9E}"/>
              </a:ext>
            </a:extLst>
          </p:cNvPr>
          <p:cNvSpPr/>
          <p:nvPr/>
        </p:nvSpPr>
        <p:spPr>
          <a:xfrm>
            <a:off x="4584700" y="5080435"/>
            <a:ext cx="4997450" cy="1477328"/>
          </a:xfrm>
          <a:prstGeom prst="rect">
            <a:avLst/>
          </a:prstGeom>
          <a:solidFill>
            <a:schemeClr val="bg1">
              <a:lumMod val="95000"/>
            </a:schemeClr>
          </a:solidFill>
        </p:spPr>
        <p:txBody>
          <a:bodyPr wrap="square">
            <a:spAutoFit/>
          </a:bodyPr>
          <a:lstStyle/>
          <a:p>
            <a:pPr marL="285750" indent="-285750">
              <a:buFont typeface="Wingdings" panose="05000000000000000000" pitchFamily="2" charset="2"/>
              <a:buChar char="ü"/>
              <a:defRPr/>
            </a:pPr>
            <a:r>
              <a:rPr lang="en-US" altLang="ko-KR" sz="1800" i="1" dirty="0">
                <a:latin typeface="Comic Sans MS" panose="030F0702030302020204" pitchFamily="66" charset="0"/>
                <a:ea typeface="굴림" charset="-127"/>
              </a:rPr>
              <a:t>np-</a:t>
            </a:r>
            <a:r>
              <a:rPr lang="en-US" altLang="ko-KR" sz="1800" dirty="0">
                <a:latin typeface="Comic Sans MS" panose="030F0702030302020204" pitchFamily="66" charset="0"/>
                <a:ea typeface="굴림" charset="-127"/>
              </a:rPr>
              <a:t> pairing shifts low-lying GT excitation to a bit higher energy region and predicts some high-lying GT states. But the high-lying GT excitations are very weak compared to those for </a:t>
            </a:r>
            <a:r>
              <a:rPr lang="en-US" altLang="ko-KR" sz="1800" baseline="30000" dirty="0">
                <a:latin typeface="Comic Sans MS" panose="030F0702030302020204" pitchFamily="66" charset="0"/>
                <a:ea typeface="굴림" charset="-127"/>
              </a:rPr>
              <a:t>24</a:t>
            </a:r>
            <a:r>
              <a:rPr lang="en-US" altLang="ko-KR" sz="1800" dirty="0">
                <a:latin typeface="Comic Sans MS" panose="030F0702030302020204" pitchFamily="66" charset="0"/>
                <a:ea typeface="굴림" charset="-127"/>
              </a:rPr>
              <a:t>Mg and </a:t>
            </a:r>
            <a:r>
              <a:rPr lang="en-US" altLang="ko-KR" sz="1800" baseline="30000" dirty="0">
                <a:latin typeface="Comic Sans MS" panose="030F0702030302020204" pitchFamily="66" charset="0"/>
                <a:ea typeface="굴림" charset="-127"/>
              </a:rPr>
              <a:t>28</a:t>
            </a:r>
            <a:r>
              <a:rPr lang="en-US" altLang="ko-KR" sz="1800" dirty="0">
                <a:latin typeface="Comic Sans MS" panose="030F0702030302020204" pitchFamily="66" charset="0"/>
                <a:ea typeface="굴림" charset="-127"/>
              </a:rPr>
              <a:t>Si.</a:t>
            </a:r>
            <a:endParaRPr lang="en-US" altLang="ko-KR" sz="1800" dirty="0">
              <a:latin typeface="Comic Sans MS" pitchFamily="66" charset="0"/>
              <a:ea typeface="Arial Unicode MS" pitchFamily="50" charset="-127"/>
              <a:cs typeface="Arial" charset="0"/>
            </a:endParaRPr>
          </a:p>
        </p:txBody>
      </p:sp>
      <p:pic>
        <p:nvPicPr>
          <p:cNvPr id="20490" name="Picture 4">
            <a:extLst>
              <a:ext uri="{FF2B5EF4-FFF2-40B4-BE49-F238E27FC236}">
                <a16:creationId xmlns:a16="http://schemas.microsoft.com/office/drawing/2014/main" id="{13E62334-0945-182F-5FC1-EF62A49B9A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44713" y="6553200"/>
            <a:ext cx="800100" cy="260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491" name="Picture 2">
            <a:extLst>
              <a:ext uri="{FF2B5EF4-FFF2-40B4-BE49-F238E27FC236}">
                <a16:creationId xmlns:a16="http://schemas.microsoft.com/office/drawing/2014/main" id="{EA660627-E5AB-F7DC-52AF-D67F12E7C49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3725" y="809625"/>
            <a:ext cx="3854450" cy="5715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4" name="아래쪽 화살표 23">
            <a:extLst>
              <a:ext uri="{FF2B5EF4-FFF2-40B4-BE49-F238E27FC236}">
                <a16:creationId xmlns:a16="http://schemas.microsoft.com/office/drawing/2014/main" id="{043DE58B-A427-FA87-6534-C2D2209BCDA9}"/>
              </a:ext>
            </a:extLst>
          </p:cNvPr>
          <p:cNvSpPr/>
          <p:nvPr/>
        </p:nvSpPr>
        <p:spPr>
          <a:xfrm>
            <a:off x="2520950" y="4378325"/>
            <a:ext cx="215900" cy="215900"/>
          </a:xfrm>
          <a:prstGeom prst="down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20494" name="TextBox 22">
            <a:extLst>
              <a:ext uri="{FF2B5EF4-FFF2-40B4-BE49-F238E27FC236}">
                <a16:creationId xmlns:a16="http://schemas.microsoft.com/office/drawing/2014/main" id="{87224146-BDD3-1C74-106A-D84BB8169227}"/>
              </a:ext>
            </a:extLst>
          </p:cNvPr>
          <p:cNvSpPr txBox="1">
            <a:spLocks noChangeArrowheads="1"/>
          </p:cNvSpPr>
          <p:nvPr/>
        </p:nvSpPr>
        <p:spPr bwMode="auto">
          <a:xfrm>
            <a:off x="1259681" y="511970"/>
            <a:ext cx="29543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맑은 고딕" panose="020B0503020000020004" pitchFamily="50" charset="-127"/>
                <a:ea typeface="맑은 고딕" panose="020B0503020000020004" pitchFamily="50" charset="-127"/>
              </a:defRPr>
            </a:lvl1pPr>
            <a:lvl2pPr marL="742950" indent="-285750" eaLnBrk="0" hangingPunct="0">
              <a:spcBef>
                <a:spcPct val="20000"/>
              </a:spcBef>
              <a:buFont typeface="Arial" panose="020B0604020202020204" pitchFamily="34" charset="0"/>
              <a:buChar char="–"/>
              <a:defRPr sz="2800">
                <a:solidFill>
                  <a:schemeClr val="tx1"/>
                </a:solidFill>
                <a:latin typeface="맑은 고딕" panose="020B0503020000020004" pitchFamily="50" charset="-127"/>
                <a:ea typeface="맑은 고딕" panose="020B0503020000020004" pitchFamily="50" charset="-127"/>
              </a:defRPr>
            </a:lvl2pPr>
            <a:lvl3pPr marL="1143000" indent="-228600" eaLnBrk="0" hangingPunct="0">
              <a:spcBef>
                <a:spcPct val="20000"/>
              </a:spcBef>
              <a:buFont typeface="Arial" panose="020B0604020202020204" pitchFamily="34" charset="0"/>
              <a:buChar char="•"/>
              <a:defRPr sz="2400">
                <a:solidFill>
                  <a:schemeClr val="tx1"/>
                </a:solidFill>
                <a:latin typeface="맑은 고딕" panose="020B0503020000020004" pitchFamily="50" charset="-127"/>
                <a:ea typeface="맑은 고딕" panose="020B0503020000020004" pitchFamily="50" charset="-127"/>
              </a:defRPr>
            </a:lvl3pPr>
            <a:lvl4pPr marL="1600200" indent="-228600" eaLnBrk="0" hangingPunct="0">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4pPr>
            <a:lvl5pPr marL="2057400" indent="-228600" eaLnBrk="0" hangingPunct="0">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9pPr>
          </a:lstStyle>
          <a:p>
            <a:pPr eaLnBrk="1" hangingPunct="1">
              <a:spcBef>
                <a:spcPct val="0"/>
              </a:spcBef>
              <a:buFontTx/>
              <a:buNone/>
            </a:pPr>
            <a:r>
              <a:rPr lang="en-US" altLang="ko-KR" sz="1400" b="1" dirty="0">
                <a:latin typeface="Arial Unicode MS"/>
                <a:ea typeface="Arial Unicode MS"/>
                <a:cs typeface="Arial Unicode MS"/>
              </a:rPr>
              <a:t>Exp. data PRC 43, 50(1991)</a:t>
            </a:r>
            <a:endParaRPr lang="ko-KR" altLang="en-US" sz="1400" b="1" dirty="0">
              <a:latin typeface="Arial Unicode MS"/>
              <a:ea typeface="Arial Unicode MS"/>
              <a:cs typeface="Arial Unicode MS"/>
            </a:endParaRPr>
          </a:p>
        </p:txBody>
      </p:sp>
      <mc:AlternateContent xmlns:mc="http://schemas.openxmlformats.org/markup-compatibility/2006" xmlns:a14="http://schemas.microsoft.com/office/drawing/2010/main">
        <mc:Choice Requires="a14">
          <p:sp>
            <p:nvSpPr>
              <p:cNvPr id="11" name="직사각형 14">
                <a:extLst>
                  <a:ext uri="{FF2B5EF4-FFF2-40B4-BE49-F238E27FC236}">
                    <a16:creationId xmlns:a16="http://schemas.microsoft.com/office/drawing/2014/main" id="{E3F0B778-9247-0DAA-63DE-174C78D5ECAA}"/>
                  </a:ext>
                </a:extLst>
              </p:cNvPr>
              <p:cNvSpPr>
                <a:spLocks noChangeArrowheads="1"/>
              </p:cNvSpPr>
              <p:nvPr/>
            </p:nvSpPr>
            <p:spPr bwMode="auto">
              <a:xfrm>
                <a:off x="4692650" y="819747"/>
                <a:ext cx="2303463" cy="338554"/>
              </a:xfrm>
              <a:prstGeom prst="rect">
                <a:avLst/>
              </a:prstGeom>
              <a:solidFill>
                <a:schemeClr val="accent4">
                  <a:lumMod val="20000"/>
                  <a:lumOff val="80000"/>
                </a:schemeClr>
              </a:solidFill>
              <a:ln w="9525">
                <a:noFill/>
                <a:miter lim="800000"/>
                <a:headEnd/>
                <a:tailEnd/>
              </a:ln>
            </p:spPr>
            <p:txBody>
              <a:bodyPr>
                <a:spAutoFit/>
              </a:bodyPr>
              <a:lstStyle/>
              <a:p>
                <a:pPr>
                  <a:defRPr/>
                </a:pPr>
                <a:r>
                  <a:rPr lang="en-US" altLang="ko-KR" sz="1600" dirty="0">
                    <a:solidFill>
                      <a:srgbClr val="0000CC"/>
                    </a:solidFill>
                    <a:latin typeface="Comic Sans MS" pitchFamily="66" charset="0"/>
                    <a:ea typeface="굴림" charset="-127"/>
                  </a:rPr>
                  <a:t> </a:t>
                </a:r>
                <a14:m>
                  <m:oMath xmlns:m="http://schemas.openxmlformats.org/officeDocument/2006/math">
                    <m:sSub>
                      <m:sSubPr>
                        <m:ctrlPr>
                          <a:rPr lang="en-US" altLang="ko-KR" sz="1600" i="1" dirty="0" smtClean="0">
                            <a:solidFill>
                              <a:srgbClr val="0000CC"/>
                            </a:solidFill>
                            <a:latin typeface="Cambria Math" panose="02040503050406030204" pitchFamily="18" charset="0"/>
                            <a:ea typeface="굴림" charset="-127"/>
                          </a:rPr>
                        </m:ctrlPr>
                      </m:sSubPr>
                      <m:e>
                        <m:r>
                          <a:rPr lang="ko-KR" altLang="en-US" sz="1600" i="1" dirty="0" smtClean="0">
                            <a:solidFill>
                              <a:srgbClr val="0000CC"/>
                            </a:solidFill>
                            <a:latin typeface="Cambria Math" panose="02040503050406030204" pitchFamily="18" charset="0"/>
                            <a:ea typeface="굴림" charset="-127"/>
                          </a:rPr>
                          <m:t>𝛽</m:t>
                        </m:r>
                      </m:e>
                      <m:sub>
                        <m:r>
                          <a:rPr lang="en-US" altLang="ko-KR" sz="1600" b="0" i="1" dirty="0" smtClean="0">
                            <a:solidFill>
                              <a:srgbClr val="0000CC"/>
                            </a:solidFill>
                            <a:latin typeface="Cambria Math" panose="02040503050406030204" pitchFamily="18" charset="0"/>
                            <a:ea typeface="굴림" charset="-127"/>
                          </a:rPr>
                          <m:t>2</m:t>
                        </m:r>
                      </m:sub>
                    </m:sSub>
                    <m:r>
                      <a:rPr lang="en-US" altLang="ko-KR" sz="1600" b="0" i="1" dirty="0" smtClean="0">
                        <a:solidFill>
                          <a:srgbClr val="0000CC"/>
                        </a:solidFill>
                        <a:latin typeface="Cambria Math" panose="02040503050406030204" pitchFamily="18" charset="0"/>
                        <a:ea typeface="굴림" charset="-127"/>
                      </a:rPr>
                      <m:t>=0.312</m:t>
                    </m:r>
                  </m:oMath>
                </a14:m>
                <a:r>
                  <a:rPr lang="en-US" altLang="ko-KR" sz="1600" dirty="0">
                    <a:solidFill>
                      <a:srgbClr val="0000CC"/>
                    </a:solidFill>
                    <a:latin typeface="Comic Sans MS" pitchFamily="66" charset="0"/>
                    <a:ea typeface="굴림" charset="-127"/>
                  </a:rPr>
                  <a:t> from B(E2)</a:t>
                </a:r>
                <a:endParaRPr lang="ko-KR" altLang="en-US" sz="1600" dirty="0">
                  <a:solidFill>
                    <a:srgbClr val="0000CC"/>
                  </a:solidFill>
                  <a:latin typeface="Comic Sans MS" pitchFamily="66" charset="0"/>
                  <a:ea typeface="굴림" charset="-127"/>
                </a:endParaRPr>
              </a:p>
            </p:txBody>
          </p:sp>
        </mc:Choice>
        <mc:Fallback xmlns="">
          <p:sp>
            <p:nvSpPr>
              <p:cNvPr id="11" name="직사각형 14">
                <a:extLst>
                  <a:ext uri="{FF2B5EF4-FFF2-40B4-BE49-F238E27FC236}">
                    <a16:creationId xmlns:a16="http://schemas.microsoft.com/office/drawing/2014/main" id="{E3F0B778-9247-0DAA-63DE-174C78D5ECAA}"/>
                  </a:ext>
                </a:extLst>
              </p:cNvPr>
              <p:cNvSpPr>
                <a:spLocks noRot="1" noChangeAspect="1" noMove="1" noResize="1" noEditPoints="1" noAdjustHandles="1" noChangeArrowheads="1" noChangeShapeType="1" noTextEdit="1"/>
              </p:cNvSpPr>
              <p:nvPr/>
            </p:nvSpPr>
            <p:spPr bwMode="auto">
              <a:xfrm>
                <a:off x="4692650" y="819747"/>
                <a:ext cx="2303463" cy="338554"/>
              </a:xfrm>
              <a:prstGeom prst="rect">
                <a:avLst/>
              </a:prstGeom>
              <a:blipFill>
                <a:blip r:embed="rId6"/>
                <a:stretch>
                  <a:fillRect t="-3571" r="-4762" b="-23214"/>
                </a:stretch>
              </a:blipFill>
              <a:ln w="9525">
                <a:noFill/>
                <a:miter lim="800000"/>
                <a:headEnd/>
                <a:tailEnd/>
              </a:ln>
            </p:spPr>
            <p:txBody>
              <a:bodyPr/>
              <a:lstStyle/>
              <a:p>
                <a:r>
                  <a:rPr lang="ko-KR" altLang="en-US">
                    <a:noFill/>
                  </a:rPr>
                  <a:t> </a:t>
                </a:r>
              </a:p>
            </p:txBody>
          </p:sp>
        </mc:Fallback>
      </mc:AlternateContent>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27456"/>
    </mc:Choice>
    <mc:Fallback xmlns="">
      <p:transition spd="slow" advTm="2745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24" grpId="0" animBg="1"/>
      <p:bldP spid="1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직사각형 17"/>
          <p:cNvSpPr>
            <a:spLocks noChangeArrowheads="1"/>
          </p:cNvSpPr>
          <p:nvPr/>
        </p:nvSpPr>
        <p:spPr bwMode="auto">
          <a:xfrm>
            <a:off x="338138" y="5216254"/>
            <a:ext cx="9320212" cy="1498872"/>
          </a:xfrm>
          <a:prstGeom prst="rect">
            <a:avLst/>
          </a:prstGeom>
          <a:solidFill>
            <a:schemeClr val="bg1">
              <a:lumMod val="95000"/>
            </a:schemeClr>
          </a:solidFill>
          <a:ln w="9525">
            <a:noFill/>
            <a:miter lim="800000"/>
            <a:headEnd/>
            <a:tailEnd/>
          </a:ln>
        </p:spPr>
        <p:txBody>
          <a:bodyPr wrap="square">
            <a:spAutoFit/>
          </a:bodyPr>
          <a:lstStyle/>
          <a:p>
            <a:pPr marL="342900" indent="-342900">
              <a:buFont typeface="Wingdings" panose="05000000000000000000" pitchFamily="2" charset="2"/>
              <a:buChar char="ü"/>
              <a:defRPr/>
            </a:pPr>
            <a:r>
              <a:rPr lang="en-US" altLang="ko-KR" dirty="0">
                <a:latin typeface="Calibri" panose="020F0502020204030204" pitchFamily="34" charset="0"/>
                <a:cs typeface="Calibri" panose="020F0502020204030204" pitchFamily="34" charset="0"/>
              </a:rPr>
              <a:t>In particular, </a:t>
            </a:r>
            <a:r>
              <a:rPr lang="en-US" altLang="ko-KR" baseline="30000" dirty="0">
                <a:latin typeface="Calibri" panose="020F0502020204030204" pitchFamily="34" charset="0"/>
                <a:cs typeface="Calibri" panose="020F0502020204030204" pitchFamily="34" charset="0"/>
              </a:rPr>
              <a:t>56</a:t>
            </a:r>
            <a:r>
              <a:rPr lang="en-US" altLang="ko-KR" dirty="0">
                <a:latin typeface="Calibri" panose="020F0502020204030204" pitchFamily="34" charset="0"/>
                <a:cs typeface="Calibri" panose="020F0502020204030204" pitchFamily="34" charset="0"/>
              </a:rPr>
              <a:t>Ni is thought to be almost spherical because of its double magic numbers.</a:t>
            </a:r>
          </a:p>
          <a:p>
            <a:pPr marL="342900" indent="-342900">
              <a:buFont typeface="Wingdings" panose="05000000000000000000" pitchFamily="2" charset="2"/>
              <a:buChar char="ü"/>
              <a:defRPr/>
            </a:pPr>
            <a:r>
              <a:rPr lang="en-US" altLang="ko-KR" dirty="0">
                <a:latin typeface="Calibri" panose="020F0502020204030204" pitchFamily="34" charset="0"/>
                <a:cs typeface="Calibri" panose="020F0502020204030204" pitchFamily="34" charset="0"/>
              </a:rPr>
              <a:t>If we take </a:t>
            </a:r>
            <a:r>
              <a:rPr lang="el-GR" altLang="ko-KR" dirty="0">
                <a:latin typeface="Calibri" panose="020F0502020204030204" pitchFamily="34" charset="0"/>
                <a:ea typeface="맑은 고딕" panose="020B0503020000020004" pitchFamily="50" charset="-127"/>
                <a:cs typeface="Calibri" panose="020F0502020204030204" pitchFamily="34" charset="0"/>
              </a:rPr>
              <a:t>α</a:t>
            </a:r>
            <a:r>
              <a:rPr lang="en-US" altLang="ko-KR" dirty="0">
                <a:latin typeface="Calibri" panose="020F0502020204030204" pitchFamily="34" charset="0"/>
                <a:ea typeface="맑은 고딕" panose="020B0503020000020004" pitchFamily="50" charset="-127"/>
                <a:cs typeface="Calibri" panose="020F0502020204030204" pitchFamily="34" charset="0"/>
              </a:rPr>
              <a:t>-cluster model for </a:t>
            </a:r>
            <a:r>
              <a:rPr lang="en-US" altLang="ko-KR" baseline="30000" dirty="0">
                <a:latin typeface="Calibri" panose="020F0502020204030204" pitchFamily="34" charset="0"/>
                <a:cs typeface="Calibri" panose="020F0502020204030204" pitchFamily="34" charset="0"/>
              </a:rPr>
              <a:t>56</a:t>
            </a:r>
            <a:r>
              <a:rPr lang="en-US" altLang="ko-KR" dirty="0">
                <a:latin typeface="Calibri" panose="020F0502020204030204" pitchFamily="34" charset="0"/>
                <a:cs typeface="Calibri" panose="020F0502020204030204" pitchFamily="34" charset="0"/>
              </a:rPr>
              <a:t>Ni, the ground state may be </a:t>
            </a:r>
            <a:r>
              <a:rPr lang="en-US" altLang="ko-KR" dirty="0">
                <a:solidFill>
                  <a:srgbClr val="0000FF"/>
                </a:solidFill>
                <a:latin typeface="Calibri" panose="020F0502020204030204" pitchFamily="34" charset="0"/>
                <a:cs typeface="Calibri" panose="020F0502020204030204" pitchFamily="34" charset="0"/>
              </a:rPr>
              <a:t>slightly</a:t>
            </a:r>
            <a:r>
              <a:rPr lang="en-US" altLang="ko-KR" dirty="0">
                <a:latin typeface="Calibri" panose="020F0502020204030204" pitchFamily="34" charset="0"/>
                <a:cs typeface="Calibri" panose="020F0502020204030204" pitchFamily="34" charset="0"/>
              </a:rPr>
              <a:t> deformed. </a:t>
            </a:r>
            <a:r>
              <a:rPr lang="en-US" altLang="ko-KR" sz="1600" dirty="0">
                <a:solidFill>
                  <a:schemeClr val="bg1">
                    <a:lumMod val="65000"/>
                  </a:schemeClr>
                </a:solidFill>
                <a:latin typeface="Calibri" panose="020F0502020204030204" pitchFamily="34" charset="0"/>
                <a:cs typeface="Calibri" panose="020F0502020204030204" pitchFamily="34" charset="0"/>
              </a:rPr>
              <a:t>PRC 84, 024302(2011) </a:t>
            </a:r>
          </a:p>
          <a:p>
            <a:pPr marL="342900" indent="-342900">
              <a:buFont typeface="Wingdings" panose="05000000000000000000" pitchFamily="2" charset="2"/>
              <a:buChar char="ü"/>
              <a:defRPr/>
            </a:pPr>
            <a:r>
              <a:rPr lang="en-US" altLang="ko-KR" b="1" dirty="0">
                <a:solidFill>
                  <a:srgbClr val="C00000"/>
                </a:solidFill>
                <a:latin typeface="Calibri" panose="020F0502020204030204" pitchFamily="34" charset="0"/>
                <a:cs typeface="Calibri" panose="020F0502020204030204" pitchFamily="34" charset="0"/>
              </a:rPr>
              <a:t>The </a:t>
            </a:r>
            <a:r>
              <a:rPr lang="en-US" altLang="ko-KR" b="1" i="1" dirty="0">
                <a:solidFill>
                  <a:srgbClr val="C00000"/>
                </a:solidFill>
                <a:latin typeface="Calibri" panose="020F0502020204030204" pitchFamily="34" charset="0"/>
                <a:cs typeface="Calibri" panose="020F0502020204030204" pitchFamily="34" charset="0"/>
              </a:rPr>
              <a:t>np </a:t>
            </a:r>
            <a:r>
              <a:rPr lang="en-US" altLang="ko-KR" b="1" dirty="0">
                <a:solidFill>
                  <a:srgbClr val="C00000"/>
                </a:solidFill>
                <a:latin typeface="Calibri" panose="020F0502020204030204" pitchFamily="34" charset="0"/>
                <a:cs typeface="Calibri" panose="020F0502020204030204" pitchFamily="34" charset="0"/>
              </a:rPr>
              <a:t>pairing effects can properly explain the GT strength </a:t>
            </a:r>
            <a:r>
              <a:rPr lang="en-US" altLang="ko-KR" dirty="0">
                <a:latin typeface="Calibri" panose="020F0502020204030204" pitchFamily="34" charset="0"/>
                <a:cs typeface="Calibri" panose="020F0502020204030204" pitchFamily="34" charset="0"/>
              </a:rPr>
              <a:t>although the deformation is also another important property. </a:t>
            </a:r>
            <a:endParaRPr lang="en-US" altLang="ko-KR" b="1" dirty="0">
              <a:solidFill>
                <a:srgbClr val="0000FF"/>
              </a:solidFill>
              <a:latin typeface="Calibri" panose="020F0502020204030204" pitchFamily="34" charset="0"/>
              <a:cs typeface="Calibri" panose="020F0502020204030204" pitchFamily="34" charset="0"/>
            </a:endParaRPr>
          </a:p>
        </p:txBody>
      </p:sp>
      <p:sp>
        <p:nvSpPr>
          <p:cNvPr id="23559" name="직사각형 2"/>
          <p:cNvSpPr>
            <a:spLocks noChangeArrowheads="1"/>
          </p:cNvSpPr>
          <p:nvPr/>
        </p:nvSpPr>
        <p:spPr bwMode="auto">
          <a:xfrm>
            <a:off x="252358" y="160339"/>
            <a:ext cx="4392613" cy="461665"/>
          </a:xfrm>
          <a:prstGeom prst="rect">
            <a:avLst/>
          </a:prstGeom>
          <a:solidFill>
            <a:schemeClr val="tx1"/>
          </a:solidFill>
          <a:ln>
            <a:noFill/>
          </a:ln>
        </p:spPr>
        <p:txBody>
          <a:bodyPr>
            <a:spAutoFit/>
          </a:bodyPr>
          <a:lstStyle>
            <a:lvl1pPr marL="285750" indent="-285750" latinLnBrk="1">
              <a:spcBef>
                <a:spcPct val="20000"/>
              </a:spcBef>
              <a:buFont typeface="Arial" panose="020B0604020202020204" pitchFamily="34" charset="0"/>
              <a:buChar char="•"/>
              <a:defRPr sz="3200">
                <a:solidFill>
                  <a:schemeClr val="tx1"/>
                </a:solidFill>
                <a:latin typeface="맑은 고딕" panose="020B0503020000020004" pitchFamily="50" charset="-127"/>
                <a:ea typeface="맑은 고딕" panose="020B0503020000020004" pitchFamily="50" charset="-127"/>
              </a:defRPr>
            </a:lvl1pPr>
            <a:lvl2pPr marL="742950" indent="-285750" latinLnBrk="1">
              <a:spcBef>
                <a:spcPct val="20000"/>
              </a:spcBef>
              <a:buFont typeface="Arial" panose="020B0604020202020204" pitchFamily="34" charset="0"/>
              <a:buChar char="–"/>
              <a:defRPr sz="2800">
                <a:solidFill>
                  <a:schemeClr val="tx1"/>
                </a:solidFill>
                <a:latin typeface="맑은 고딕" panose="020B0503020000020004" pitchFamily="50" charset="-127"/>
                <a:ea typeface="맑은 고딕" panose="020B0503020000020004" pitchFamily="50" charset="-127"/>
              </a:defRPr>
            </a:lvl2pPr>
            <a:lvl3pPr marL="1143000" indent="-228600" latinLnBrk="1">
              <a:spcBef>
                <a:spcPct val="20000"/>
              </a:spcBef>
              <a:buFont typeface="Arial" panose="020B0604020202020204" pitchFamily="34" charset="0"/>
              <a:buChar char="•"/>
              <a:defRPr sz="2400">
                <a:solidFill>
                  <a:schemeClr val="tx1"/>
                </a:solidFill>
                <a:latin typeface="맑은 고딕" panose="020B0503020000020004" pitchFamily="50" charset="-127"/>
                <a:ea typeface="맑은 고딕" panose="020B0503020000020004" pitchFamily="50" charset="-127"/>
              </a:defRPr>
            </a:lvl3pPr>
            <a:lvl4pPr marL="1600200" indent="-228600" latinLnBrk="1">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4pPr>
            <a:lvl5pPr marL="2057400" indent="-228600" latinLnBrk="1">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9pPr>
          </a:lstStyle>
          <a:p>
            <a:pPr eaLnBrk="1" latinLnBrk="0" hangingPunct="1">
              <a:spcBef>
                <a:spcPct val="0"/>
              </a:spcBef>
              <a:buFont typeface="Wingdings" panose="05000000000000000000" pitchFamily="2" charset="2"/>
              <a:buChar char="v"/>
            </a:pPr>
            <a:r>
              <a:rPr lang="en-US" altLang="ko-KR" sz="2400" b="1" dirty="0">
                <a:solidFill>
                  <a:schemeClr val="bg1"/>
                </a:solidFill>
                <a:latin typeface="Calibri" panose="020F0502020204030204" pitchFamily="34" charset="0"/>
                <a:ea typeface="굴림" panose="020B0600000101010101" pitchFamily="50" charset="-127"/>
                <a:cs typeface="Calibri" panose="020F0502020204030204" pitchFamily="34" charset="0"/>
              </a:rPr>
              <a:t>Gamow-Teller strength for </a:t>
            </a:r>
            <a:r>
              <a:rPr lang="en-US" altLang="ko-KR" sz="2400" b="1" baseline="30000" dirty="0">
                <a:solidFill>
                  <a:schemeClr val="bg1"/>
                </a:solidFill>
                <a:latin typeface="Calibri" panose="020F0502020204030204" pitchFamily="34" charset="0"/>
                <a:ea typeface="굴림" panose="020B0600000101010101" pitchFamily="50" charset="-127"/>
                <a:cs typeface="Calibri" panose="020F0502020204030204" pitchFamily="34" charset="0"/>
              </a:rPr>
              <a:t>56</a:t>
            </a:r>
            <a:r>
              <a:rPr lang="en-US" altLang="ko-KR" sz="2400" b="1" dirty="0">
                <a:solidFill>
                  <a:schemeClr val="bg1"/>
                </a:solidFill>
                <a:latin typeface="Calibri" panose="020F0502020204030204" pitchFamily="34" charset="0"/>
                <a:ea typeface="굴림" panose="020B0600000101010101" pitchFamily="50" charset="-127"/>
                <a:cs typeface="Calibri" panose="020F0502020204030204" pitchFamily="34" charset="0"/>
              </a:rPr>
              <a:t>Ni   </a:t>
            </a:r>
          </a:p>
        </p:txBody>
      </p:sp>
      <p:sp>
        <p:nvSpPr>
          <p:cNvPr id="4" name="직사각형 3"/>
          <p:cNvSpPr/>
          <p:nvPr/>
        </p:nvSpPr>
        <p:spPr>
          <a:xfrm>
            <a:off x="5118403" y="142874"/>
            <a:ext cx="3205161" cy="382412"/>
          </a:xfrm>
          <a:prstGeom prst="rect">
            <a:avLst/>
          </a:prstGeom>
        </p:spPr>
        <p:txBody>
          <a:bodyPr wrap="square">
            <a:spAutoFit/>
          </a:bodyPr>
          <a:lstStyle/>
          <a:p>
            <a:pPr eaLnBrk="1" hangingPunct="1">
              <a:defRPr/>
            </a:pPr>
            <a:r>
              <a:rPr lang="en-US" altLang="ko-KR" dirty="0">
                <a:solidFill>
                  <a:schemeClr val="bg1">
                    <a:lumMod val="65000"/>
                  </a:schemeClr>
                </a:solidFill>
                <a:latin typeface="Calibri" panose="020F0502020204030204" pitchFamily="34" charset="0"/>
                <a:ea typeface="굴림" charset="-127"/>
                <a:cs typeface="Calibri" panose="020F0502020204030204" pitchFamily="34" charset="0"/>
              </a:rPr>
              <a:t>Ha </a:t>
            </a:r>
            <a:r>
              <a:rPr lang="en-US" altLang="ko-KR" i="1" dirty="0">
                <a:solidFill>
                  <a:schemeClr val="bg1">
                    <a:lumMod val="65000"/>
                  </a:schemeClr>
                </a:solidFill>
                <a:latin typeface="Calibri" panose="020F0502020204030204" pitchFamily="34" charset="0"/>
                <a:ea typeface="굴림" charset="-127"/>
                <a:cs typeface="Calibri" panose="020F0502020204030204" pitchFamily="34" charset="0"/>
              </a:rPr>
              <a:t>et al</a:t>
            </a:r>
            <a:r>
              <a:rPr lang="en-US" altLang="ko-KR" dirty="0">
                <a:solidFill>
                  <a:schemeClr val="bg1">
                    <a:lumMod val="65000"/>
                  </a:schemeClr>
                </a:solidFill>
                <a:latin typeface="Calibri" panose="020F0502020204030204" pitchFamily="34" charset="0"/>
                <a:ea typeface="굴림" charset="-127"/>
                <a:cs typeface="Calibri" panose="020F0502020204030204" pitchFamily="34" charset="0"/>
              </a:rPr>
              <a:t>. JPG 46(2019) </a:t>
            </a:r>
          </a:p>
        </p:txBody>
      </p:sp>
      <p:pic>
        <p:nvPicPr>
          <p:cNvPr id="23562" name="그림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65213" y="692151"/>
            <a:ext cx="7600950" cy="454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줄무늬가 있는 오른쪽 화살표 10"/>
          <p:cNvSpPr/>
          <p:nvPr/>
        </p:nvSpPr>
        <p:spPr>
          <a:xfrm rot="5400000">
            <a:off x="6815936" y="3150242"/>
            <a:ext cx="386399" cy="223837"/>
          </a:xfrm>
          <a:prstGeom prst="stripedRightArrow">
            <a:avLst>
              <a:gd name="adj1" fmla="val 48535"/>
              <a:gd name="adj2" fmla="val 50000"/>
            </a:avLst>
          </a:prstGeom>
          <a:gradFill flip="none" rotWithShape="1">
            <a:gsLst>
              <a:gs pos="0">
                <a:srgbClr val="C00000">
                  <a:tint val="66000"/>
                  <a:satMod val="160000"/>
                </a:srgbClr>
              </a:gs>
              <a:gs pos="50000">
                <a:srgbClr val="C00000">
                  <a:tint val="44500"/>
                  <a:satMod val="160000"/>
                </a:srgbClr>
              </a:gs>
              <a:gs pos="100000">
                <a:srgbClr val="C00000">
                  <a:tint val="23500"/>
                  <a:satMod val="160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04833"/>
    </mc:Choice>
    <mc:Fallback xmlns="">
      <p:transition spd="slow" advTm="10483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EE11DAC2-6D21-EE88-C4C6-8234A9C84887}"/>
              </a:ext>
            </a:extLst>
          </p:cNvPr>
          <p:cNvSpPr txBox="1"/>
          <p:nvPr/>
        </p:nvSpPr>
        <p:spPr>
          <a:xfrm>
            <a:off x="1308100" y="2324120"/>
            <a:ext cx="7023100" cy="1754326"/>
          </a:xfrm>
          <a:prstGeom prst="rect">
            <a:avLst/>
          </a:prstGeom>
          <a:noFill/>
          <a:ln>
            <a:solidFill>
              <a:schemeClr val="tx1"/>
            </a:solidFill>
          </a:ln>
        </p:spPr>
        <p:txBody>
          <a:bodyPr wrap="square">
            <a:spAutoFit/>
          </a:bodyPr>
          <a:lstStyle/>
          <a:p>
            <a:pPr>
              <a:lnSpc>
                <a:spcPct val="100000"/>
              </a:lnSpc>
            </a:pPr>
            <a:r>
              <a:rPr lang="en-US" altLang="ko-KR" sz="5400" b="1" dirty="0">
                <a:solidFill>
                  <a:srgbClr val="0070C0"/>
                </a:solidFill>
                <a:effectLst>
                  <a:outerShdw blurRad="38100" dist="38100" dir="2700000" algn="tl">
                    <a:srgbClr val="000000">
                      <a:alpha val="43137"/>
                    </a:srgbClr>
                  </a:outerShdw>
                </a:effectLst>
                <a:latin typeface="Calibri" panose="020F0502020204030204" pitchFamily="34" charset="0"/>
              </a:rPr>
              <a:t>         N=Z+2 nuclei </a:t>
            </a:r>
          </a:p>
          <a:p>
            <a:pPr>
              <a:lnSpc>
                <a:spcPct val="100000"/>
              </a:lnSpc>
            </a:pPr>
            <a:r>
              <a:rPr lang="en-US" altLang="ko-KR" sz="5400" b="1" baseline="30000" dirty="0">
                <a:effectLst>
                  <a:outerShdw blurRad="38100" dist="38100" dir="2700000" algn="tl">
                    <a:srgbClr val="000000">
                      <a:alpha val="43137"/>
                    </a:srgbClr>
                  </a:outerShdw>
                </a:effectLst>
                <a:latin typeface="Calibri" panose="020F0502020204030204" pitchFamily="34" charset="0"/>
              </a:rPr>
              <a:t>       18</a:t>
            </a:r>
            <a:r>
              <a:rPr lang="en-US" altLang="ko-KR" sz="5400" b="1" dirty="0">
                <a:effectLst>
                  <a:outerShdw blurRad="38100" dist="38100" dir="2700000" algn="tl">
                    <a:srgbClr val="000000">
                      <a:alpha val="43137"/>
                    </a:srgbClr>
                  </a:outerShdw>
                </a:effectLst>
                <a:latin typeface="Calibri" panose="020F0502020204030204" pitchFamily="34" charset="0"/>
              </a:rPr>
              <a:t>O, </a:t>
            </a:r>
            <a:r>
              <a:rPr lang="en-US" altLang="ko-KR" sz="5400" b="1" baseline="30000" dirty="0">
                <a:effectLst>
                  <a:outerShdw blurRad="38100" dist="38100" dir="2700000" algn="tl">
                    <a:srgbClr val="000000">
                      <a:alpha val="43137"/>
                    </a:srgbClr>
                  </a:outerShdw>
                </a:effectLst>
                <a:latin typeface="Calibri" panose="020F0502020204030204" pitchFamily="34" charset="0"/>
              </a:rPr>
              <a:t>26</a:t>
            </a:r>
            <a:r>
              <a:rPr lang="en-US" altLang="ko-KR" sz="5400" b="1" dirty="0">
                <a:effectLst>
                  <a:outerShdw blurRad="38100" dist="38100" dir="2700000" algn="tl">
                    <a:srgbClr val="000000">
                      <a:alpha val="43137"/>
                    </a:srgbClr>
                  </a:outerShdw>
                </a:effectLst>
                <a:latin typeface="Calibri" panose="020F0502020204030204" pitchFamily="34" charset="0"/>
              </a:rPr>
              <a:t>Mg,  and </a:t>
            </a:r>
            <a:r>
              <a:rPr lang="en-US" altLang="ko-KR" sz="5400" b="1" baseline="30000" dirty="0">
                <a:effectLst>
                  <a:outerShdw blurRad="38100" dist="38100" dir="2700000" algn="tl">
                    <a:srgbClr val="000000">
                      <a:alpha val="43137"/>
                    </a:srgbClr>
                  </a:outerShdw>
                </a:effectLst>
                <a:latin typeface="Calibri" panose="020F0502020204030204" pitchFamily="34" charset="0"/>
              </a:rPr>
              <a:t>42</a:t>
            </a:r>
            <a:r>
              <a:rPr lang="en-US" altLang="ko-KR" sz="5400" b="1" dirty="0">
                <a:effectLst>
                  <a:outerShdw blurRad="38100" dist="38100" dir="2700000" algn="tl">
                    <a:srgbClr val="000000">
                      <a:alpha val="43137"/>
                    </a:srgbClr>
                  </a:outerShdw>
                </a:effectLst>
                <a:latin typeface="Calibri" panose="020F0502020204030204" pitchFamily="34" charset="0"/>
              </a:rPr>
              <a:t>Ca </a:t>
            </a:r>
            <a:r>
              <a:rPr lang="en-US" altLang="ko-KR" sz="4400" b="1" dirty="0">
                <a:effectLst>
                  <a:outerShdw blurRad="38100" dist="38100" dir="2700000" algn="tl">
                    <a:srgbClr val="000000">
                      <a:alpha val="43137"/>
                    </a:srgbClr>
                  </a:outerShdw>
                </a:effectLst>
                <a:latin typeface="Calibri" panose="020F0502020204030204" pitchFamily="34" charset="0"/>
              </a:rPr>
              <a:t>  </a:t>
            </a:r>
          </a:p>
        </p:txBody>
      </p:sp>
      <p:sp>
        <p:nvSpPr>
          <p:cNvPr id="3" name="TextBox 2">
            <a:extLst>
              <a:ext uri="{FF2B5EF4-FFF2-40B4-BE49-F238E27FC236}">
                <a16:creationId xmlns:a16="http://schemas.microsoft.com/office/drawing/2014/main" id="{89E286B3-5165-FDD9-26A9-EEE824A022DF}"/>
              </a:ext>
            </a:extLst>
          </p:cNvPr>
          <p:cNvSpPr txBox="1"/>
          <p:nvPr/>
        </p:nvSpPr>
        <p:spPr>
          <a:xfrm>
            <a:off x="801783" y="4524437"/>
            <a:ext cx="8631584" cy="400110"/>
          </a:xfrm>
          <a:prstGeom prst="rect">
            <a:avLst/>
          </a:prstGeom>
          <a:noFill/>
        </p:spPr>
        <p:txBody>
          <a:bodyPr wrap="square">
            <a:spAutoFit/>
          </a:bodyPr>
          <a:lstStyle/>
          <a:p>
            <a:pPr marL="457200" indent="-457200">
              <a:buFont typeface="Wingdings" panose="05000000000000000000" pitchFamily="2" charset="2"/>
              <a:buChar char="ü"/>
            </a:pPr>
            <a:r>
              <a:rPr lang="en-US" altLang="ko-KR" sz="2000" b="1" i="1" dirty="0">
                <a:solidFill>
                  <a:srgbClr val="FF0000"/>
                </a:solidFill>
                <a:latin typeface="Comic Sans MS" panose="030F0702030302020204" pitchFamily="66" charset="0"/>
              </a:rPr>
              <a:t>particle-particle(p-p)</a:t>
            </a:r>
            <a:r>
              <a:rPr lang="en-US" altLang="ko-KR" sz="2000" b="1" dirty="0">
                <a:solidFill>
                  <a:srgbClr val="FF0000"/>
                </a:solidFill>
                <a:latin typeface="Comic Sans MS" panose="030F0702030302020204" pitchFamily="66" charset="0"/>
              </a:rPr>
              <a:t> </a:t>
            </a:r>
            <a:r>
              <a:rPr lang="en-US" altLang="ko-KR" sz="2000" b="1" i="1" dirty="0">
                <a:solidFill>
                  <a:srgbClr val="FF0000"/>
                </a:solidFill>
                <a:latin typeface="Comic Sans MS" panose="030F0702030302020204" pitchFamily="66" charset="0"/>
              </a:rPr>
              <a:t>interaction</a:t>
            </a:r>
            <a:r>
              <a:rPr lang="en-US" altLang="ko-KR" sz="2000" b="1" dirty="0">
                <a:solidFill>
                  <a:srgbClr val="FF0000"/>
                </a:solidFill>
                <a:latin typeface="Comic Sans MS" panose="030F0702030302020204" pitchFamily="66" charset="0"/>
              </a:rPr>
              <a:t> </a:t>
            </a:r>
            <a:r>
              <a:rPr lang="en-US" altLang="ko-KR" sz="2000" dirty="0">
                <a:latin typeface="Comic Sans MS" panose="030F0702030302020204" pitchFamily="66" charset="0"/>
              </a:rPr>
              <a:t>is important for N=Z+2 nuclei.</a:t>
            </a:r>
            <a:endParaRPr lang="ko-KR" altLang="en-US" sz="2000" dirty="0">
              <a:latin typeface="Comic Sans MS" panose="030F0702030302020204" pitchFamily="66" charset="0"/>
            </a:endParaRPr>
          </a:p>
        </p:txBody>
      </p:sp>
    </p:spTree>
    <p:extLst>
      <p:ext uri="{BB962C8B-B14F-4D97-AF65-F5344CB8AC3E}">
        <p14:creationId xmlns:p14="http://schemas.microsoft.com/office/powerpoint/2010/main" val="2272883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직선 연결선 3">
            <a:extLst>
              <a:ext uri="{FF2B5EF4-FFF2-40B4-BE49-F238E27FC236}">
                <a16:creationId xmlns:a16="http://schemas.microsoft.com/office/drawing/2014/main" id="{D82D805A-803A-445A-992E-0B17F7F377C7}"/>
              </a:ext>
            </a:extLst>
          </p:cNvPr>
          <p:cNvCxnSpPr>
            <a:cxnSpLocks/>
          </p:cNvCxnSpPr>
          <p:nvPr/>
        </p:nvCxnSpPr>
        <p:spPr>
          <a:xfrm flipV="1">
            <a:off x="2456443" y="4096132"/>
            <a:ext cx="2467148" cy="2617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 name="직선 연결선 5">
            <a:extLst>
              <a:ext uri="{FF2B5EF4-FFF2-40B4-BE49-F238E27FC236}">
                <a16:creationId xmlns:a16="http://schemas.microsoft.com/office/drawing/2014/main" id="{A7CC2067-B77A-490F-ABE1-51298C1B13FC}"/>
              </a:ext>
            </a:extLst>
          </p:cNvPr>
          <p:cNvCxnSpPr>
            <a:cxnSpLocks/>
          </p:cNvCxnSpPr>
          <p:nvPr/>
        </p:nvCxnSpPr>
        <p:spPr>
          <a:xfrm flipH="1">
            <a:off x="3700477" y="2252121"/>
            <a:ext cx="2" cy="2533766"/>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직선 연결선 8">
            <a:extLst>
              <a:ext uri="{FF2B5EF4-FFF2-40B4-BE49-F238E27FC236}">
                <a16:creationId xmlns:a16="http://schemas.microsoft.com/office/drawing/2014/main" id="{4E4C66B1-856C-48B1-BBF3-3EBED383A44F}"/>
              </a:ext>
            </a:extLst>
          </p:cNvPr>
          <p:cNvCxnSpPr>
            <a:cxnSpLocks/>
          </p:cNvCxnSpPr>
          <p:nvPr/>
        </p:nvCxnSpPr>
        <p:spPr>
          <a:xfrm>
            <a:off x="2456443" y="3729427"/>
            <a:ext cx="2467148" cy="1"/>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0" name="TextBox 9">
                <a:extLst>
                  <a:ext uri="{FF2B5EF4-FFF2-40B4-BE49-F238E27FC236}">
                    <a16:creationId xmlns:a16="http://schemas.microsoft.com/office/drawing/2014/main" id="{7908912B-90A4-4C3C-9DEC-32DF61C69EC2}"/>
                  </a:ext>
                </a:extLst>
              </p:cNvPr>
              <p:cNvSpPr txBox="1"/>
              <p:nvPr/>
            </p:nvSpPr>
            <p:spPr>
              <a:xfrm>
                <a:off x="3508923" y="3109513"/>
                <a:ext cx="320601" cy="29007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altLang="ko-KR" b="0" i="1" smtClean="0">
                          <a:latin typeface="Cambria Math" panose="02040503050406030204" pitchFamily="18" charset="0"/>
                        </a:rPr>
                        <m:t>28</m:t>
                      </m:r>
                    </m:oMath>
                  </m:oMathPara>
                </a14:m>
                <a:endParaRPr lang="ko-KR" altLang="en-US" dirty="0"/>
              </a:p>
            </p:txBody>
          </p:sp>
        </mc:Choice>
        <mc:Fallback xmlns="">
          <p:sp>
            <p:nvSpPr>
              <p:cNvPr id="10" name="TextBox 9">
                <a:extLst>
                  <a:ext uri="{FF2B5EF4-FFF2-40B4-BE49-F238E27FC236}">
                    <a16:creationId xmlns:a16="http://schemas.microsoft.com/office/drawing/2014/main" id="{7908912B-90A4-4C3C-9DEC-32DF61C69EC2}"/>
                  </a:ext>
                </a:extLst>
              </p:cNvPr>
              <p:cNvSpPr txBox="1">
                <a:spLocks noRot="1" noChangeAspect="1" noMove="1" noResize="1" noEditPoints="1" noAdjustHandles="1" noChangeArrowheads="1" noChangeShapeType="1" noTextEdit="1"/>
              </p:cNvSpPr>
              <p:nvPr/>
            </p:nvSpPr>
            <p:spPr>
              <a:xfrm>
                <a:off x="3508923" y="3109513"/>
                <a:ext cx="320601" cy="290079"/>
              </a:xfrm>
              <a:prstGeom prst="rect">
                <a:avLst/>
              </a:prstGeom>
              <a:blipFill>
                <a:blip r:embed="rId3"/>
                <a:stretch>
                  <a:fillRect l="-17308" r="-19231" b="-6250"/>
                </a:stretch>
              </a:blipFill>
            </p:spPr>
            <p:txBody>
              <a:bodyPr/>
              <a:lstStyle/>
              <a:p>
                <a:r>
                  <a:rPr lang="ko-KR" altLang="en-US">
                    <a:noFill/>
                  </a:rPr>
                  <a:t> </a:t>
                </a:r>
              </a:p>
            </p:txBody>
          </p:sp>
        </mc:Fallback>
      </mc:AlternateContent>
      <p:sp>
        <p:nvSpPr>
          <p:cNvPr id="13" name="직사각형 12">
            <a:extLst>
              <a:ext uri="{FF2B5EF4-FFF2-40B4-BE49-F238E27FC236}">
                <a16:creationId xmlns:a16="http://schemas.microsoft.com/office/drawing/2014/main" id="{6A217B12-52C2-4A89-A67B-040C5A11C9C2}"/>
              </a:ext>
            </a:extLst>
          </p:cNvPr>
          <p:cNvSpPr/>
          <p:nvPr/>
        </p:nvSpPr>
        <p:spPr>
          <a:xfrm>
            <a:off x="2456443" y="4122309"/>
            <a:ext cx="2467148" cy="689951"/>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id="{28EE2557-A177-4E11-9577-77B955AE749A}"/>
                  </a:ext>
                </a:extLst>
              </p:cNvPr>
              <p:cNvSpPr txBox="1"/>
              <p:nvPr/>
            </p:nvSpPr>
            <p:spPr>
              <a:xfrm>
                <a:off x="2916142" y="4304994"/>
                <a:ext cx="202363" cy="29007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ko-KR" altLang="en-US" b="0" i="1" smtClean="0">
                          <a:latin typeface="Cambria Math" panose="02040503050406030204" pitchFamily="18" charset="0"/>
                        </a:rPr>
                        <m:t>𝜋</m:t>
                      </m:r>
                    </m:oMath>
                  </m:oMathPara>
                </a14:m>
                <a:endParaRPr lang="ko-KR" altLang="en-US" dirty="0"/>
              </a:p>
            </p:txBody>
          </p:sp>
        </mc:Choice>
        <mc:Fallback xmlns="">
          <p:sp>
            <p:nvSpPr>
              <p:cNvPr id="11" name="TextBox 10">
                <a:extLst>
                  <a:ext uri="{FF2B5EF4-FFF2-40B4-BE49-F238E27FC236}">
                    <a16:creationId xmlns:a16="http://schemas.microsoft.com/office/drawing/2014/main" id="{28EE2557-A177-4E11-9577-77B955AE749A}"/>
                  </a:ext>
                </a:extLst>
              </p:cNvPr>
              <p:cNvSpPr txBox="1">
                <a:spLocks noRot="1" noChangeAspect="1" noMove="1" noResize="1" noEditPoints="1" noAdjustHandles="1" noChangeArrowheads="1" noChangeShapeType="1" noTextEdit="1"/>
              </p:cNvSpPr>
              <p:nvPr/>
            </p:nvSpPr>
            <p:spPr>
              <a:xfrm>
                <a:off x="2916142" y="4304994"/>
                <a:ext cx="202363" cy="290079"/>
              </a:xfrm>
              <a:prstGeom prst="rect">
                <a:avLst/>
              </a:prstGeom>
              <a:blipFill>
                <a:blip r:embed="rId4"/>
                <a:stretch>
                  <a:fillRect l="-14706" r="-11765"/>
                </a:stretch>
              </a:blipFill>
            </p:spPr>
            <p:txBody>
              <a:bodyPr/>
              <a:lstStyle/>
              <a:p>
                <a:r>
                  <a:rPr lang="ko-KR" altLang="en-US">
                    <a:noFill/>
                  </a:rPr>
                  <a:t> </a:t>
                </a:r>
              </a:p>
            </p:txBody>
          </p:sp>
        </mc:Fallback>
      </mc:AlternateContent>
      <mc:AlternateContent xmlns:mc="http://schemas.openxmlformats.org/markup-compatibility/2006" xmlns:a14="http://schemas.microsoft.com/office/drawing/2010/main">
        <mc:Choice Requires="a14">
          <p:sp>
            <p:nvSpPr>
              <p:cNvPr id="12" name="TextBox 11">
                <a:extLst>
                  <a:ext uri="{FF2B5EF4-FFF2-40B4-BE49-F238E27FC236}">
                    <a16:creationId xmlns:a16="http://schemas.microsoft.com/office/drawing/2014/main" id="{0B65B82D-D206-42B7-A8D6-438BB1FB52CF}"/>
                  </a:ext>
                </a:extLst>
              </p:cNvPr>
              <p:cNvSpPr txBox="1"/>
              <p:nvPr/>
            </p:nvSpPr>
            <p:spPr>
              <a:xfrm>
                <a:off x="4244272" y="4304994"/>
                <a:ext cx="184986" cy="29007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ko-KR" altLang="en-US" b="0" i="1" smtClean="0">
                          <a:latin typeface="Cambria Math" panose="02040503050406030204" pitchFamily="18" charset="0"/>
                        </a:rPr>
                        <m:t>𝜈</m:t>
                      </m:r>
                    </m:oMath>
                  </m:oMathPara>
                </a14:m>
                <a:endParaRPr lang="ko-KR" altLang="en-US" dirty="0"/>
              </a:p>
            </p:txBody>
          </p:sp>
        </mc:Choice>
        <mc:Fallback xmlns="">
          <p:sp>
            <p:nvSpPr>
              <p:cNvPr id="12" name="TextBox 11">
                <a:extLst>
                  <a:ext uri="{FF2B5EF4-FFF2-40B4-BE49-F238E27FC236}">
                    <a16:creationId xmlns:a16="http://schemas.microsoft.com/office/drawing/2014/main" id="{0B65B82D-D206-42B7-A8D6-438BB1FB52CF}"/>
                  </a:ext>
                </a:extLst>
              </p:cNvPr>
              <p:cNvSpPr txBox="1">
                <a:spLocks noRot="1" noChangeAspect="1" noMove="1" noResize="1" noEditPoints="1" noAdjustHandles="1" noChangeArrowheads="1" noChangeShapeType="1" noTextEdit="1"/>
              </p:cNvSpPr>
              <p:nvPr/>
            </p:nvSpPr>
            <p:spPr>
              <a:xfrm>
                <a:off x="4244272" y="4304994"/>
                <a:ext cx="184986" cy="290079"/>
              </a:xfrm>
              <a:prstGeom prst="rect">
                <a:avLst/>
              </a:prstGeom>
              <a:blipFill>
                <a:blip r:embed="rId5"/>
                <a:stretch>
                  <a:fillRect l="-16129" r="-12903"/>
                </a:stretch>
              </a:blipFill>
            </p:spPr>
            <p:txBody>
              <a:bodyPr/>
              <a:lstStyle/>
              <a:p>
                <a:r>
                  <a:rPr lang="ko-KR" altLang="en-US">
                    <a:noFill/>
                  </a:rPr>
                  <a:t> </a:t>
                </a:r>
              </a:p>
            </p:txBody>
          </p:sp>
        </mc:Fallback>
      </mc:AlternateContent>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F928DABC-F1B8-4F24-8830-3FE29E9E37C6}"/>
                  </a:ext>
                </a:extLst>
              </p:cNvPr>
              <p:cNvSpPr txBox="1"/>
              <p:nvPr/>
            </p:nvSpPr>
            <p:spPr>
              <a:xfrm>
                <a:off x="3514146" y="3876321"/>
                <a:ext cx="320601" cy="29007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altLang="ko-KR" b="0" i="1" smtClean="0">
                          <a:latin typeface="Cambria Math" panose="02040503050406030204" pitchFamily="18" charset="0"/>
                        </a:rPr>
                        <m:t>20</m:t>
                      </m:r>
                    </m:oMath>
                  </m:oMathPara>
                </a14:m>
                <a:endParaRPr lang="ko-KR" altLang="en-US" dirty="0"/>
              </a:p>
            </p:txBody>
          </p:sp>
        </mc:Choice>
        <mc:Fallback xmlns="">
          <p:sp>
            <p:nvSpPr>
              <p:cNvPr id="7" name="TextBox 6">
                <a:extLst>
                  <a:ext uri="{FF2B5EF4-FFF2-40B4-BE49-F238E27FC236}">
                    <a16:creationId xmlns:a16="http://schemas.microsoft.com/office/drawing/2014/main" id="{F928DABC-F1B8-4F24-8830-3FE29E9E37C6}"/>
                  </a:ext>
                </a:extLst>
              </p:cNvPr>
              <p:cNvSpPr txBox="1">
                <a:spLocks noRot="1" noChangeAspect="1" noMove="1" noResize="1" noEditPoints="1" noAdjustHandles="1" noChangeArrowheads="1" noChangeShapeType="1" noTextEdit="1"/>
              </p:cNvSpPr>
              <p:nvPr/>
            </p:nvSpPr>
            <p:spPr>
              <a:xfrm>
                <a:off x="3514146" y="3876321"/>
                <a:ext cx="320601" cy="290079"/>
              </a:xfrm>
              <a:prstGeom prst="rect">
                <a:avLst/>
              </a:prstGeom>
              <a:blipFill>
                <a:blip r:embed="rId6"/>
                <a:stretch>
                  <a:fillRect l="-15094" r="-18868" b="-6383"/>
                </a:stretch>
              </a:blipFill>
            </p:spPr>
            <p:txBody>
              <a:bodyPr/>
              <a:lstStyle/>
              <a:p>
                <a:r>
                  <a:rPr lang="ko-KR" altLang="en-US">
                    <a:noFill/>
                  </a:rPr>
                  <a:t> </a:t>
                </a:r>
              </a:p>
            </p:txBody>
          </p:sp>
        </mc:Fallback>
      </mc:AlternateContent>
      <p:cxnSp>
        <p:nvCxnSpPr>
          <p:cNvPr id="15" name="직선 연결선 14">
            <a:extLst>
              <a:ext uri="{FF2B5EF4-FFF2-40B4-BE49-F238E27FC236}">
                <a16:creationId xmlns:a16="http://schemas.microsoft.com/office/drawing/2014/main" id="{C42379B6-D4B4-480B-96E6-BF365F290110}"/>
              </a:ext>
            </a:extLst>
          </p:cNvPr>
          <p:cNvCxnSpPr>
            <a:cxnSpLocks/>
          </p:cNvCxnSpPr>
          <p:nvPr/>
        </p:nvCxnSpPr>
        <p:spPr>
          <a:xfrm>
            <a:off x="2426961" y="3349018"/>
            <a:ext cx="2467148"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직선 연결선 15">
            <a:extLst>
              <a:ext uri="{FF2B5EF4-FFF2-40B4-BE49-F238E27FC236}">
                <a16:creationId xmlns:a16="http://schemas.microsoft.com/office/drawing/2014/main" id="{224980A2-A21E-44A8-B6F9-CAD7E2C78824}"/>
              </a:ext>
            </a:extLst>
          </p:cNvPr>
          <p:cNvCxnSpPr>
            <a:cxnSpLocks/>
          </p:cNvCxnSpPr>
          <p:nvPr/>
        </p:nvCxnSpPr>
        <p:spPr>
          <a:xfrm>
            <a:off x="2456443" y="3916390"/>
            <a:ext cx="246714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 name="직선 연결선 16">
            <a:extLst>
              <a:ext uri="{FF2B5EF4-FFF2-40B4-BE49-F238E27FC236}">
                <a16:creationId xmlns:a16="http://schemas.microsoft.com/office/drawing/2014/main" id="{B0429774-82F4-4F97-AA0A-C659874EFA62}"/>
              </a:ext>
            </a:extLst>
          </p:cNvPr>
          <p:cNvCxnSpPr>
            <a:cxnSpLocks/>
          </p:cNvCxnSpPr>
          <p:nvPr/>
        </p:nvCxnSpPr>
        <p:spPr>
          <a:xfrm>
            <a:off x="2463679" y="3533193"/>
            <a:ext cx="2467148"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8" name="TextBox 17">
                <a:extLst>
                  <a:ext uri="{FF2B5EF4-FFF2-40B4-BE49-F238E27FC236}">
                    <a16:creationId xmlns:a16="http://schemas.microsoft.com/office/drawing/2014/main" id="{58ED19EB-D67F-4E7D-8986-C24AEC3A6317}"/>
                  </a:ext>
                </a:extLst>
              </p:cNvPr>
              <p:cNvSpPr txBox="1"/>
              <p:nvPr/>
            </p:nvSpPr>
            <p:spPr>
              <a:xfrm>
                <a:off x="4546926" y="3035602"/>
                <a:ext cx="433901" cy="31604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n-US" altLang="ko-KR" b="0" i="1" smtClean="0">
                              <a:latin typeface="Cambria Math" panose="02040503050406030204" pitchFamily="18" charset="0"/>
                            </a:rPr>
                          </m:ctrlPr>
                        </m:sSubPr>
                        <m:e>
                          <m:r>
                            <a:rPr lang="en-US" altLang="ko-KR" b="0" i="1" smtClean="0">
                              <a:latin typeface="Cambria Math" panose="02040503050406030204" pitchFamily="18" charset="0"/>
                            </a:rPr>
                            <m:t>𝑓</m:t>
                          </m:r>
                        </m:e>
                        <m:sub>
                          <m:r>
                            <a:rPr lang="en-US" altLang="ko-KR" b="0" i="1" smtClean="0">
                              <a:latin typeface="Cambria Math" panose="02040503050406030204" pitchFamily="18" charset="0"/>
                            </a:rPr>
                            <m:t>7/2</m:t>
                          </m:r>
                        </m:sub>
                      </m:sSub>
                    </m:oMath>
                  </m:oMathPara>
                </a14:m>
                <a:endParaRPr lang="ko-KR" altLang="en-US" baseline="-25000" dirty="0"/>
              </a:p>
            </p:txBody>
          </p:sp>
        </mc:Choice>
        <mc:Fallback xmlns="">
          <p:sp>
            <p:nvSpPr>
              <p:cNvPr id="18" name="TextBox 17">
                <a:extLst>
                  <a:ext uri="{FF2B5EF4-FFF2-40B4-BE49-F238E27FC236}">
                    <a16:creationId xmlns:a16="http://schemas.microsoft.com/office/drawing/2014/main" id="{58ED19EB-D67F-4E7D-8986-C24AEC3A6317}"/>
                  </a:ext>
                </a:extLst>
              </p:cNvPr>
              <p:cNvSpPr txBox="1">
                <a:spLocks noRot="1" noChangeAspect="1" noMove="1" noResize="1" noEditPoints="1" noAdjustHandles="1" noChangeArrowheads="1" noChangeShapeType="1" noTextEdit="1"/>
              </p:cNvSpPr>
              <p:nvPr/>
            </p:nvSpPr>
            <p:spPr>
              <a:xfrm>
                <a:off x="4546926" y="3035602"/>
                <a:ext cx="433901" cy="316049"/>
              </a:xfrm>
              <a:prstGeom prst="rect">
                <a:avLst/>
              </a:prstGeom>
              <a:blipFill>
                <a:blip r:embed="rId7"/>
                <a:stretch>
                  <a:fillRect l="-21127" r="-5634" b="-23077"/>
                </a:stretch>
              </a:blipFill>
            </p:spPr>
            <p:txBody>
              <a:bodyPr/>
              <a:lstStyle/>
              <a:p>
                <a:r>
                  <a:rPr lang="ko-KR" altLang="en-US">
                    <a:noFill/>
                  </a:rPr>
                  <a:t> </a:t>
                </a:r>
              </a:p>
            </p:txBody>
          </p:sp>
        </mc:Fallback>
      </mc:AlternateContent>
      <mc:AlternateContent xmlns:mc="http://schemas.openxmlformats.org/markup-compatibility/2006" xmlns:a14="http://schemas.microsoft.com/office/drawing/2010/main">
        <mc:Choice Requires="a14">
          <p:sp>
            <p:nvSpPr>
              <p:cNvPr id="21" name="TextBox 20">
                <a:extLst>
                  <a:ext uri="{FF2B5EF4-FFF2-40B4-BE49-F238E27FC236}">
                    <a16:creationId xmlns:a16="http://schemas.microsoft.com/office/drawing/2014/main" id="{0E0E0FA5-F164-4B08-844B-5B2D13C5825D}"/>
                  </a:ext>
                </a:extLst>
              </p:cNvPr>
              <p:cNvSpPr txBox="1"/>
              <p:nvPr/>
            </p:nvSpPr>
            <p:spPr>
              <a:xfrm>
                <a:off x="4915932" y="3845597"/>
                <a:ext cx="469103" cy="21544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p>
                        <m:sSupPr>
                          <m:ctrlPr>
                            <a:rPr lang="en-US" altLang="ko-KR" sz="1400" b="0" i="1" smtClean="0">
                              <a:latin typeface="Cambria Math" panose="02040503050406030204" pitchFamily="18" charset="0"/>
                            </a:rPr>
                          </m:ctrlPr>
                        </m:sSupPr>
                        <m:e>
                          <m:r>
                            <a:rPr lang="en-US" altLang="ko-KR" sz="1400" b="0" i="1" smtClean="0">
                              <a:latin typeface="Cambria Math" panose="02040503050406030204" pitchFamily="18" charset="0"/>
                            </a:rPr>
                            <m:t> 1/2</m:t>
                          </m:r>
                        </m:e>
                        <m:sup>
                          <m:r>
                            <a:rPr lang="en-US" altLang="ko-KR" sz="1400" b="0" i="1" smtClean="0">
                              <a:latin typeface="Cambria Math" panose="02040503050406030204" pitchFamily="18" charset="0"/>
                            </a:rPr>
                            <m:t>−</m:t>
                          </m:r>
                        </m:sup>
                      </m:sSup>
                    </m:oMath>
                  </m:oMathPara>
                </a14:m>
                <a:endParaRPr lang="ko-KR" altLang="en-US" sz="1400" dirty="0"/>
              </a:p>
            </p:txBody>
          </p:sp>
        </mc:Choice>
        <mc:Fallback xmlns="">
          <p:sp>
            <p:nvSpPr>
              <p:cNvPr id="21" name="TextBox 20">
                <a:extLst>
                  <a:ext uri="{FF2B5EF4-FFF2-40B4-BE49-F238E27FC236}">
                    <a16:creationId xmlns:a16="http://schemas.microsoft.com/office/drawing/2014/main" id="{0E0E0FA5-F164-4B08-844B-5B2D13C5825D}"/>
                  </a:ext>
                </a:extLst>
              </p:cNvPr>
              <p:cNvSpPr txBox="1">
                <a:spLocks noRot="1" noChangeAspect="1" noMove="1" noResize="1" noEditPoints="1" noAdjustHandles="1" noChangeArrowheads="1" noChangeShapeType="1" noTextEdit="1"/>
              </p:cNvSpPr>
              <p:nvPr/>
            </p:nvSpPr>
            <p:spPr>
              <a:xfrm>
                <a:off x="4915932" y="3845597"/>
                <a:ext cx="469103" cy="215444"/>
              </a:xfrm>
              <a:prstGeom prst="rect">
                <a:avLst/>
              </a:prstGeom>
              <a:blipFill>
                <a:blip r:embed="rId8"/>
                <a:stretch>
                  <a:fillRect b="-31429"/>
                </a:stretch>
              </a:blipFill>
            </p:spPr>
            <p:txBody>
              <a:bodyPr/>
              <a:lstStyle/>
              <a:p>
                <a:r>
                  <a:rPr lang="ko-KR" altLang="en-US">
                    <a:noFill/>
                  </a:rPr>
                  <a:t> </a:t>
                </a:r>
              </a:p>
            </p:txBody>
          </p:sp>
        </mc:Fallback>
      </mc:AlternateContent>
      <mc:AlternateContent xmlns:mc="http://schemas.openxmlformats.org/markup-compatibility/2006" xmlns:a14="http://schemas.microsoft.com/office/drawing/2010/main">
        <mc:Choice Requires="a14">
          <p:sp>
            <p:nvSpPr>
              <p:cNvPr id="22" name="TextBox 21">
                <a:extLst>
                  <a:ext uri="{FF2B5EF4-FFF2-40B4-BE49-F238E27FC236}">
                    <a16:creationId xmlns:a16="http://schemas.microsoft.com/office/drawing/2014/main" id="{9C1CAE15-0677-489D-8ECD-7D9200D8F14A}"/>
                  </a:ext>
                </a:extLst>
              </p:cNvPr>
              <p:cNvSpPr txBox="1"/>
              <p:nvPr/>
            </p:nvSpPr>
            <p:spPr>
              <a:xfrm>
                <a:off x="4920812" y="3649665"/>
                <a:ext cx="502619" cy="215444"/>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p>
                        <m:sSupPr>
                          <m:ctrlPr>
                            <a:rPr lang="en-US" altLang="ko-KR" sz="1400" b="0" i="1" smtClean="0">
                              <a:latin typeface="Cambria Math" panose="02040503050406030204" pitchFamily="18" charset="0"/>
                            </a:rPr>
                          </m:ctrlPr>
                        </m:sSupPr>
                        <m:e>
                          <m:r>
                            <a:rPr lang="en-US" altLang="ko-KR" sz="1400" b="0" i="1" smtClean="0">
                              <a:latin typeface="Cambria Math" panose="02040503050406030204" pitchFamily="18" charset="0"/>
                            </a:rPr>
                            <m:t>3/2</m:t>
                          </m:r>
                        </m:e>
                        <m:sup>
                          <m:r>
                            <a:rPr lang="en-US" altLang="ko-KR" sz="1400" b="0" i="1" smtClean="0">
                              <a:latin typeface="Cambria Math" panose="02040503050406030204" pitchFamily="18" charset="0"/>
                            </a:rPr>
                            <m:t>−</m:t>
                          </m:r>
                        </m:sup>
                      </m:sSup>
                    </m:oMath>
                  </m:oMathPara>
                </a14:m>
                <a:endParaRPr lang="ko-KR" altLang="en-US" sz="1400" dirty="0"/>
              </a:p>
            </p:txBody>
          </p:sp>
        </mc:Choice>
        <mc:Fallback xmlns="">
          <p:sp>
            <p:nvSpPr>
              <p:cNvPr id="22" name="TextBox 21">
                <a:extLst>
                  <a:ext uri="{FF2B5EF4-FFF2-40B4-BE49-F238E27FC236}">
                    <a16:creationId xmlns:a16="http://schemas.microsoft.com/office/drawing/2014/main" id="{9C1CAE15-0677-489D-8ECD-7D9200D8F14A}"/>
                  </a:ext>
                </a:extLst>
              </p:cNvPr>
              <p:cNvSpPr txBox="1">
                <a:spLocks noRot="1" noChangeAspect="1" noMove="1" noResize="1" noEditPoints="1" noAdjustHandles="1" noChangeArrowheads="1" noChangeShapeType="1" noTextEdit="1"/>
              </p:cNvSpPr>
              <p:nvPr/>
            </p:nvSpPr>
            <p:spPr>
              <a:xfrm>
                <a:off x="4920812" y="3649665"/>
                <a:ext cx="502619" cy="215444"/>
              </a:xfrm>
              <a:prstGeom prst="rect">
                <a:avLst/>
              </a:prstGeom>
              <a:blipFill>
                <a:blip r:embed="rId9"/>
                <a:stretch>
                  <a:fillRect b="-31429"/>
                </a:stretch>
              </a:blipFill>
            </p:spPr>
            <p:txBody>
              <a:bodyPr/>
              <a:lstStyle/>
              <a:p>
                <a:r>
                  <a:rPr lang="ko-KR" altLang="en-US">
                    <a:noFill/>
                  </a:rPr>
                  <a:t> </a:t>
                </a:r>
              </a:p>
            </p:txBody>
          </p:sp>
        </mc:Fallback>
      </mc:AlternateContent>
      <mc:AlternateContent xmlns:mc="http://schemas.openxmlformats.org/markup-compatibility/2006" xmlns:a14="http://schemas.microsoft.com/office/drawing/2010/main">
        <mc:Choice Requires="a14">
          <p:sp>
            <p:nvSpPr>
              <p:cNvPr id="23" name="TextBox 22">
                <a:extLst>
                  <a:ext uri="{FF2B5EF4-FFF2-40B4-BE49-F238E27FC236}">
                    <a16:creationId xmlns:a16="http://schemas.microsoft.com/office/drawing/2014/main" id="{A07E840C-A70B-485C-B653-3096EBE27836}"/>
                  </a:ext>
                </a:extLst>
              </p:cNvPr>
              <p:cNvSpPr txBox="1"/>
              <p:nvPr/>
            </p:nvSpPr>
            <p:spPr>
              <a:xfrm>
                <a:off x="4953926" y="3427832"/>
                <a:ext cx="429028" cy="21544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p>
                        <m:sSupPr>
                          <m:ctrlPr>
                            <a:rPr lang="en-US" altLang="ko-KR" sz="1400" b="0" i="1" smtClean="0">
                              <a:latin typeface="Cambria Math" panose="02040503050406030204" pitchFamily="18" charset="0"/>
                            </a:rPr>
                          </m:ctrlPr>
                        </m:sSupPr>
                        <m:e>
                          <m:r>
                            <a:rPr lang="en-US" altLang="ko-KR" sz="1400" b="0" i="1" smtClean="0">
                              <a:latin typeface="Cambria Math" panose="02040503050406030204" pitchFamily="18" charset="0"/>
                            </a:rPr>
                            <m:t>5/2</m:t>
                          </m:r>
                        </m:e>
                        <m:sup>
                          <m:r>
                            <a:rPr lang="en-US" altLang="ko-KR" sz="1400" b="0" i="1" smtClean="0">
                              <a:latin typeface="Cambria Math" panose="02040503050406030204" pitchFamily="18" charset="0"/>
                            </a:rPr>
                            <m:t>−</m:t>
                          </m:r>
                        </m:sup>
                      </m:sSup>
                    </m:oMath>
                  </m:oMathPara>
                </a14:m>
                <a:endParaRPr lang="ko-KR" altLang="en-US" sz="1400" dirty="0"/>
              </a:p>
            </p:txBody>
          </p:sp>
        </mc:Choice>
        <mc:Fallback xmlns="">
          <p:sp>
            <p:nvSpPr>
              <p:cNvPr id="23" name="TextBox 22">
                <a:extLst>
                  <a:ext uri="{FF2B5EF4-FFF2-40B4-BE49-F238E27FC236}">
                    <a16:creationId xmlns:a16="http://schemas.microsoft.com/office/drawing/2014/main" id="{A07E840C-A70B-485C-B653-3096EBE27836}"/>
                  </a:ext>
                </a:extLst>
              </p:cNvPr>
              <p:cNvSpPr txBox="1">
                <a:spLocks noRot="1" noChangeAspect="1" noMove="1" noResize="1" noEditPoints="1" noAdjustHandles="1" noChangeArrowheads="1" noChangeShapeType="1" noTextEdit="1"/>
              </p:cNvSpPr>
              <p:nvPr/>
            </p:nvSpPr>
            <p:spPr>
              <a:xfrm>
                <a:off x="4953926" y="3427832"/>
                <a:ext cx="429028" cy="215444"/>
              </a:xfrm>
              <a:prstGeom prst="rect">
                <a:avLst/>
              </a:prstGeom>
              <a:blipFill>
                <a:blip r:embed="rId10"/>
                <a:stretch>
                  <a:fillRect l="-10000" b="-30556"/>
                </a:stretch>
              </a:blipFill>
            </p:spPr>
            <p:txBody>
              <a:bodyPr/>
              <a:lstStyle/>
              <a:p>
                <a:r>
                  <a:rPr lang="ko-KR" altLang="en-US">
                    <a:noFill/>
                  </a:rPr>
                  <a:t> </a:t>
                </a:r>
              </a:p>
            </p:txBody>
          </p:sp>
        </mc:Fallback>
      </mc:AlternateContent>
      <mc:AlternateContent xmlns:mc="http://schemas.openxmlformats.org/markup-compatibility/2006" xmlns:a14="http://schemas.microsoft.com/office/drawing/2010/main">
        <mc:Choice Requires="a14">
          <p:sp>
            <p:nvSpPr>
              <p:cNvPr id="24" name="TextBox 23">
                <a:extLst>
                  <a:ext uri="{FF2B5EF4-FFF2-40B4-BE49-F238E27FC236}">
                    <a16:creationId xmlns:a16="http://schemas.microsoft.com/office/drawing/2014/main" id="{915D83E7-1291-4C12-97AB-BD36ACF19AA8}"/>
                  </a:ext>
                </a:extLst>
              </p:cNvPr>
              <p:cNvSpPr txBox="1"/>
              <p:nvPr/>
            </p:nvSpPr>
            <p:spPr>
              <a:xfrm>
                <a:off x="4938928" y="3222249"/>
                <a:ext cx="429028" cy="21544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p>
                        <m:sSupPr>
                          <m:ctrlPr>
                            <a:rPr lang="en-US" altLang="ko-KR" sz="1400" b="0" i="1" smtClean="0">
                              <a:latin typeface="Cambria Math" panose="02040503050406030204" pitchFamily="18" charset="0"/>
                            </a:rPr>
                          </m:ctrlPr>
                        </m:sSupPr>
                        <m:e>
                          <m:r>
                            <a:rPr lang="en-US" altLang="ko-KR" sz="1400" b="0" i="1" smtClean="0">
                              <a:latin typeface="Cambria Math" panose="02040503050406030204" pitchFamily="18" charset="0"/>
                            </a:rPr>
                            <m:t>7/2</m:t>
                          </m:r>
                        </m:e>
                        <m:sup>
                          <m:r>
                            <a:rPr lang="en-US" altLang="ko-KR" sz="1400" b="0" i="1" smtClean="0">
                              <a:latin typeface="Cambria Math" panose="02040503050406030204" pitchFamily="18" charset="0"/>
                            </a:rPr>
                            <m:t>−</m:t>
                          </m:r>
                        </m:sup>
                      </m:sSup>
                    </m:oMath>
                  </m:oMathPara>
                </a14:m>
                <a:endParaRPr lang="ko-KR" altLang="en-US" sz="1400" dirty="0"/>
              </a:p>
            </p:txBody>
          </p:sp>
        </mc:Choice>
        <mc:Fallback xmlns="">
          <p:sp>
            <p:nvSpPr>
              <p:cNvPr id="24" name="TextBox 23">
                <a:extLst>
                  <a:ext uri="{FF2B5EF4-FFF2-40B4-BE49-F238E27FC236}">
                    <a16:creationId xmlns:a16="http://schemas.microsoft.com/office/drawing/2014/main" id="{915D83E7-1291-4C12-97AB-BD36ACF19AA8}"/>
                  </a:ext>
                </a:extLst>
              </p:cNvPr>
              <p:cNvSpPr txBox="1">
                <a:spLocks noRot="1" noChangeAspect="1" noMove="1" noResize="1" noEditPoints="1" noAdjustHandles="1" noChangeArrowheads="1" noChangeShapeType="1" noTextEdit="1"/>
              </p:cNvSpPr>
              <p:nvPr/>
            </p:nvSpPr>
            <p:spPr>
              <a:xfrm>
                <a:off x="4938928" y="3222249"/>
                <a:ext cx="429028" cy="215444"/>
              </a:xfrm>
              <a:prstGeom prst="rect">
                <a:avLst/>
              </a:prstGeom>
              <a:blipFill>
                <a:blip r:embed="rId11"/>
                <a:stretch>
                  <a:fillRect l="-8451" b="-31429"/>
                </a:stretch>
              </a:blipFill>
            </p:spPr>
            <p:txBody>
              <a:bodyPr/>
              <a:lstStyle/>
              <a:p>
                <a:r>
                  <a:rPr lang="ko-KR" altLang="en-US">
                    <a:noFill/>
                  </a:rPr>
                  <a:t> </a:t>
                </a:r>
              </a:p>
            </p:txBody>
          </p:sp>
        </mc:Fallback>
      </mc:AlternateContent>
      <mc:AlternateContent xmlns:mc="http://schemas.openxmlformats.org/markup-compatibility/2006" xmlns:a14="http://schemas.microsoft.com/office/drawing/2010/main">
        <mc:Choice Requires="a14">
          <p:sp>
            <p:nvSpPr>
              <p:cNvPr id="31" name="TextBox 30">
                <a:extLst>
                  <a:ext uri="{FF2B5EF4-FFF2-40B4-BE49-F238E27FC236}">
                    <a16:creationId xmlns:a16="http://schemas.microsoft.com/office/drawing/2014/main" id="{B4CD7FBD-1C29-4709-B826-1D0DB20C7D26}"/>
                  </a:ext>
                </a:extLst>
              </p:cNvPr>
              <p:cNvSpPr txBox="1"/>
              <p:nvPr/>
            </p:nvSpPr>
            <p:spPr>
              <a:xfrm>
                <a:off x="4294812" y="3765897"/>
                <a:ext cx="227626" cy="29007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altLang="ko-KR" i="1" smtClean="0">
                          <a:latin typeface="Cambria Math" panose="02040503050406030204" pitchFamily="18" charset="0"/>
                          <a:ea typeface="Cambria Math" panose="02040503050406030204" pitchFamily="18" charset="0"/>
                        </a:rPr>
                        <m:t>×</m:t>
                      </m:r>
                    </m:oMath>
                  </m:oMathPara>
                </a14:m>
                <a:endParaRPr lang="ko-KR" altLang="en-US" dirty="0"/>
              </a:p>
            </p:txBody>
          </p:sp>
        </mc:Choice>
        <mc:Fallback xmlns="">
          <p:sp>
            <p:nvSpPr>
              <p:cNvPr id="31" name="TextBox 30">
                <a:extLst>
                  <a:ext uri="{FF2B5EF4-FFF2-40B4-BE49-F238E27FC236}">
                    <a16:creationId xmlns:a16="http://schemas.microsoft.com/office/drawing/2014/main" id="{B4CD7FBD-1C29-4709-B826-1D0DB20C7D26}"/>
                  </a:ext>
                </a:extLst>
              </p:cNvPr>
              <p:cNvSpPr txBox="1">
                <a:spLocks noRot="1" noChangeAspect="1" noMove="1" noResize="1" noEditPoints="1" noAdjustHandles="1" noChangeArrowheads="1" noChangeShapeType="1" noTextEdit="1"/>
              </p:cNvSpPr>
              <p:nvPr/>
            </p:nvSpPr>
            <p:spPr>
              <a:xfrm>
                <a:off x="4294812" y="3765897"/>
                <a:ext cx="227626" cy="290079"/>
              </a:xfrm>
              <a:prstGeom prst="rect">
                <a:avLst/>
              </a:prstGeom>
              <a:blipFill>
                <a:blip r:embed="rId12"/>
                <a:stretch>
                  <a:fillRect l="-18919" r="-18919" b="-2128"/>
                </a:stretch>
              </a:blipFill>
            </p:spPr>
            <p:txBody>
              <a:bodyPr/>
              <a:lstStyle/>
              <a:p>
                <a:r>
                  <a:rPr lang="ko-KR" altLang="en-US">
                    <a:noFill/>
                  </a:rPr>
                  <a:t> </a:t>
                </a:r>
              </a:p>
            </p:txBody>
          </p:sp>
        </mc:Fallback>
      </mc:AlternateContent>
      <mc:AlternateContent xmlns:mc="http://schemas.openxmlformats.org/markup-compatibility/2006" xmlns:a14="http://schemas.microsoft.com/office/drawing/2010/main">
        <mc:Choice Requires="a14">
          <p:sp>
            <p:nvSpPr>
              <p:cNvPr id="32" name="TextBox 31">
                <a:extLst>
                  <a:ext uri="{FF2B5EF4-FFF2-40B4-BE49-F238E27FC236}">
                    <a16:creationId xmlns:a16="http://schemas.microsoft.com/office/drawing/2014/main" id="{B43609FD-D60D-4E98-8B86-571AEF32CF77}"/>
                  </a:ext>
                </a:extLst>
              </p:cNvPr>
              <p:cNvSpPr txBox="1"/>
              <p:nvPr/>
            </p:nvSpPr>
            <p:spPr>
              <a:xfrm>
                <a:off x="2812507" y="3764028"/>
                <a:ext cx="227626" cy="29007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altLang="ko-KR" i="1" smtClean="0">
                          <a:latin typeface="Cambria Math" panose="02040503050406030204" pitchFamily="18" charset="0"/>
                          <a:ea typeface="Cambria Math" panose="02040503050406030204" pitchFamily="18" charset="0"/>
                        </a:rPr>
                        <m:t>×</m:t>
                      </m:r>
                    </m:oMath>
                  </m:oMathPara>
                </a14:m>
                <a:endParaRPr lang="ko-KR" altLang="en-US" dirty="0"/>
              </a:p>
            </p:txBody>
          </p:sp>
        </mc:Choice>
        <mc:Fallback xmlns="">
          <p:sp>
            <p:nvSpPr>
              <p:cNvPr id="32" name="TextBox 31">
                <a:extLst>
                  <a:ext uri="{FF2B5EF4-FFF2-40B4-BE49-F238E27FC236}">
                    <a16:creationId xmlns:a16="http://schemas.microsoft.com/office/drawing/2014/main" id="{B43609FD-D60D-4E98-8B86-571AEF32CF77}"/>
                  </a:ext>
                </a:extLst>
              </p:cNvPr>
              <p:cNvSpPr txBox="1">
                <a:spLocks noRot="1" noChangeAspect="1" noMove="1" noResize="1" noEditPoints="1" noAdjustHandles="1" noChangeArrowheads="1" noChangeShapeType="1" noTextEdit="1"/>
              </p:cNvSpPr>
              <p:nvPr/>
            </p:nvSpPr>
            <p:spPr>
              <a:xfrm>
                <a:off x="2812507" y="3764028"/>
                <a:ext cx="227626" cy="290079"/>
              </a:xfrm>
              <a:prstGeom prst="rect">
                <a:avLst/>
              </a:prstGeom>
              <a:blipFill>
                <a:blip r:embed="rId13"/>
                <a:stretch>
                  <a:fillRect l="-15789" r="-18421" b="-2083"/>
                </a:stretch>
              </a:blipFill>
            </p:spPr>
            <p:txBody>
              <a:bodyPr/>
              <a:lstStyle/>
              <a:p>
                <a:r>
                  <a:rPr lang="ko-KR" altLang="en-US">
                    <a:noFill/>
                  </a:rPr>
                  <a:t> </a:t>
                </a:r>
              </a:p>
            </p:txBody>
          </p:sp>
        </mc:Fallback>
      </mc:AlternateContent>
      <p:sp>
        <p:nvSpPr>
          <p:cNvPr id="33" name="타원 32">
            <a:extLst>
              <a:ext uri="{FF2B5EF4-FFF2-40B4-BE49-F238E27FC236}">
                <a16:creationId xmlns:a16="http://schemas.microsoft.com/office/drawing/2014/main" id="{7ECF994E-9688-4A59-9717-80E22DEBE8C5}"/>
              </a:ext>
            </a:extLst>
          </p:cNvPr>
          <p:cNvSpPr/>
          <p:nvPr/>
        </p:nvSpPr>
        <p:spPr>
          <a:xfrm>
            <a:off x="4003805" y="3854294"/>
            <a:ext cx="159415" cy="142734"/>
          </a:xfrm>
          <a:prstGeom prst="ellipse">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44" name="직선 연결선 43">
            <a:extLst>
              <a:ext uri="{FF2B5EF4-FFF2-40B4-BE49-F238E27FC236}">
                <a16:creationId xmlns:a16="http://schemas.microsoft.com/office/drawing/2014/main" id="{E11D3E96-B3A0-4DE9-9E43-F711C92A2253}"/>
              </a:ext>
            </a:extLst>
          </p:cNvPr>
          <p:cNvCxnSpPr>
            <a:cxnSpLocks/>
          </p:cNvCxnSpPr>
          <p:nvPr/>
        </p:nvCxnSpPr>
        <p:spPr>
          <a:xfrm>
            <a:off x="2456443" y="2925476"/>
            <a:ext cx="2467148"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5" name="직선 연결선 44">
            <a:extLst>
              <a:ext uri="{FF2B5EF4-FFF2-40B4-BE49-F238E27FC236}">
                <a16:creationId xmlns:a16="http://schemas.microsoft.com/office/drawing/2014/main" id="{89B72836-AC15-4DD0-B0E6-A3375BBE5A12}"/>
              </a:ext>
            </a:extLst>
          </p:cNvPr>
          <p:cNvCxnSpPr>
            <a:cxnSpLocks/>
          </p:cNvCxnSpPr>
          <p:nvPr/>
        </p:nvCxnSpPr>
        <p:spPr>
          <a:xfrm>
            <a:off x="2471780" y="2278494"/>
            <a:ext cx="2467148"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47" name="TextBox 46">
                <a:extLst>
                  <a:ext uri="{FF2B5EF4-FFF2-40B4-BE49-F238E27FC236}">
                    <a16:creationId xmlns:a16="http://schemas.microsoft.com/office/drawing/2014/main" id="{3E37A8D8-9E2A-447D-ADFC-3AB5744A0330}"/>
                  </a:ext>
                </a:extLst>
              </p:cNvPr>
              <p:cNvSpPr txBox="1"/>
              <p:nvPr/>
            </p:nvSpPr>
            <p:spPr>
              <a:xfrm>
                <a:off x="4930827" y="2121870"/>
                <a:ext cx="433901" cy="31604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n-US" altLang="ko-KR" b="0" i="1" smtClean="0">
                              <a:latin typeface="Cambria Math" panose="02040503050406030204" pitchFamily="18" charset="0"/>
                            </a:rPr>
                          </m:ctrlPr>
                        </m:sSubPr>
                        <m:e>
                          <m:r>
                            <a:rPr lang="en-US" altLang="ko-KR" b="0" i="1" smtClean="0">
                              <a:latin typeface="Cambria Math" panose="02040503050406030204" pitchFamily="18" charset="0"/>
                            </a:rPr>
                            <m:t>𝑓</m:t>
                          </m:r>
                        </m:e>
                        <m:sub>
                          <m:r>
                            <a:rPr lang="en-US" altLang="ko-KR" b="0" i="1" smtClean="0">
                              <a:latin typeface="Cambria Math" panose="02040503050406030204" pitchFamily="18" charset="0"/>
                            </a:rPr>
                            <m:t>5/2</m:t>
                          </m:r>
                        </m:sub>
                      </m:sSub>
                    </m:oMath>
                  </m:oMathPara>
                </a14:m>
                <a:endParaRPr lang="ko-KR" altLang="en-US" baseline="-25000" dirty="0"/>
              </a:p>
            </p:txBody>
          </p:sp>
        </mc:Choice>
        <mc:Fallback xmlns="">
          <p:sp>
            <p:nvSpPr>
              <p:cNvPr id="47" name="TextBox 46">
                <a:extLst>
                  <a:ext uri="{FF2B5EF4-FFF2-40B4-BE49-F238E27FC236}">
                    <a16:creationId xmlns:a16="http://schemas.microsoft.com/office/drawing/2014/main" id="{3E37A8D8-9E2A-447D-ADFC-3AB5744A0330}"/>
                  </a:ext>
                </a:extLst>
              </p:cNvPr>
              <p:cNvSpPr txBox="1">
                <a:spLocks noRot="1" noChangeAspect="1" noMove="1" noResize="1" noEditPoints="1" noAdjustHandles="1" noChangeArrowheads="1" noChangeShapeType="1" noTextEdit="1"/>
              </p:cNvSpPr>
              <p:nvPr/>
            </p:nvSpPr>
            <p:spPr>
              <a:xfrm>
                <a:off x="4930827" y="2121870"/>
                <a:ext cx="433901" cy="316049"/>
              </a:xfrm>
              <a:prstGeom prst="rect">
                <a:avLst/>
              </a:prstGeom>
              <a:blipFill>
                <a:blip r:embed="rId14"/>
                <a:stretch>
                  <a:fillRect l="-21127" r="-5634" b="-25000"/>
                </a:stretch>
              </a:blipFill>
            </p:spPr>
            <p:txBody>
              <a:bodyPr/>
              <a:lstStyle/>
              <a:p>
                <a:r>
                  <a:rPr lang="ko-KR" altLang="en-US">
                    <a:noFill/>
                  </a:rPr>
                  <a:t> </a:t>
                </a:r>
              </a:p>
            </p:txBody>
          </p:sp>
        </mc:Fallback>
      </mc:AlternateContent>
      <mc:AlternateContent xmlns:mc="http://schemas.openxmlformats.org/markup-compatibility/2006" xmlns:a14="http://schemas.microsoft.com/office/drawing/2010/main">
        <mc:Choice Requires="a14">
          <p:sp>
            <p:nvSpPr>
              <p:cNvPr id="48" name="TextBox 47">
                <a:extLst>
                  <a:ext uri="{FF2B5EF4-FFF2-40B4-BE49-F238E27FC236}">
                    <a16:creationId xmlns:a16="http://schemas.microsoft.com/office/drawing/2014/main" id="{23FDE1C1-6BE3-4C93-B754-A0B29288EE17}"/>
                  </a:ext>
                </a:extLst>
              </p:cNvPr>
              <p:cNvSpPr txBox="1"/>
              <p:nvPr/>
            </p:nvSpPr>
            <p:spPr>
              <a:xfrm>
                <a:off x="4908952" y="2745459"/>
                <a:ext cx="465576" cy="31604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n-US" altLang="ko-KR" b="0" i="1" smtClean="0">
                              <a:latin typeface="Cambria Math" panose="02040503050406030204" pitchFamily="18" charset="0"/>
                            </a:rPr>
                          </m:ctrlPr>
                        </m:sSubPr>
                        <m:e>
                          <m:r>
                            <a:rPr lang="en-US" altLang="ko-KR" b="0" i="1" smtClean="0">
                              <a:latin typeface="Cambria Math" panose="02040503050406030204" pitchFamily="18" charset="0"/>
                            </a:rPr>
                            <m:t>𝑝</m:t>
                          </m:r>
                        </m:e>
                        <m:sub>
                          <m:r>
                            <a:rPr lang="en-US" altLang="ko-KR" b="0" i="1" smtClean="0">
                              <a:latin typeface="Cambria Math" panose="02040503050406030204" pitchFamily="18" charset="0"/>
                            </a:rPr>
                            <m:t>3/2</m:t>
                          </m:r>
                        </m:sub>
                      </m:sSub>
                    </m:oMath>
                  </m:oMathPara>
                </a14:m>
                <a:endParaRPr lang="ko-KR" altLang="en-US" baseline="-25000" dirty="0"/>
              </a:p>
            </p:txBody>
          </p:sp>
        </mc:Choice>
        <mc:Fallback xmlns="">
          <p:sp>
            <p:nvSpPr>
              <p:cNvPr id="48" name="TextBox 47">
                <a:extLst>
                  <a:ext uri="{FF2B5EF4-FFF2-40B4-BE49-F238E27FC236}">
                    <a16:creationId xmlns:a16="http://schemas.microsoft.com/office/drawing/2014/main" id="{23FDE1C1-6BE3-4C93-B754-A0B29288EE17}"/>
                  </a:ext>
                </a:extLst>
              </p:cNvPr>
              <p:cNvSpPr txBox="1">
                <a:spLocks noRot="1" noChangeAspect="1" noMove="1" noResize="1" noEditPoints="1" noAdjustHandles="1" noChangeArrowheads="1" noChangeShapeType="1" noTextEdit="1"/>
              </p:cNvSpPr>
              <p:nvPr/>
            </p:nvSpPr>
            <p:spPr>
              <a:xfrm>
                <a:off x="4908952" y="2745459"/>
                <a:ext cx="465576" cy="316049"/>
              </a:xfrm>
              <a:prstGeom prst="rect">
                <a:avLst/>
              </a:prstGeom>
              <a:blipFill>
                <a:blip r:embed="rId15"/>
                <a:stretch>
                  <a:fillRect l="-14286" r="-5195" b="-25000"/>
                </a:stretch>
              </a:blipFill>
            </p:spPr>
            <p:txBody>
              <a:bodyPr/>
              <a:lstStyle/>
              <a:p>
                <a:r>
                  <a:rPr lang="ko-KR" altLang="en-US">
                    <a:noFill/>
                  </a:rPr>
                  <a:t> </a:t>
                </a:r>
              </a:p>
            </p:txBody>
          </p:sp>
        </mc:Fallback>
      </mc:AlternateContent>
      <p:cxnSp>
        <p:nvCxnSpPr>
          <p:cNvPr id="49" name="직선 연결선 48">
            <a:extLst>
              <a:ext uri="{FF2B5EF4-FFF2-40B4-BE49-F238E27FC236}">
                <a16:creationId xmlns:a16="http://schemas.microsoft.com/office/drawing/2014/main" id="{EA778AF1-4534-49C6-AD4F-1A8B392DB8B1}"/>
              </a:ext>
            </a:extLst>
          </p:cNvPr>
          <p:cNvCxnSpPr>
            <a:cxnSpLocks/>
          </p:cNvCxnSpPr>
          <p:nvPr/>
        </p:nvCxnSpPr>
        <p:spPr>
          <a:xfrm>
            <a:off x="2471780" y="2469269"/>
            <a:ext cx="246714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50" name="직선 연결선 49">
            <a:extLst>
              <a:ext uri="{FF2B5EF4-FFF2-40B4-BE49-F238E27FC236}">
                <a16:creationId xmlns:a16="http://schemas.microsoft.com/office/drawing/2014/main" id="{DE41909B-81AF-426A-BC64-69E9466CC6BF}"/>
              </a:ext>
            </a:extLst>
          </p:cNvPr>
          <p:cNvCxnSpPr>
            <a:cxnSpLocks/>
          </p:cNvCxnSpPr>
          <p:nvPr/>
        </p:nvCxnSpPr>
        <p:spPr>
          <a:xfrm>
            <a:off x="2426961" y="3129261"/>
            <a:ext cx="246714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51" name="직선 연결선 50">
            <a:extLst>
              <a:ext uri="{FF2B5EF4-FFF2-40B4-BE49-F238E27FC236}">
                <a16:creationId xmlns:a16="http://schemas.microsoft.com/office/drawing/2014/main" id="{62407687-30FD-456F-8C47-41D5DC170F69}"/>
              </a:ext>
            </a:extLst>
          </p:cNvPr>
          <p:cNvCxnSpPr>
            <a:cxnSpLocks/>
          </p:cNvCxnSpPr>
          <p:nvPr/>
        </p:nvCxnSpPr>
        <p:spPr>
          <a:xfrm>
            <a:off x="2471780" y="2703771"/>
            <a:ext cx="2467148"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51" name="TextBox 150">
                <a:extLst>
                  <a:ext uri="{FF2B5EF4-FFF2-40B4-BE49-F238E27FC236}">
                    <a16:creationId xmlns:a16="http://schemas.microsoft.com/office/drawing/2014/main" id="{B832C808-D50B-4B6B-B887-B27524153EBF}"/>
                  </a:ext>
                </a:extLst>
              </p:cNvPr>
              <p:cNvSpPr txBox="1"/>
              <p:nvPr/>
            </p:nvSpPr>
            <p:spPr>
              <a:xfrm>
                <a:off x="2572679" y="5102403"/>
                <a:ext cx="2343253" cy="376642"/>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n-US" altLang="ko-KR" sz="2400" b="0" i="1" smtClean="0">
                              <a:latin typeface="Cambria Math" panose="02040503050406030204" pitchFamily="18" charset="0"/>
                            </a:rPr>
                          </m:ctrlPr>
                        </m:sSubPr>
                        <m:e>
                          <m:sPre>
                            <m:sPrePr>
                              <m:ctrlPr>
                                <a:rPr lang="en-US" altLang="ko-KR" sz="2400" b="0" i="1" smtClean="0">
                                  <a:latin typeface="Cambria Math" panose="02040503050406030204" pitchFamily="18" charset="0"/>
                                </a:rPr>
                              </m:ctrlPr>
                            </m:sPrePr>
                            <m:sub>
                              <m:r>
                                <a:rPr lang="en-US" altLang="ko-KR" sz="2400" b="0" i="1" smtClean="0">
                                  <a:latin typeface="Cambria Math" panose="02040503050406030204" pitchFamily="18" charset="0"/>
                                </a:rPr>
                                <m:t>20</m:t>
                              </m:r>
                            </m:sub>
                            <m:sup>
                              <m:r>
                                <a:rPr lang="en-US" altLang="ko-KR" sz="2400" b="0" i="1" smtClean="0">
                                  <a:latin typeface="Cambria Math" panose="02040503050406030204" pitchFamily="18" charset="0"/>
                                </a:rPr>
                                <m:t>42</m:t>
                              </m:r>
                            </m:sup>
                            <m:e>
                              <m:r>
                                <a:rPr lang="en-US" altLang="ko-KR" sz="2400" b="0" i="1" smtClean="0">
                                  <a:latin typeface="Cambria Math" panose="02040503050406030204" pitchFamily="18" charset="0"/>
                                </a:rPr>
                                <m:t>𝐶𝑎</m:t>
                              </m:r>
                            </m:e>
                          </m:sPre>
                        </m:e>
                        <m:sub>
                          <m:r>
                            <a:rPr lang="en-US" altLang="ko-KR" sz="2400" b="0" i="1" smtClean="0">
                              <a:latin typeface="Cambria Math" panose="02040503050406030204" pitchFamily="18" charset="0"/>
                            </a:rPr>
                            <m:t>22</m:t>
                          </m:r>
                        </m:sub>
                      </m:sSub>
                      <m:r>
                        <a:rPr lang="en-US" altLang="ko-KR" sz="2400" b="0" i="1" smtClean="0">
                          <a:latin typeface="Cambria Math" panose="02040503050406030204" pitchFamily="18" charset="0"/>
                          <a:ea typeface="Cambria Math" panose="02040503050406030204" pitchFamily="18" charset="0"/>
                        </a:rPr>
                        <m:t>→</m:t>
                      </m:r>
                      <m:sSub>
                        <m:sSubPr>
                          <m:ctrlPr>
                            <a:rPr lang="en-US" altLang="ko-KR" sz="2400" i="1">
                              <a:latin typeface="Cambria Math" panose="02040503050406030204" pitchFamily="18" charset="0"/>
                            </a:rPr>
                          </m:ctrlPr>
                        </m:sSubPr>
                        <m:e>
                          <m:sPre>
                            <m:sPrePr>
                              <m:ctrlPr>
                                <a:rPr lang="en-US" altLang="ko-KR" sz="2400" i="1">
                                  <a:latin typeface="Cambria Math" panose="02040503050406030204" pitchFamily="18" charset="0"/>
                                </a:rPr>
                              </m:ctrlPr>
                            </m:sPrePr>
                            <m:sub>
                              <m:r>
                                <a:rPr lang="en-US" altLang="ko-KR" sz="2400" i="1">
                                  <a:latin typeface="Cambria Math" panose="02040503050406030204" pitchFamily="18" charset="0"/>
                                </a:rPr>
                                <m:t>2</m:t>
                              </m:r>
                              <m:r>
                                <a:rPr lang="en-US" altLang="ko-KR" sz="2400" b="0" i="1" smtClean="0">
                                  <a:latin typeface="Cambria Math" panose="02040503050406030204" pitchFamily="18" charset="0"/>
                                </a:rPr>
                                <m:t>1</m:t>
                              </m:r>
                            </m:sub>
                            <m:sup>
                              <m:r>
                                <a:rPr lang="en-US" altLang="ko-KR" sz="2400" i="1">
                                  <a:latin typeface="Cambria Math" panose="02040503050406030204" pitchFamily="18" charset="0"/>
                                </a:rPr>
                                <m:t>42</m:t>
                              </m:r>
                            </m:sup>
                            <m:e>
                              <m:r>
                                <a:rPr lang="en-US" altLang="ko-KR" sz="2400" b="0" i="1" smtClean="0">
                                  <a:latin typeface="Cambria Math" panose="02040503050406030204" pitchFamily="18" charset="0"/>
                                </a:rPr>
                                <m:t>𝑆𝑐</m:t>
                              </m:r>
                            </m:e>
                          </m:sPre>
                        </m:e>
                        <m:sub>
                          <m:r>
                            <a:rPr lang="en-US" altLang="ko-KR" sz="2400" i="1">
                              <a:latin typeface="Cambria Math" panose="02040503050406030204" pitchFamily="18" charset="0"/>
                            </a:rPr>
                            <m:t>2</m:t>
                          </m:r>
                          <m:r>
                            <a:rPr lang="en-US" altLang="ko-KR" sz="2400" b="0" i="1" smtClean="0">
                              <a:latin typeface="Cambria Math" panose="02040503050406030204" pitchFamily="18" charset="0"/>
                            </a:rPr>
                            <m:t>1</m:t>
                          </m:r>
                        </m:sub>
                      </m:sSub>
                    </m:oMath>
                  </m:oMathPara>
                </a14:m>
                <a:endParaRPr lang="ko-KR" altLang="en-US" sz="2400" baseline="-25000" dirty="0"/>
              </a:p>
            </p:txBody>
          </p:sp>
        </mc:Choice>
        <mc:Fallback xmlns="">
          <p:sp>
            <p:nvSpPr>
              <p:cNvPr id="151" name="TextBox 150">
                <a:extLst>
                  <a:ext uri="{FF2B5EF4-FFF2-40B4-BE49-F238E27FC236}">
                    <a16:creationId xmlns:a16="http://schemas.microsoft.com/office/drawing/2014/main" id="{B832C808-D50B-4B6B-B887-B27524153EBF}"/>
                  </a:ext>
                </a:extLst>
              </p:cNvPr>
              <p:cNvSpPr txBox="1">
                <a:spLocks noRot="1" noChangeAspect="1" noMove="1" noResize="1" noEditPoints="1" noAdjustHandles="1" noChangeArrowheads="1" noChangeShapeType="1" noTextEdit="1"/>
              </p:cNvSpPr>
              <p:nvPr/>
            </p:nvSpPr>
            <p:spPr>
              <a:xfrm>
                <a:off x="2572679" y="5102403"/>
                <a:ext cx="2343253" cy="376642"/>
              </a:xfrm>
              <a:prstGeom prst="rect">
                <a:avLst/>
              </a:prstGeom>
              <a:blipFill>
                <a:blip r:embed="rId16"/>
                <a:stretch>
                  <a:fillRect b="-17742"/>
                </a:stretch>
              </a:blipFill>
            </p:spPr>
            <p:txBody>
              <a:bodyPr/>
              <a:lstStyle/>
              <a:p>
                <a:r>
                  <a:rPr lang="ko-KR" altLang="en-US">
                    <a:noFill/>
                  </a:rPr>
                  <a:t> </a:t>
                </a:r>
              </a:p>
            </p:txBody>
          </p:sp>
        </mc:Fallback>
      </mc:AlternateContent>
      <mc:AlternateContent xmlns:mc="http://schemas.openxmlformats.org/markup-compatibility/2006" xmlns:a14="http://schemas.microsoft.com/office/drawing/2010/main">
        <mc:Choice Requires="a14">
          <p:sp>
            <p:nvSpPr>
              <p:cNvPr id="153" name="TextBox 152">
                <a:extLst>
                  <a:ext uri="{FF2B5EF4-FFF2-40B4-BE49-F238E27FC236}">
                    <a16:creationId xmlns:a16="http://schemas.microsoft.com/office/drawing/2014/main" id="{037E6F34-EC83-482F-B1DD-D609F052AE11}"/>
                  </a:ext>
                </a:extLst>
              </p:cNvPr>
              <p:cNvSpPr txBox="1"/>
              <p:nvPr/>
            </p:nvSpPr>
            <p:spPr>
              <a:xfrm>
                <a:off x="2835516" y="2122146"/>
                <a:ext cx="227626" cy="29007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altLang="ko-KR" i="1" smtClean="0">
                          <a:latin typeface="Cambria Math" panose="02040503050406030204" pitchFamily="18" charset="0"/>
                          <a:ea typeface="Cambria Math" panose="02040503050406030204" pitchFamily="18" charset="0"/>
                        </a:rPr>
                        <m:t>×</m:t>
                      </m:r>
                    </m:oMath>
                  </m:oMathPara>
                </a14:m>
                <a:endParaRPr lang="ko-KR" altLang="en-US" dirty="0"/>
              </a:p>
            </p:txBody>
          </p:sp>
        </mc:Choice>
        <mc:Fallback xmlns="">
          <p:sp>
            <p:nvSpPr>
              <p:cNvPr id="153" name="TextBox 152">
                <a:extLst>
                  <a:ext uri="{FF2B5EF4-FFF2-40B4-BE49-F238E27FC236}">
                    <a16:creationId xmlns:a16="http://schemas.microsoft.com/office/drawing/2014/main" id="{037E6F34-EC83-482F-B1DD-D609F052AE11}"/>
                  </a:ext>
                </a:extLst>
              </p:cNvPr>
              <p:cNvSpPr txBox="1">
                <a:spLocks noRot="1" noChangeAspect="1" noMove="1" noResize="1" noEditPoints="1" noAdjustHandles="1" noChangeArrowheads="1" noChangeShapeType="1" noTextEdit="1"/>
              </p:cNvSpPr>
              <p:nvPr/>
            </p:nvSpPr>
            <p:spPr>
              <a:xfrm>
                <a:off x="2835516" y="2122146"/>
                <a:ext cx="227626" cy="290079"/>
              </a:xfrm>
              <a:prstGeom prst="rect">
                <a:avLst/>
              </a:prstGeom>
              <a:blipFill>
                <a:blip r:embed="rId17"/>
                <a:stretch>
                  <a:fillRect l="-16216" r="-21622" b="-2083"/>
                </a:stretch>
              </a:blipFill>
            </p:spPr>
            <p:txBody>
              <a:bodyPr/>
              <a:lstStyle/>
              <a:p>
                <a:r>
                  <a:rPr lang="ko-KR" altLang="en-US">
                    <a:noFill/>
                  </a:rPr>
                  <a:t> </a:t>
                </a:r>
              </a:p>
            </p:txBody>
          </p:sp>
        </mc:Fallback>
      </mc:AlternateContent>
      <p:sp>
        <p:nvSpPr>
          <p:cNvPr id="156" name="화살표: 아래로 구부러짐 155">
            <a:extLst>
              <a:ext uri="{FF2B5EF4-FFF2-40B4-BE49-F238E27FC236}">
                <a16:creationId xmlns:a16="http://schemas.microsoft.com/office/drawing/2014/main" id="{8A3D9BB8-B899-43FC-8CE8-388BFAB8E6F0}"/>
              </a:ext>
            </a:extLst>
          </p:cNvPr>
          <p:cNvSpPr/>
          <p:nvPr/>
        </p:nvSpPr>
        <p:spPr>
          <a:xfrm rot="14093638" flipV="1">
            <a:off x="2743991" y="2604740"/>
            <a:ext cx="2025452" cy="589143"/>
          </a:xfrm>
          <a:prstGeom prst="curvedDownArrow">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solidFill>
                <a:schemeClr val="bg1">
                  <a:lumMod val="75000"/>
                </a:schemeClr>
              </a:solidFill>
            </a:endParaRPr>
          </a:p>
        </p:txBody>
      </p:sp>
      <p:sp>
        <p:nvSpPr>
          <p:cNvPr id="98" name="TextBox 97">
            <a:extLst>
              <a:ext uri="{FF2B5EF4-FFF2-40B4-BE49-F238E27FC236}">
                <a16:creationId xmlns:a16="http://schemas.microsoft.com/office/drawing/2014/main" id="{D844E740-CAE4-8BA1-0AB8-3DD5E915F8C5}"/>
              </a:ext>
            </a:extLst>
          </p:cNvPr>
          <p:cNvSpPr txBox="1"/>
          <p:nvPr/>
        </p:nvSpPr>
        <p:spPr>
          <a:xfrm>
            <a:off x="1074716" y="5761484"/>
            <a:ext cx="8134048" cy="400110"/>
          </a:xfrm>
          <a:prstGeom prst="rect">
            <a:avLst/>
          </a:prstGeom>
          <a:solidFill>
            <a:schemeClr val="accent4">
              <a:lumMod val="20000"/>
              <a:lumOff val="80000"/>
            </a:schemeClr>
          </a:solidFill>
        </p:spPr>
        <p:txBody>
          <a:bodyPr wrap="square">
            <a:spAutoFit/>
          </a:bodyPr>
          <a:lstStyle/>
          <a:p>
            <a:pPr marL="457200" indent="-457200">
              <a:buFont typeface="Wingdings" panose="05000000000000000000" pitchFamily="2" charset="2"/>
              <a:buChar char="ü"/>
            </a:pPr>
            <a:r>
              <a:rPr lang="en-US" altLang="ko-KR" sz="2000" b="1" i="1" dirty="0">
                <a:latin typeface="Comic Sans MS" panose="030F0702030302020204" pitchFamily="66" charset="0"/>
              </a:rPr>
              <a:t>particle-particle</a:t>
            </a:r>
            <a:r>
              <a:rPr lang="en-US" altLang="ko-KR" sz="2000" b="1" dirty="0">
                <a:latin typeface="Comic Sans MS" panose="030F0702030302020204" pitchFamily="66" charset="0"/>
              </a:rPr>
              <a:t> interaction is important for N=Z+2 nuclei.</a:t>
            </a:r>
            <a:endParaRPr lang="ko-KR" altLang="en-US" sz="2000" b="1" dirty="0">
              <a:latin typeface="Comic Sans MS" panose="030F0702030302020204" pitchFamily="66" charset="0"/>
            </a:endParaRPr>
          </a:p>
        </p:txBody>
      </p:sp>
      <p:cxnSp>
        <p:nvCxnSpPr>
          <p:cNvPr id="14" name="직선 화살표 연결선 13">
            <a:extLst>
              <a:ext uri="{FF2B5EF4-FFF2-40B4-BE49-F238E27FC236}">
                <a16:creationId xmlns:a16="http://schemas.microsoft.com/office/drawing/2014/main" id="{FDC00C2D-9929-CD8B-0A0C-734B407F90BE}"/>
              </a:ext>
            </a:extLst>
          </p:cNvPr>
          <p:cNvCxnSpPr>
            <a:cxnSpLocks/>
          </p:cNvCxnSpPr>
          <p:nvPr/>
        </p:nvCxnSpPr>
        <p:spPr>
          <a:xfrm>
            <a:off x="3082144" y="2301586"/>
            <a:ext cx="1220947" cy="1542420"/>
          </a:xfrm>
          <a:prstGeom prst="straightConnector1">
            <a:avLst/>
          </a:prstGeom>
          <a:ln w="38100">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01" name="직선 화살표 연결선 100">
            <a:extLst>
              <a:ext uri="{FF2B5EF4-FFF2-40B4-BE49-F238E27FC236}">
                <a16:creationId xmlns:a16="http://schemas.microsoft.com/office/drawing/2014/main" id="{DDDFF794-E1F2-1042-7F09-75A102F59650}"/>
              </a:ext>
            </a:extLst>
          </p:cNvPr>
          <p:cNvCxnSpPr>
            <a:cxnSpLocks/>
          </p:cNvCxnSpPr>
          <p:nvPr/>
        </p:nvCxnSpPr>
        <p:spPr>
          <a:xfrm>
            <a:off x="2959056" y="3884731"/>
            <a:ext cx="1414566" cy="0"/>
          </a:xfrm>
          <a:prstGeom prst="straightConnector1">
            <a:avLst/>
          </a:prstGeom>
          <a:ln w="3810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105" name="화살표: 아래로 구부러짐 104">
            <a:extLst>
              <a:ext uri="{FF2B5EF4-FFF2-40B4-BE49-F238E27FC236}">
                <a16:creationId xmlns:a16="http://schemas.microsoft.com/office/drawing/2014/main" id="{C8CF188D-CDD0-8FD4-8C09-B8087E81C54F}"/>
              </a:ext>
            </a:extLst>
          </p:cNvPr>
          <p:cNvSpPr/>
          <p:nvPr/>
        </p:nvSpPr>
        <p:spPr>
          <a:xfrm rot="10800000" flipV="1">
            <a:off x="2886528" y="3491001"/>
            <a:ext cx="1220946" cy="355485"/>
          </a:xfrm>
          <a:prstGeom prst="curvedDownArrow">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tx1"/>
              </a:solidFill>
            </a:endParaRPr>
          </a:p>
        </p:txBody>
      </p:sp>
      <mc:AlternateContent xmlns:mc="http://schemas.openxmlformats.org/markup-compatibility/2006" xmlns:a14="http://schemas.microsoft.com/office/drawing/2010/main">
        <mc:Choice Requires="a14">
          <p:sp>
            <p:nvSpPr>
              <p:cNvPr id="102" name="TextBox 101">
                <a:extLst>
                  <a:ext uri="{FF2B5EF4-FFF2-40B4-BE49-F238E27FC236}">
                    <a16:creationId xmlns:a16="http://schemas.microsoft.com/office/drawing/2014/main" id="{38861876-BB5A-FA8A-F171-0E31F57E83B6}"/>
                  </a:ext>
                </a:extLst>
              </p:cNvPr>
              <p:cNvSpPr txBox="1"/>
              <p:nvPr/>
            </p:nvSpPr>
            <p:spPr>
              <a:xfrm>
                <a:off x="3966392" y="3772541"/>
                <a:ext cx="227626" cy="29007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altLang="ko-KR" i="1" smtClean="0">
                          <a:latin typeface="Cambria Math" panose="02040503050406030204" pitchFamily="18" charset="0"/>
                          <a:ea typeface="Cambria Math" panose="02040503050406030204" pitchFamily="18" charset="0"/>
                        </a:rPr>
                        <m:t>×</m:t>
                      </m:r>
                    </m:oMath>
                  </m:oMathPara>
                </a14:m>
                <a:endParaRPr lang="ko-KR" altLang="en-US" dirty="0"/>
              </a:p>
            </p:txBody>
          </p:sp>
        </mc:Choice>
        <mc:Fallback xmlns="">
          <p:sp>
            <p:nvSpPr>
              <p:cNvPr id="102" name="TextBox 101">
                <a:extLst>
                  <a:ext uri="{FF2B5EF4-FFF2-40B4-BE49-F238E27FC236}">
                    <a16:creationId xmlns:a16="http://schemas.microsoft.com/office/drawing/2014/main" id="{38861876-BB5A-FA8A-F171-0E31F57E83B6}"/>
                  </a:ext>
                </a:extLst>
              </p:cNvPr>
              <p:cNvSpPr txBox="1">
                <a:spLocks noRot="1" noChangeAspect="1" noMove="1" noResize="1" noEditPoints="1" noAdjustHandles="1" noChangeArrowheads="1" noChangeShapeType="1" noTextEdit="1"/>
              </p:cNvSpPr>
              <p:nvPr/>
            </p:nvSpPr>
            <p:spPr>
              <a:xfrm>
                <a:off x="3966392" y="3772541"/>
                <a:ext cx="227626" cy="290079"/>
              </a:xfrm>
              <a:prstGeom prst="rect">
                <a:avLst/>
              </a:prstGeom>
              <a:blipFill>
                <a:blip r:embed="rId18"/>
                <a:stretch>
                  <a:fillRect l="-18919" r="-18919" b="-2128"/>
                </a:stretch>
              </a:blipFill>
            </p:spPr>
            <p:txBody>
              <a:bodyPr/>
              <a:lstStyle/>
              <a:p>
                <a:r>
                  <a:rPr lang="ko-KR" altLang="en-US">
                    <a:noFill/>
                  </a:rPr>
                  <a:t> </a:t>
                </a:r>
              </a:p>
            </p:txBody>
          </p:sp>
        </mc:Fallback>
      </mc:AlternateContent>
      <p:sp>
        <p:nvSpPr>
          <p:cNvPr id="39" name="TextBox 38">
            <a:extLst>
              <a:ext uri="{FF2B5EF4-FFF2-40B4-BE49-F238E27FC236}">
                <a16:creationId xmlns:a16="http://schemas.microsoft.com/office/drawing/2014/main" id="{D7ED7AFC-6C7C-45B4-C1A8-CF55749EDECF}"/>
              </a:ext>
            </a:extLst>
          </p:cNvPr>
          <p:cNvSpPr txBox="1"/>
          <p:nvPr/>
        </p:nvSpPr>
        <p:spPr>
          <a:xfrm>
            <a:off x="1861473" y="528593"/>
            <a:ext cx="3392264" cy="492443"/>
          </a:xfrm>
          <a:prstGeom prst="rect">
            <a:avLst/>
          </a:prstGeom>
          <a:noFill/>
        </p:spPr>
        <p:txBody>
          <a:bodyPr wrap="square" rtlCol="0">
            <a:spAutoFit/>
          </a:bodyPr>
          <a:lstStyle/>
          <a:p>
            <a:r>
              <a:rPr lang="en-US" altLang="ko-KR" sz="2600" b="1" dirty="0"/>
              <a:t>       </a:t>
            </a:r>
            <a:r>
              <a:rPr lang="en-US" altLang="ko-KR" sz="2600" b="1" u="sng" dirty="0"/>
              <a:t>p-p representation</a:t>
            </a:r>
            <a:r>
              <a:rPr lang="en-US" altLang="ko-KR" sz="2600" b="1" dirty="0"/>
              <a:t>           </a:t>
            </a:r>
            <a:endParaRPr lang="en-US" altLang="ko-KR" sz="2600" b="1" u="sng" dirty="0"/>
          </a:p>
        </p:txBody>
      </p:sp>
      <mc:AlternateContent xmlns:mc="http://schemas.openxmlformats.org/markup-compatibility/2006" xmlns:a14="http://schemas.microsoft.com/office/drawing/2010/main">
        <mc:Choice Requires="a14">
          <p:sp>
            <p:nvSpPr>
              <p:cNvPr id="40" name="TextBox 39">
                <a:extLst>
                  <a:ext uri="{FF2B5EF4-FFF2-40B4-BE49-F238E27FC236}">
                    <a16:creationId xmlns:a16="http://schemas.microsoft.com/office/drawing/2014/main" id="{3243867E-6C9F-C8D3-7CEB-EBDF90ACD569}"/>
                  </a:ext>
                </a:extLst>
              </p:cNvPr>
              <p:cNvSpPr txBox="1"/>
              <p:nvPr/>
            </p:nvSpPr>
            <p:spPr>
              <a:xfrm>
                <a:off x="2419649" y="1521424"/>
                <a:ext cx="2722091" cy="40248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n-US" altLang="ko-KR" sz="2400" i="1" smtClean="0">
                              <a:latin typeface="Cambria Math" panose="02040503050406030204" pitchFamily="18" charset="0"/>
                            </a:rPr>
                          </m:ctrlPr>
                        </m:sSubPr>
                        <m:e>
                          <m:r>
                            <a:rPr lang="en-US" altLang="ko-KR" sz="2400" b="0" i="1">
                              <a:latin typeface="Cambria Math" panose="02040503050406030204" pitchFamily="18" charset="0"/>
                            </a:rPr>
                            <m:t>𝑓</m:t>
                          </m:r>
                        </m:e>
                        <m:sub>
                          <m:r>
                            <a:rPr lang="en-US" altLang="ko-KR" sz="2400" b="0" i="1" smtClean="0">
                              <a:latin typeface="Cambria Math" panose="02040503050406030204" pitchFamily="18" charset="0"/>
                            </a:rPr>
                            <m:t>5</m:t>
                          </m:r>
                          <m:r>
                            <a:rPr lang="en-US" altLang="ko-KR" sz="2400" b="0" i="1">
                              <a:latin typeface="Cambria Math" panose="02040503050406030204" pitchFamily="18" charset="0"/>
                            </a:rPr>
                            <m:t>/2</m:t>
                          </m:r>
                        </m:sub>
                      </m:sSub>
                      <m:r>
                        <a:rPr lang="en-US" altLang="ko-KR" sz="2400" b="0" i="1">
                          <a:latin typeface="Cambria Math" panose="02040503050406030204" pitchFamily="18" charset="0"/>
                        </a:rPr>
                        <m:t>,</m:t>
                      </m:r>
                      <m:sSub>
                        <m:sSubPr>
                          <m:ctrlPr>
                            <a:rPr lang="en-US" altLang="ko-KR" sz="2400" i="1">
                              <a:latin typeface="Cambria Math" panose="02040503050406030204" pitchFamily="18" charset="0"/>
                            </a:rPr>
                          </m:ctrlPr>
                        </m:sSubPr>
                        <m:e>
                          <m:r>
                            <a:rPr lang="en-US" altLang="ko-KR" sz="2400" b="0" i="1">
                              <a:latin typeface="Cambria Math" panose="02040503050406030204" pitchFamily="18" charset="0"/>
                            </a:rPr>
                            <m:t>𝑓</m:t>
                          </m:r>
                        </m:e>
                        <m:sub>
                          <m:r>
                            <a:rPr lang="en-US" altLang="ko-KR" sz="2400" b="0" i="1">
                              <a:latin typeface="Cambria Math" panose="02040503050406030204" pitchFamily="18" charset="0"/>
                            </a:rPr>
                            <m:t>7/2</m:t>
                          </m:r>
                        </m:sub>
                      </m:sSub>
                      <m:r>
                        <a:rPr lang="en-US" altLang="ko-KR" sz="2400" b="0" i="1">
                          <a:latin typeface="Cambria Math" panose="02040503050406030204" pitchFamily="18" charset="0"/>
                        </a:rPr>
                        <m:t>:</m:t>
                      </m:r>
                      <m:r>
                        <a:rPr lang="en-US" altLang="ko-KR" sz="2400" b="0" i="1" smtClean="0">
                          <a:solidFill>
                            <a:srgbClr val="0070C0"/>
                          </a:solidFill>
                          <a:latin typeface="Cambria Math" panose="02040503050406030204" pitchFamily="18" charset="0"/>
                        </a:rPr>
                        <m:t>𝑎𝑡𝑡𝑟𝑎𝑐𝑡𝑖𝑣𝑒</m:t>
                      </m:r>
                    </m:oMath>
                  </m:oMathPara>
                </a14:m>
                <a:endParaRPr lang="ko-KR" altLang="en-US" sz="2400" baseline="-25000" dirty="0">
                  <a:solidFill>
                    <a:srgbClr val="0070C0"/>
                  </a:solidFill>
                </a:endParaRPr>
              </a:p>
            </p:txBody>
          </p:sp>
        </mc:Choice>
        <mc:Fallback xmlns="">
          <p:sp>
            <p:nvSpPr>
              <p:cNvPr id="40" name="TextBox 39">
                <a:extLst>
                  <a:ext uri="{FF2B5EF4-FFF2-40B4-BE49-F238E27FC236}">
                    <a16:creationId xmlns:a16="http://schemas.microsoft.com/office/drawing/2014/main" id="{3243867E-6C9F-C8D3-7CEB-EBDF90ACD569}"/>
                  </a:ext>
                </a:extLst>
              </p:cNvPr>
              <p:cNvSpPr txBox="1">
                <a:spLocks noRot="1" noChangeAspect="1" noMove="1" noResize="1" noEditPoints="1" noAdjustHandles="1" noChangeArrowheads="1" noChangeShapeType="1" noTextEdit="1"/>
              </p:cNvSpPr>
              <p:nvPr/>
            </p:nvSpPr>
            <p:spPr>
              <a:xfrm>
                <a:off x="2419649" y="1521424"/>
                <a:ext cx="2722091" cy="402482"/>
              </a:xfrm>
              <a:prstGeom prst="rect">
                <a:avLst/>
              </a:prstGeom>
              <a:blipFill>
                <a:blip r:embed="rId19"/>
                <a:stretch>
                  <a:fillRect l="-4036" r="-2691" b="-25758"/>
                </a:stretch>
              </a:blipFill>
            </p:spPr>
            <p:txBody>
              <a:bodyPr/>
              <a:lstStyle/>
              <a:p>
                <a:r>
                  <a:rPr lang="ko-KR" altLang="en-US">
                    <a:noFill/>
                  </a:rPr>
                  <a:t> </a:t>
                </a:r>
              </a:p>
            </p:txBody>
          </p:sp>
        </mc:Fallback>
      </mc:AlternateContent>
      <mc:AlternateContent xmlns:mc="http://schemas.openxmlformats.org/markup-compatibility/2006" xmlns:a14="http://schemas.microsoft.com/office/drawing/2010/main">
        <mc:Choice Requires="a14">
          <p:sp>
            <p:nvSpPr>
              <p:cNvPr id="41" name="TextBox 40">
                <a:extLst>
                  <a:ext uri="{FF2B5EF4-FFF2-40B4-BE49-F238E27FC236}">
                    <a16:creationId xmlns:a16="http://schemas.microsoft.com/office/drawing/2014/main" id="{3243867E-6C9F-C8D3-7CEB-EBDF90ACD569}"/>
                  </a:ext>
                </a:extLst>
              </p:cNvPr>
              <p:cNvSpPr txBox="1"/>
              <p:nvPr/>
            </p:nvSpPr>
            <p:spPr>
              <a:xfrm>
                <a:off x="2234873" y="1086628"/>
                <a:ext cx="3018864" cy="402482"/>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n-US" altLang="ko-KR" sz="2400" i="1" smtClean="0">
                              <a:latin typeface="Cambria Math" panose="02040503050406030204" pitchFamily="18" charset="0"/>
                            </a:rPr>
                          </m:ctrlPr>
                        </m:sSubPr>
                        <m:e>
                          <m:r>
                            <a:rPr lang="en-US" altLang="ko-KR" sz="2400" b="0" i="1">
                              <a:latin typeface="Cambria Math" panose="02040503050406030204" pitchFamily="18" charset="0"/>
                            </a:rPr>
                            <m:t>𝑓</m:t>
                          </m:r>
                        </m:e>
                        <m:sub>
                          <m:r>
                            <a:rPr lang="en-US" altLang="ko-KR" sz="2400" b="0" i="1" smtClean="0">
                              <a:latin typeface="Cambria Math" panose="02040503050406030204" pitchFamily="18" charset="0"/>
                            </a:rPr>
                            <m:t>5</m:t>
                          </m:r>
                          <m:r>
                            <a:rPr lang="en-US" altLang="ko-KR" sz="2400" b="0" i="1">
                              <a:latin typeface="Cambria Math" panose="02040503050406030204" pitchFamily="18" charset="0"/>
                            </a:rPr>
                            <m:t>/2</m:t>
                          </m:r>
                        </m:sub>
                      </m:sSub>
                      <m:r>
                        <a:rPr lang="en-US" altLang="ko-KR" sz="2400" b="0" i="1">
                          <a:latin typeface="Cambria Math" panose="02040503050406030204" pitchFamily="18" charset="0"/>
                        </a:rPr>
                        <m:t>,</m:t>
                      </m:r>
                      <m:sSub>
                        <m:sSubPr>
                          <m:ctrlPr>
                            <a:rPr lang="en-US" altLang="ko-KR" sz="2400" i="1">
                              <a:latin typeface="Cambria Math" panose="02040503050406030204" pitchFamily="18" charset="0"/>
                            </a:rPr>
                          </m:ctrlPr>
                        </m:sSubPr>
                        <m:e>
                          <m:r>
                            <a:rPr lang="en-US" altLang="ko-KR" sz="2400" b="0" i="1">
                              <a:latin typeface="Cambria Math" panose="02040503050406030204" pitchFamily="18" charset="0"/>
                            </a:rPr>
                            <m:t>𝑓</m:t>
                          </m:r>
                        </m:e>
                        <m:sub>
                          <m:r>
                            <a:rPr lang="en-US" altLang="ko-KR" sz="2400" b="0" i="1" smtClean="0">
                              <a:latin typeface="Cambria Math" panose="02040503050406030204" pitchFamily="18" charset="0"/>
                            </a:rPr>
                            <m:t>5</m:t>
                          </m:r>
                          <m:r>
                            <a:rPr lang="en-US" altLang="ko-KR" sz="2400" b="0" i="1">
                              <a:latin typeface="Cambria Math" panose="02040503050406030204" pitchFamily="18" charset="0"/>
                            </a:rPr>
                            <m:t>/2</m:t>
                          </m:r>
                        </m:sub>
                      </m:sSub>
                      <m:r>
                        <a:rPr lang="en-US" altLang="ko-KR" sz="2400" b="0" i="1">
                          <a:latin typeface="Cambria Math" panose="02040503050406030204" pitchFamily="18" charset="0"/>
                        </a:rPr>
                        <m:t>:</m:t>
                      </m:r>
                      <m:r>
                        <a:rPr lang="en-US" altLang="ko-KR" sz="2400" b="0" i="1" smtClean="0">
                          <a:solidFill>
                            <a:srgbClr val="FF0000"/>
                          </a:solidFill>
                          <a:latin typeface="Cambria Math" panose="02040503050406030204" pitchFamily="18" charset="0"/>
                        </a:rPr>
                        <m:t>𝑟𝑒𝑝𝑢𝑙𝑠𝑖𝑣𝑒</m:t>
                      </m:r>
                    </m:oMath>
                  </m:oMathPara>
                </a14:m>
                <a:endParaRPr lang="ko-KR" altLang="en-US" sz="2400" baseline="-25000" dirty="0">
                  <a:solidFill>
                    <a:srgbClr val="FF0000"/>
                  </a:solidFill>
                </a:endParaRPr>
              </a:p>
            </p:txBody>
          </p:sp>
        </mc:Choice>
        <mc:Fallback xmlns="">
          <p:sp>
            <p:nvSpPr>
              <p:cNvPr id="41" name="TextBox 40">
                <a:extLst>
                  <a:ext uri="{FF2B5EF4-FFF2-40B4-BE49-F238E27FC236}">
                    <a16:creationId xmlns:a16="http://schemas.microsoft.com/office/drawing/2014/main" id="{3243867E-6C9F-C8D3-7CEB-EBDF90ACD569}"/>
                  </a:ext>
                </a:extLst>
              </p:cNvPr>
              <p:cNvSpPr txBox="1">
                <a:spLocks noRot="1" noChangeAspect="1" noMove="1" noResize="1" noEditPoints="1" noAdjustHandles="1" noChangeArrowheads="1" noChangeShapeType="1" noTextEdit="1"/>
              </p:cNvSpPr>
              <p:nvPr/>
            </p:nvSpPr>
            <p:spPr>
              <a:xfrm>
                <a:off x="2234873" y="1086628"/>
                <a:ext cx="3018864" cy="402482"/>
              </a:xfrm>
              <a:prstGeom prst="rect">
                <a:avLst/>
              </a:prstGeom>
              <a:blipFill>
                <a:blip r:embed="rId20"/>
                <a:stretch>
                  <a:fillRect b="-27273"/>
                </a:stretch>
              </a:blipFill>
            </p:spPr>
            <p:txBody>
              <a:bodyPr/>
              <a:lstStyle/>
              <a:p>
                <a:r>
                  <a:rPr lang="ko-KR" altLang="en-US">
                    <a:noFill/>
                  </a:rPr>
                  <a:t> </a:t>
                </a:r>
              </a:p>
            </p:txBody>
          </p:sp>
        </mc:Fallback>
      </mc:AlternateContent>
      <p:pic>
        <p:nvPicPr>
          <p:cNvPr id="2" name="그림 1">
            <a:extLst>
              <a:ext uri="{FF2B5EF4-FFF2-40B4-BE49-F238E27FC236}">
                <a16:creationId xmlns:a16="http://schemas.microsoft.com/office/drawing/2014/main" id="{12E9991E-BA3F-8D27-7D14-F862F8C3517F}"/>
              </a:ext>
            </a:extLst>
          </p:cNvPr>
          <p:cNvPicPr>
            <a:picLocks noChangeAspect="1"/>
          </p:cNvPicPr>
          <p:nvPr/>
        </p:nvPicPr>
        <p:blipFill>
          <a:blip r:embed="rId21"/>
          <a:stretch>
            <a:fillRect/>
          </a:stretch>
        </p:blipFill>
        <p:spPr>
          <a:xfrm>
            <a:off x="6295108" y="725997"/>
            <a:ext cx="3610892" cy="2113503"/>
          </a:xfrm>
          <a:prstGeom prst="rect">
            <a:avLst/>
          </a:prstGeom>
        </p:spPr>
      </p:pic>
      <p:sp>
        <p:nvSpPr>
          <p:cNvPr id="5" name="직사각형 7">
            <a:extLst>
              <a:ext uri="{FF2B5EF4-FFF2-40B4-BE49-F238E27FC236}">
                <a16:creationId xmlns:a16="http://schemas.microsoft.com/office/drawing/2014/main" id="{100F0E7E-CF07-44E1-331E-8E4E624DC237}"/>
              </a:ext>
            </a:extLst>
          </p:cNvPr>
          <p:cNvSpPr>
            <a:spLocks noChangeArrowheads="1"/>
          </p:cNvSpPr>
          <p:nvPr/>
        </p:nvSpPr>
        <p:spPr bwMode="auto">
          <a:xfrm>
            <a:off x="1685828" y="105769"/>
            <a:ext cx="4696184" cy="461665"/>
          </a:xfrm>
          <a:prstGeom prst="rect">
            <a:avLst/>
          </a:prstGeom>
          <a:solidFill>
            <a:schemeClr val="tx1"/>
          </a:solidFill>
          <a:ln>
            <a:noFill/>
          </a:ln>
        </p:spPr>
        <p:txBody>
          <a:bodyPr wrap="square">
            <a:spAutoFit/>
          </a:bodyPr>
          <a:lstStyle>
            <a:lvl1pPr marL="285750" indent="-285750">
              <a:defRPr kumimoji="1">
                <a:solidFill>
                  <a:schemeClr val="tx1"/>
                </a:solidFill>
                <a:latin typeface="굴림" panose="020B0600000101010101" pitchFamily="50" charset="-127"/>
                <a:ea typeface="굴림" panose="020B0600000101010101" pitchFamily="50" charset="-127"/>
              </a:defRPr>
            </a:lvl1pPr>
            <a:lvl2pPr marL="742950" indent="-285750">
              <a:defRPr kumimoji="1">
                <a:solidFill>
                  <a:schemeClr val="tx1"/>
                </a:solidFill>
                <a:latin typeface="굴림" panose="020B0600000101010101" pitchFamily="50" charset="-127"/>
                <a:ea typeface="굴림" panose="020B0600000101010101" pitchFamily="50" charset="-127"/>
              </a:defRPr>
            </a:lvl2pPr>
            <a:lvl3pPr marL="1143000" indent="-228600">
              <a:defRPr kumimoji="1">
                <a:solidFill>
                  <a:schemeClr val="tx1"/>
                </a:solidFill>
                <a:latin typeface="굴림" panose="020B0600000101010101" pitchFamily="50" charset="-127"/>
                <a:ea typeface="굴림" panose="020B0600000101010101" pitchFamily="50" charset="-127"/>
              </a:defRPr>
            </a:lvl3pPr>
            <a:lvl4pPr marL="1600200" indent="-228600">
              <a:defRPr kumimoji="1">
                <a:solidFill>
                  <a:schemeClr val="tx1"/>
                </a:solidFill>
                <a:latin typeface="굴림" panose="020B0600000101010101" pitchFamily="50" charset="-127"/>
                <a:ea typeface="굴림" panose="020B0600000101010101" pitchFamily="50" charset="-127"/>
              </a:defRPr>
            </a:lvl4pPr>
            <a:lvl5pPr marL="2057400" indent="-228600">
              <a:defRPr kumimoji="1">
                <a:solidFill>
                  <a:schemeClr val="tx1"/>
                </a:solidFill>
                <a:latin typeface="굴림" panose="020B0600000101010101" pitchFamily="50" charset="-127"/>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9pPr>
          </a:lstStyle>
          <a:p>
            <a:pPr marL="342900" indent="-342900">
              <a:buFont typeface="Wingdings" panose="05000000000000000000" pitchFamily="2" charset="2"/>
              <a:buChar char="v"/>
              <a:defRPr/>
            </a:pPr>
            <a:r>
              <a:rPr lang="en-US" altLang="ko-KR" sz="2400" b="1" dirty="0">
                <a:solidFill>
                  <a:srgbClr val="FFFF00"/>
                </a:solidFill>
                <a:latin typeface="Calibri" panose="020F0502020204030204" pitchFamily="34" charset="0"/>
                <a:ea typeface="Arial Unicode MS" pitchFamily="50" charset="-127"/>
                <a:cs typeface="Calibri" panose="020F0502020204030204" pitchFamily="34" charset="0"/>
              </a:rPr>
              <a:t>Role of Tensor force</a:t>
            </a:r>
            <a:r>
              <a:rPr lang="en-US" altLang="ko-KR" sz="2400" b="1" dirty="0">
                <a:solidFill>
                  <a:schemeClr val="bg1"/>
                </a:solidFill>
                <a:latin typeface="Calibri" panose="020F0502020204030204" pitchFamily="34" charset="0"/>
                <a:ea typeface="Arial Unicode MS" pitchFamily="50" charset="-127"/>
                <a:cs typeface="Calibri" panose="020F0502020204030204" pitchFamily="34" charset="0"/>
              </a:rPr>
              <a:t>(TF) in GT(-)</a:t>
            </a:r>
            <a:r>
              <a:rPr lang="en-US" altLang="ko-KR" sz="2400" b="1" baseline="30000" dirty="0">
                <a:solidFill>
                  <a:schemeClr val="bg1"/>
                </a:solidFill>
                <a:latin typeface="Calibri" panose="020F0502020204030204" pitchFamily="34" charset="0"/>
                <a:cs typeface="Calibri" panose="020F0502020204030204" pitchFamily="34" charset="0"/>
              </a:rPr>
              <a:t> </a:t>
            </a:r>
            <a:r>
              <a:rPr lang="en-US" altLang="ko-KR" sz="2400" dirty="0">
                <a:solidFill>
                  <a:schemeClr val="bg1"/>
                </a:solidFill>
                <a:latin typeface="Calibri" panose="020F0502020204030204" pitchFamily="34" charset="0"/>
                <a:ea typeface="굴림" charset="-127"/>
                <a:cs typeface="Calibri" panose="020F0502020204030204" pitchFamily="34" charset="0"/>
              </a:rPr>
              <a:t> </a:t>
            </a:r>
          </a:p>
        </p:txBody>
      </p:sp>
    </p:spTree>
    <p:extLst>
      <p:ext uri="{BB962C8B-B14F-4D97-AF65-F5344CB8AC3E}">
        <p14:creationId xmlns:p14="http://schemas.microsoft.com/office/powerpoint/2010/main" val="4153987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2"/>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53"/>
                                        </p:tgtEl>
                                        <p:attrNameLst>
                                          <p:attrName>style.visibility</p:attrName>
                                        </p:attrNameLst>
                                      </p:cBhvr>
                                      <p:to>
                                        <p:strVal val="visible"/>
                                      </p:to>
                                    </p:set>
                                  </p:childTnLst>
                                </p:cTn>
                              </p:par>
                              <p:par>
                                <p:cTn id="13" presetID="1" presetClass="exit" presetSubtype="0" fill="hold" grpId="0" nodeType="withEffect">
                                  <p:stCondLst>
                                    <p:cond delay="0"/>
                                  </p:stCondLst>
                                  <p:childTnLst>
                                    <p:set>
                                      <p:cBhvr>
                                        <p:cTn id="14" dur="1" fill="hold">
                                          <p:stCondLst>
                                            <p:cond delay="0"/>
                                          </p:stCondLst>
                                        </p:cTn>
                                        <p:tgtEl>
                                          <p:spTgt spid="102"/>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0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153" grpId="0"/>
      <p:bldP spid="156" grpId="0" animBg="1"/>
      <p:bldP spid="105" grpId="0" animBg="1"/>
      <p:bldP spid="10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그림 1">
            <a:extLst>
              <a:ext uri="{FF2B5EF4-FFF2-40B4-BE49-F238E27FC236}">
                <a16:creationId xmlns:a16="http://schemas.microsoft.com/office/drawing/2014/main" id="{0258D2F7-5F70-49A8-99D8-A974D222F400}"/>
              </a:ext>
            </a:extLst>
          </p:cNvPr>
          <p:cNvPicPr>
            <a:picLocks noChangeAspect="1"/>
          </p:cNvPicPr>
          <p:nvPr/>
        </p:nvPicPr>
        <p:blipFill>
          <a:blip r:embed="rId3"/>
          <a:stretch>
            <a:fillRect/>
          </a:stretch>
        </p:blipFill>
        <p:spPr>
          <a:xfrm>
            <a:off x="1576387" y="1228638"/>
            <a:ext cx="6753225" cy="5105400"/>
          </a:xfrm>
          <a:prstGeom prst="rect">
            <a:avLst/>
          </a:prstGeom>
        </p:spPr>
      </p:pic>
      <p:sp>
        <p:nvSpPr>
          <p:cNvPr id="4" name="말풍선: 사각형 3">
            <a:extLst>
              <a:ext uri="{FF2B5EF4-FFF2-40B4-BE49-F238E27FC236}">
                <a16:creationId xmlns:a16="http://schemas.microsoft.com/office/drawing/2014/main" id="{9BC0CE44-0930-4AC5-924A-83E43911488E}"/>
              </a:ext>
            </a:extLst>
          </p:cNvPr>
          <p:cNvSpPr/>
          <p:nvPr/>
        </p:nvSpPr>
        <p:spPr>
          <a:xfrm>
            <a:off x="3390321" y="3287861"/>
            <a:ext cx="6025684" cy="716980"/>
          </a:xfrm>
          <a:prstGeom prst="wedgeRectCallout">
            <a:avLst>
              <a:gd name="adj1" fmla="val -44350"/>
              <a:gd name="adj2" fmla="val -20193"/>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altLang="ko-KR" sz="2000" b="1" dirty="0" err="1">
                <a:solidFill>
                  <a:srgbClr val="FFFF00"/>
                </a:solidFill>
              </a:rPr>
              <a:t>LeSGT</a:t>
            </a:r>
            <a:r>
              <a:rPr lang="en-US" altLang="ko-KR" sz="2000" b="1" dirty="0">
                <a:solidFill>
                  <a:srgbClr val="FFFF00"/>
                </a:solidFill>
              </a:rPr>
              <a:t> : 80% of the total B(GT) strength is concentrated </a:t>
            </a:r>
          </a:p>
          <a:p>
            <a:pPr algn="just"/>
            <a:r>
              <a:rPr lang="en-US" altLang="ko-KR" sz="2000" b="1" dirty="0">
                <a:solidFill>
                  <a:srgbClr val="FFFF00"/>
                </a:solidFill>
              </a:rPr>
              <a:t>in the excitation of the  0.611MeV state.</a:t>
            </a:r>
            <a:endParaRPr lang="ko-KR" altLang="en-US" sz="2000" b="1" dirty="0">
              <a:solidFill>
                <a:srgbClr val="FFFF00"/>
              </a:solidFill>
            </a:endParaRPr>
          </a:p>
        </p:txBody>
      </p:sp>
      <p:sp>
        <p:nvSpPr>
          <p:cNvPr id="5" name="직사각형 7">
            <a:extLst>
              <a:ext uri="{FF2B5EF4-FFF2-40B4-BE49-F238E27FC236}">
                <a16:creationId xmlns:a16="http://schemas.microsoft.com/office/drawing/2014/main" id="{A754B176-FE67-4BAC-8656-380B5C435B7C}"/>
              </a:ext>
            </a:extLst>
          </p:cNvPr>
          <p:cNvSpPr>
            <a:spLocks noChangeArrowheads="1"/>
          </p:cNvSpPr>
          <p:nvPr/>
        </p:nvSpPr>
        <p:spPr bwMode="auto">
          <a:xfrm>
            <a:off x="367354" y="151908"/>
            <a:ext cx="4216244" cy="523220"/>
          </a:xfrm>
          <a:prstGeom prst="rect">
            <a:avLst/>
          </a:prstGeom>
          <a:solidFill>
            <a:schemeClr val="tx1"/>
          </a:solidFill>
          <a:ln>
            <a:noFill/>
          </a:ln>
        </p:spPr>
        <p:txBody>
          <a:bodyPr wrap="square">
            <a:spAutoFit/>
          </a:bodyPr>
          <a:lstStyle>
            <a:lvl1pPr marL="285750" indent="-285750">
              <a:defRPr kumimoji="1">
                <a:solidFill>
                  <a:schemeClr val="tx1"/>
                </a:solidFill>
                <a:latin typeface="굴림" panose="020B0600000101010101" pitchFamily="50" charset="-127"/>
                <a:ea typeface="굴림" panose="020B0600000101010101" pitchFamily="50" charset="-127"/>
              </a:defRPr>
            </a:lvl1pPr>
            <a:lvl2pPr marL="742950" indent="-285750">
              <a:defRPr kumimoji="1">
                <a:solidFill>
                  <a:schemeClr val="tx1"/>
                </a:solidFill>
                <a:latin typeface="굴림" panose="020B0600000101010101" pitchFamily="50" charset="-127"/>
                <a:ea typeface="굴림" panose="020B0600000101010101" pitchFamily="50" charset="-127"/>
              </a:defRPr>
            </a:lvl2pPr>
            <a:lvl3pPr marL="1143000" indent="-228600">
              <a:defRPr kumimoji="1">
                <a:solidFill>
                  <a:schemeClr val="tx1"/>
                </a:solidFill>
                <a:latin typeface="굴림" panose="020B0600000101010101" pitchFamily="50" charset="-127"/>
                <a:ea typeface="굴림" panose="020B0600000101010101" pitchFamily="50" charset="-127"/>
              </a:defRPr>
            </a:lvl3pPr>
            <a:lvl4pPr marL="1600200" indent="-228600">
              <a:defRPr kumimoji="1">
                <a:solidFill>
                  <a:schemeClr val="tx1"/>
                </a:solidFill>
                <a:latin typeface="굴림" panose="020B0600000101010101" pitchFamily="50" charset="-127"/>
                <a:ea typeface="굴림" panose="020B0600000101010101" pitchFamily="50" charset="-127"/>
              </a:defRPr>
            </a:lvl4pPr>
            <a:lvl5pPr marL="2057400" indent="-228600">
              <a:defRPr kumimoji="1">
                <a:solidFill>
                  <a:schemeClr val="tx1"/>
                </a:solidFill>
                <a:latin typeface="굴림" panose="020B0600000101010101" pitchFamily="50" charset="-127"/>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9pPr>
          </a:lstStyle>
          <a:p>
            <a:pPr marL="342900" indent="-342900">
              <a:buFont typeface="Wingdings" panose="05000000000000000000" pitchFamily="2" charset="2"/>
              <a:buChar char="v"/>
              <a:defRPr/>
            </a:pPr>
            <a:r>
              <a:rPr lang="en-US" altLang="ko-KR" sz="2800" b="1" dirty="0" err="1">
                <a:solidFill>
                  <a:schemeClr val="bg1"/>
                </a:solidFill>
                <a:latin typeface="Calibri" panose="020F0502020204030204" pitchFamily="34" charset="0"/>
                <a:ea typeface="Arial Unicode MS" pitchFamily="50" charset="-127"/>
                <a:cs typeface="Calibri" panose="020F0502020204030204" pitchFamily="34" charset="0"/>
              </a:rPr>
              <a:t>LeSGT</a:t>
            </a:r>
            <a:r>
              <a:rPr lang="en-US" altLang="ko-KR" sz="2800" b="1" dirty="0">
                <a:solidFill>
                  <a:schemeClr val="bg1"/>
                </a:solidFill>
                <a:latin typeface="Calibri" panose="020F0502020204030204" pitchFamily="34" charset="0"/>
                <a:ea typeface="Arial Unicode MS" pitchFamily="50" charset="-127"/>
                <a:cs typeface="Calibri" panose="020F0502020204030204" pitchFamily="34" charset="0"/>
              </a:rPr>
              <a:t> in N=Z+2 nuclei</a:t>
            </a:r>
            <a:r>
              <a:rPr lang="en-US" altLang="ko-KR" sz="2800" b="1" dirty="0">
                <a:solidFill>
                  <a:schemeClr val="bg1"/>
                </a:solidFill>
                <a:latin typeface="Calibri" panose="020F0502020204030204" pitchFamily="34" charset="0"/>
                <a:cs typeface="Calibri" panose="020F0502020204030204" pitchFamily="34" charset="0"/>
              </a:rPr>
              <a:t> </a:t>
            </a:r>
            <a:r>
              <a:rPr lang="en-US" altLang="ko-KR" sz="2800" dirty="0">
                <a:solidFill>
                  <a:schemeClr val="bg1"/>
                </a:solidFill>
                <a:latin typeface="Calibri" panose="020F0502020204030204" pitchFamily="34" charset="0"/>
                <a:ea typeface="굴림" charset="-127"/>
                <a:cs typeface="Calibri" panose="020F0502020204030204" pitchFamily="34" charset="0"/>
              </a:rPr>
              <a:t> </a:t>
            </a:r>
          </a:p>
        </p:txBody>
      </p:sp>
      <p:sp>
        <p:nvSpPr>
          <p:cNvPr id="6" name="직사각형 3">
            <a:extLst>
              <a:ext uri="{FF2B5EF4-FFF2-40B4-BE49-F238E27FC236}">
                <a16:creationId xmlns:a16="http://schemas.microsoft.com/office/drawing/2014/main" id="{C799EB5E-04A5-4057-B026-603A9B9F967C}"/>
              </a:ext>
            </a:extLst>
          </p:cNvPr>
          <p:cNvSpPr>
            <a:spLocks noChangeArrowheads="1"/>
          </p:cNvSpPr>
          <p:nvPr/>
        </p:nvSpPr>
        <p:spPr bwMode="auto">
          <a:xfrm>
            <a:off x="7531134" y="6531882"/>
            <a:ext cx="204769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a:solidFill>
                  <a:schemeClr val="tx1"/>
                </a:solidFill>
                <a:latin typeface="굴림" panose="020B0600000101010101" pitchFamily="50" charset="-127"/>
                <a:ea typeface="굴림" panose="020B0600000101010101" pitchFamily="50" charset="-127"/>
              </a:defRPr>
            </a:lvl1pPr>
            <a:lvl2pPr marL="742950" indent="-285750">
              <a:defRPr kumimoji="1">
                <a:solidFill>
                  <a:schemeClr val="tx1"/>
                </a:solidFill>
                <a:latin typeface="굴림" panose="020B0600000101010101" pitchFamily="50" charset="-127"/>
                <a:ea typeface="굴림" panose="020B0600000101010101" pitchFamily="50" charset="-127"/>
              </a:defRPr>
            </a:lvl2pPr>
            <a:lvl3pPr marL="1143000" indent="-228600">
              <a:defRPr kumimoji="1">
                <a:solidFill>
                  <a:schemeClr val="tx1"/>
                </a:solidFill>
                <a:latin typeface="굴림" panose="020B0600000101010101" pitchFamily="50" charset="-127"/>
                <a:ea typeface="굴림" panose="020B0600000101010101" pitchFamily="50" charset="-127"/>
              </a:defRPr>
            </a:lvl3pPr>
            <a:lvl4pPr marL="1600200" indent="-228600">
              <a:defRPr kumimoji="1">
                <a:solidFill>
                  <a:schemeClr val="tx1"/>
                </a:solidFill>
                <a:latin typeface="굴림" panose="020B0600000101010101" pitchFamily="50" charset="-127"/>
                <a:ea typeface="굴림" panose="020B0600000101010101" pitchFamily="50" charset="-127"/>
              </a:defRPr>
            </a:lvl4pPr>
            <a:lvl5pPr marL="2057400" indent="-228600">
              <a:defRPr kumimoji="1">
                <a:solidFill>
                  <a:schemeClr val="tx1"/>
                </a:solidFill>
                <a:latin typeface="굴림" panose="020B0600000101010101" pitchFamily="50" charset="-127"/>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9pPr>
          </a:lstStyle>
          <a:p>
            <a:r>
              <a:rPr lang="en-US" altLang="ko-KR" sz="1600" dirty="0">
                <a:latin typeface="Calibri" panose="020F0502020204030204" pitchFamily="34" charset="0"/>
              </a:rPr>
              <a:t>From Y. Fujita’s talk</a:t>
            </a:r>
            <a:endParaRPr lang="en-US" altLang="ko-KR" sz="1600" dirty="0">
              <a:latin typeface="+mn-ea"/>
              <a:ea typeface="+mn-ea"/>
            </a:endParaRPr>
          </a:p>
        </p:txBody>
      </p:sp>
      <p:sp>
        <p:nvSpPr>
          <p:cNvPr id="7" name="TextBox 6">
            <a:extLst>
              <a:ext uri="{FF2B5EF4-FFF2-40B4-BE49-F238E27FC236}">
                <a16:creationId xmlns:a16="http://schemas.microsoft.com/office/drawing/2014/main" id="{0429156E-CF09-71C6-42E2-7E6FCF7DC54C}"/>
              </a:ext>
            </a:extLst>
          </p:cNvPr>
          <p:cNvSpPr txBox="1"/>
          <p:nvPr/>
        </p:nvSpPr>
        <p:spPr>
          <a:xfrm>
            <a:off x="7005181" y="4899029"/>
            <a:ext cx="742167" cy="369332"/>
          </a:xfrm>
          <a:prstGeom prst="rect">
            <a:avLst/>
          </a:prstGeom>
          <a:noFill/>
        </p:spPr>
        <p:txBody>
          <a:bodyPr wrap="square">
            <a:spAutoFit/>
          </a:bodyPr>
          <a:lstStyle/>
          <a:p>
            <a:r>
              <a:rPr lang="en-US" altLang="ko-KR" sz="1800" b="1" dirty="0">
                <a:solidFill>
                  <a:srgbClr val="FF0000"/>
                </a:solidFill>
              </a:rPr>
              <a:t>GTGR</a:t>
            </a:r>
            <a:endParaRPr lang="ko-KR" altLang="en-US" dirty="0">
              <a:solidFill>
                <a:srgbClr val="FF0000"/>
              </a:solidFill>
            </a:endParaRPr>
          </a:p>
        </p:txBody>
      </p:sp>
      <p:sp>
        <p:nvSpPr>
          <p:cNvPr id="8" name="TextBox 7">
            <a:extLst>
              <a:ext uri="{FF2B5EF4-FFF2-40B4-BE49-F238E27FC236}">
                <a16:creationId xmlns:a16="http://schemas.microsoft.com/office/drawing/2014/main" id="{04691EAA-722F-3234-C4D3-D7A02E25FF08}"/>
              </a:ext>
            </a:extLst>
          </p:cNvPr>
          <p:cNvSpPr txBox="1"/>
          <p:nvPr/>
        </p:nvSpPr>
        <p:spPr>
          <a:xfrm>
            <a:off x="4577219" y="812894"/>
            <a:ext cx="4184738" cy="400110"/>
          </a:xfrm>
          <a:prstGeom prst="rect">
            <a:avLst/>
          </a:prstGeom>
          <a:noFill/>
        </p:spPr>
        <p:txBody>
          <a:bodyPr wrap="square">
            <a:spAutoFit/>
          </a:bodyPr>
          <a:lstStyle/>
          <a:p>
            <a:r>
              <a:rPr lang="en-US" altLang="ko-KR" sz="2000" b="1" dirty="0"/>
              <a:t>GTGR</a:t>
            </a:r>
            <a:r>
              <a:rPr lang="en-US" altLang="ko-KR" sz="2000" dirty="0"/>
              <a:t>(Gamow-Teller Giant Resonance)</a:t>
            </a:r>
            <a:endParaRPr lang="ko-KR" altLang="en-US" sz="2000" dirty="0"/>
          </a:p>
        </p:txBody>
      </p:sp>
      <p:sp>
        <p:nvSpPr>
          <p:cNvPr id="9" name="TextBox 8">
            <a:extLst>
              <a:ext uri="{FF2B5EF4-FFF2-40B4-BE49-F238E27FC236}">
                <a16:creationId xmlns:a16="http://schemas.microsoft.com/office/drawing/2014/main" id="{824E9315-3DD0-3085-379B-1AF83ED1CB91}"/>
              </a:ext>
            </a:extLst>
          </p:cNvPr>
          <p:cNvSpPr txBox="1"/>
          <p:nvPr/>
        </p:nvSpPr>
        <p:spPr>
          <a:xfrm>
            <a:off x="937364" y="804821"/>
            <a:ext cx="3076225" cy="400110"/>
          </a:xfrm>
          <a:prstGeom prst="rect">
            <a:avLst/>
          </a:prstGeom>
          <a:noFill/>
        </p:spPr>
        <p:txBody>
          <a:bodyPr wrap="square">
            <a:spAutoFit/>
          </a:bodyPr>
          <a:lstStyle/>
          <a:p>
            <a:r>
              <a:rPr lang="en-US" altLang="ko-KR" sz="2000" b="1" dirty="0" err="1">
                <a:latin typeface="+mn-lt"/>
              </a:rPr>
              <a:t>LeSGT</a:t>
            </a:r>
            <a:r>
              <a:rPr lang="en-US" altLang="ko-KR" sz="2000" dirty="0">
                <a:latin typeface="+mn-lt"/>
              </a:rPr>
              <a:t>(low energy super GT)</a:t>
            </a:r>
            <a:endParaRPr lang="ko-KR" altLang="en-US" sz="2000" dirty="0"/>
          </a:p>
        </p:txBody>
      </p:sp>
    </p:spTree>
    <p:extLst>
      <p:ext uri="{BB962C8B-B14F-4D97-AF65-F5344CB8AC3E}">
        <p14:creationId xmlns:p14="http://schemas.microsoft.com/office/powerpoint/2010/main" val="3057613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그림 1">
            <a:extLst>
              <a:ext uri="{FF2B5EF4-FFF2-40B4-BE49-F238E27FC236}">
                <a16:creationId xmlns:a16="http://schemas.microsoft.com/office/drawing/2014/main" id="{041A38EB-F9ED-4AB8-9367-CF0BE330967B}"/>
              </a:ext>
            </a:extLst>
          </p:cNvPr>
          <p:cNvPicPr>
            <a:picLocks noChangeAspect="1"/>
          </p:cNvPicPr>
          <p:nvPr/>
        </p:nvPicPr>
        <p:blipFill>
          <a:blip r:embed="rId3"/>
          <a:stretch>
            <a:fillRect/>
          </a:stretch>
        </p:blipFill>
        <p:spPr>
          <a:xfrm>
            <a:off x="458591" y="511746"/>
            <a:ext cx="3880251" cy="6256264"/>
          </a:xfrm>
          <a:prstGeom prst="rect">
            <a:avLst/>
          </a:prstGeom>
        </p:spPr>
      </p:pic>
      <p:cxnSp>
        <p:nvCxnSpPr>
          <p:cNvPr id="33" name="직선 화살표 연결선 32">
            <a:extLst>
              <a:ext uri="{FF2B5EF4-FFF2-40B4-BE49-F238E27FC236}">
                <a16:creationId xmlns:a16="http://schemas.microsoft.com/office/drawing/2014/main" id="{1039841E-3255-482D-BFF1-4C7B5085F941}"/>
              </a:ext>
            </a:extLst>
          </p:cNvPr>
          <p:cNvCxnSpPr>
            <a:cxnSpLocks/>
          </p:cNvCxnSpPr>
          <p:nvPr/>
        </p:nvCxnSpPr>
        <p:spPr>
          <a:xfrm>
            <a:off x="2035838" y="3648974"/>
            <a:ext cx="457201" cy="0"/>
          </a:xfrm>
          <a:prstGeom prst="straightConnector1">
            <a:avLst/>
          </a:prstGeom>
          <a:ln w="38100">
            <a:solidFill>
              <a:schemeClr val="accent1">
                <a:lumMod val="50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4" name="직선 화살표 연결선 33">
            <a:extLst>
              <a:ext uri="{FF2B5EF4-FFF2-40B4-BE49-F238E27FC236}">
                <a16:creationId xmlns:a16="http://schemas.microsoft.com/office/drawing/2014/main" id="{7BD7FA24-4ABD-44B2-93EB-78C25D6C637A}"/>
              </a:ext>
            </a:extLst>
          </p:cNvPr>
          <p:cNvCxnSpPr>
            <a:cxnSpLocks/>
          </p:cNvCxnSpPr>
          <p:nvPr/>
        </p:nvCxnSpPr>
        <p:spPr>
          <a:xfrm>
            <a:off x="2170987" y="5904528"/>
            <a:ext cx="209910" cy="0"/>
          </a:xfrm>
          <a:prstGeom prst="straightConnector1">
            <a:avLst/>
          </a:prstGeom>
          <a:ln w="28575">
            <a:solidFill>
              <a:schemeClr val="tx2"/>
            </a:solidFill>
            <a:headEnd type="triangle"/>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3" name="TextBox 12">
                <a:extLst>
                  <a:ext uri="{FF2B5EF4-FFF2-40B4-BE49-F238E27FC236}">
                    <a16:creationId xmlns:a16="http://schemas.microsoft.com/office/drawing/2014/main" id="{C66D687A-1728-4289-9644-323963040AC5}"/>
                  </a:ext>
                </a:extLst>
              </p:cNvPr>
              <p:cNvSpPr txBox="1"/>
              <p:nvPr/>
            </p:nvSpPr>
            <p:spPr>
              <a:xfrm>
                <a:off x="4765427" y="1466568"/>
                <a:ext cx="3880251" cy="314445"/>
              </a:xfrm>
              <a:prstGeom prst="rect">
                <a:avLst/>
              </a:prstGeom>
              <a:noFill/>
            </p:spPr>
            <p:txBody>
              <a:bodyPr wrap="square" lIns="0" tIns="0" rIns="0" bIns="0" rtlCol="0">
                <a:spAutoFit/>
              </a:bodyPr>
              <a:lstStyle/>
              <a:p>
                <a14:m>
                  <m:oMath xmlns:m="http://schemas.openxmlformats.org/officeDocument/2006/math">
                    <m:f>
                      <m:fPr>
                        <m:type m:val="skw"/>
                        <m:ctrlPr>
                          <a:rPr lang="en-US" altLang="ko-KR" sz="2000" b="0" i="1" baseline="-25000" smtClean="0">
                            <a:latin typeface="Cambria Math" panose="02040503050406030204" pitchFamily="18" charset="0"/>
                          </a:rPr>
                        </m:ctrlPr>
                      </m:fPr>
                      <m:num>
                        <m:r>
                          <a:rPr lang="en-US" altLang="ko-KR" sz="2000" i="1">
                            <a:latin typeface="Cambria Math" panose="02040503050406030204" pitchFamily="18" charset="0"/>
                          </a:rPr>
                          <m:t>𝑔</m:t>
                        </m:r>
                        <m:r>
                          <a:rPr lang="en-US" altLang="ko-KR" sz="2000" i="1" baseline="-25000">
                            <a:latin typeface="Cambria Math" panose="02040503050406030204" pitchFamily="18" charset="0"/>
                          </a:rPr>
                          <m:t>𝑝𝑝</m:t>
                        </m:r>
                      </m:num>
                      <m:den>
                        <m:r>
                          <a:rPr lang="en-US" altLang="ko-KR" sz="2000" i="1">
                            <a:latin typeface="Cambria Math" panose="02040503050406030204" pitchFamily="18" charset="0"/>
                          </a:rPr>
                          <m:t>𝑔</m:t>
                        </m:r>
                        <m:r>
                          <a:rPr lang="en-US" altLang="ko-KR" sz="2000" i="1" baseline="-25000">
                            <a:latin typeface="Cambria Math" panose="02040503050406030204" pitchFamily="18" charset="0"/>
                          </a:rPr>
                          <m:t>𝑝</m:t>
                        </m:r>
                        <m:r>
                          <a:rPr lang="en-US" altLang="ko-KR" sz="2000" b="0" i="1" baseline="-25000" smtClean="0">
                            <a:latin typeface="Cambria Math" panose="02040503050406030204" pitchFamily="18" charset="0"/>
                          </a:rPr>
                          <m:t>h</m:t>
                        </m:r>
                      </m:den>
                    </m:f>
                    <m:r>
                      <a:rPr lang="en-US" altLang="ko-KR" sz="2000" b="0" i="1" smtClean="0">
                        <a:latin typeface="Cambria Math" panose="02040503050406030204" pitchFamily="18" charset="0"/>
                      </a:rPr>
                      <m:t>=1.7 </m:t>
                    </m:r>
                  </m:oMath>
                </a14:m>
                <a:r>
                  <a:rPr lang="en-US" altLang="ko-KR" sz="2000" dirty="0"/>
                  <a:t> from other calculation </a:t>
                </a:r>
                <a:endParaRPr lang="ko-KR" altLang="en-US" sz="2000" dirty="0"/>
              </a:p>
            </p:txBody>
          </p:sp>
        </mc:Choice>
        <mc:Fallback xmlns="">
          <p:sp>
            <p:nvSpPr>
              <p:cNvPr id="13" name="TextBox 12">
                <a:extLst>
                  <a:ext uri="{FF2B5EF4-FFF2-40B4-BE49-F238E27FC236}">
                    <a16:creationId xmlns:a16="http://schemas.microsoft.com/office/drawing/2014/main" id="{C66D687A-1728-4289-9644-323963040AC5}"/>
                  </a:ext>
                </a:extLst>
              </p:cNvPr>
              <p:cNvSpPr txBox="1">
                <a:spLocks noRot="1" noChangeAspect="1" noMove="1" noResize="1" noEditPoints="1" noAdjustHandles="1" noChangeArrowheads="1" noChangeShapeType="1" noTextEdit="1"/>
              </p:cNvSpPr>
              <p:nvPr/>
            </p:nvSpPr>
            <p:spPr>
              <a:xfrm>
                <a:off x="4765427" y="1466568"/>
                <a:ext cx="3880251" cy="314445"/>
              </a:xfrm>
              <a:prstGeom prst="rect">
                <a:avLst/>
              </a:prstGeom>
              <a:blipFill>
                <a:blip r:embed="rId4"/>
                <a:stretch>
                  <a:fillRect l="-1730" t="-76471" r="-1887" b="-168627"/>
                </a:stretch>
              </a:blipFill>
            </p:spPr>
            <p:txBody>
              <a:bodyPr/>
              <a:lstStyle/>
              <a:p>
                <a:r>
                  <a:rPr lang="ko-KR" altLang="en-US">
                    <a:noFill/>
                  </a:rPr>
                  <a:t> </a:t>
                </a:r>
              </a:p>
            </p:txBody>
          </p:sp>
        </mc:Fallback>
      </mc:AlternateContent>
      <p:sp>
        <p:nvSpPr>
          <p:cNvPr id="4" name="직사각형 7">
            <a:extLst>
              <a:ext uri="{FF2B5EF4-FFF2-40B4-BE49-F238E27FC236}">
                <a16:creationId xmlns:a16="http://schemas.microsoft.com/office/drawing/2014/main" id="{CCDC5CA9-BCE9-498E-95D1-A694BAB1D886}"/>
              </a:ext>
            </a:extLst>
          </p:cNvPr>
          <p:cNvSpPr>
            <a:spLocks noChangeArrowheads="1"/>
          </p:cNvSpPr>
          <p:nvPr/>
        </p:nvSpPr>
        <p:spPr bwMode="auto">
          <a:xfrm>
            <a:off x="147795" y="68274"/>
            <a:ext cx="4476456" cy="461665"/>
          </a:xfrm>
          <a:prstGeom prst="rect">
            <a:avLst/>
          </a:prstGeom>
          <a:solidFill>
            <a:schemeClr val="tx1"/>
          </a:solidFill>
          <a:ln>
            <a:noFill/>
          </a:ln>
        </p:spPr>
        <p:txBody>
          <a:bodyPr wrap="square">
            <a:spAutoFit/>
          </a:bodyPr>
          <a:lstStyle>
            <a:lvl1pPr marL="285750" indent="-285750">
              <a:defRPr kumimoji="1">
                <a:solidFill>
                  <a:schemeClr val="tx1"/>
                </a:solidFill>
                <a:latin typeface="굴림" panose="020B0600000101010101" pitchFamily="50" charset="-127"/>
                <a:ea typeface="굴림" panose="020B0600000101010101" pitchFamily="50" charset="-127"/>
              </a:defRPr>
            </a:lvl1pPr>
            <a:lvl2pPr marL="742950" indent="-285750">
              <a:defRPr kumimoji="1">
                <a:solidFill>
                  <a:schemeClr val="tx1"/>
                </a:solidFill>
                <a:latin typeface="굴림" panose="020B0600000101010101" pitchFamily="50" charset="-127"/>
                <a:ea typeface="굴림" panose="020B0600000101010101" pitchFamily="50" charset="-127"/>
              </a:defRPr>
            </a:lvl2pPr>
            <a:lvl3pPr marL="1143000" indent="-228600">
              <a:defRPr kumimoji="1">
                <a:solidFill>
                  <a:schemeClr val="tx1"/>
                </a:solidFill>
                <a:latin typeface="굴림" panose="020B0600000101010101" pitchFamily="50" charset="-127"/>
                <a:ea typeface="굴림" panose="020B0600000101010101" pitchFamily="50" charset="-127"/>
              </a:defRPr>
            </a:lvl3pPr>
            <a:lvl4pPr marL="1600200" indent="-228600">
              <a:defRPr kumimoji="1">
                <a:solidFill>
                  <a:schemeClr val="tx1"/>
                </a:solidFill>
                <a:latin typeface="굴림" panose="020B0600000101010101" pitchFamily="50" charset="-127"/>
                <a:ea typeface="굴림" panose="020B0600000101010101" pitchFamily="50" charset="-127"/>
              </a:defRPr>
            </a:lvl4pPr>
            <a:lvl5pPr marL="2057400" indent="-228600">
              <a:defRPr kumimoji="1">
                <a:solidFill>
                  <a:schemeClr val="tx1"/>
                </a:solidFill>
                <a:latin typeface="굴림" panose="020B0600000101010101" pitchFamily="50" charset="-127"/>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9pPr>
          </a:lstStyle>
          <a:p>
            <a:pPr marL="342900" indent="-342900">
              <a:buFont typeface="Wingdings" panose="05000000000000000000" pitchFamily="2" charset="2"/>
              <a:buChar char="v"/>
              <a:defRPr/>
            </a:pPr>
            <a:r>
              <a:rPr lang="en-US" altLang="ko-KR" sz="2400" b="1" dirty="0">
                <a:solidFill>
                  <a:schemeClr val="bg1"/>
                </a:solidFill>
                <a:latin typeface="Calibri" panose="020F0502020204030204" pitchFamily="34" charset="0"/>
                <a:ea typeface="Arial Unicode MS" pitchFamily="50" charset="-127"/>
                <a:cs typeface="Calibri" panose="020F0502020204030204" pitchFamily="34" charset="0"/>
              </a:rPr>
              <a:t>Role of </a:t>
            </a:r>
            <a:r>
              <a:rPr lang="en-US" altLang="ko-KR" sz="2400" b="1" dirty="0">
                <a:solidFill>
                  <a:srgbClr val="FFFF00"/>
                </a:solidFill>
                <a:latin typeface="Calibri" panose="020F0502020204030204" pitchFamily="34" charset="0"/>
                <a:ea typeface="Arial Unicode MS" pitchFamily="50" charset="-127"/>
                <a:cs typeface="Calibri" panose="020F0502020204030204" pitchFamily="34" charset="0"/>
              </a:rPr>
              <a:t>TF</a:t>
            </a:r>
            <a:r>
              <a:rPr lang="en-US" altLang="ko-KR" sz="2400" b="1" dirty="0">
                <a:solidFill>
                  <a:schemeClr val="bg1"/>
                </a:solidFill>
                <a:latin typeface="Calibri" panose="020F0502020204030204" pitchFamily="34" charset="0"/>
                <a:ea typeface="Arial Unicode MS" pitchFamily="50" charset="-127"/>
                <a:cs typeface="Calibri" panose="020F0502020204030204" pitchFamily="34" charset="0"/>
              </a:rPr>
              <a:t> in GT states for </a:t>
            </a:r>
            <a:r>
              <a:rPr lang="en-US" altLang="ko-KR" sz="2400" b="1" baseline="30000" dirty="0">
                <a:solidFill>
                  <a:schemeClr val="bg1"/>
                </a:solidFill>
                <a:latin typeface="Calibri" panose="020F0502020204030204" pitchFamily="34" charset="0"/>
                <a:ea typeface="Arial Unicode MS" pitchFamily="50" charset="-127"/>
                <a:cs typeface="Calibri" panose="020F0502020204030204" pitchFamily="34" charset="0"/>
              </a:rPr>
              <a:t>42</a:t>
            </a:r>
            <a:r>
              <a:rPr lang="en-US" altLang="ko-KR" sz="2400" b="1" dirty="0">
                <a:solidFill>
                  <a:schemeClr val="bg1"/>
                </a:solidFill>
                <a:latin typeface="Calibri" panose="020F0502020204030204" pitchFamily="34" charset="0"/>
                <a:ea typeface="Arial Unicode MS" pitchFamily="50" charset="-127"/>
                <a:cs typeface="Calibri" panose="020F0502020204030204" pitchFamily="34" charset="0"/>
              </a:rPr>
              <a:t>Ca</a:t>
            </a:r>
            <a:r>
              <a:rPr lang="en-US" altLang="ko-KR" sz="2400" b="1" dirty="0">
                <a:solidFill>
                  <a:schemeClr val="bg1"/>
                </a:solidFill>
                <a:latin typeface="Calibri" panose="020F0502020204030204" pitchFamily="34" charset="0"/>
                <a:cs typeface="Calibri" panose="020F0502020204030204" pitchFamily="34" charset="0"/>
              </a:rPr>
              <a:t> </a:t>
            </a:r>
            <a:r>
              <a:rPr lang="en-US" altLang="ko-KR" sz="2400" dirty="0">
                <a:solidFill>
                  <a:schemeClr val="bg1"/>
                </a:solidFill>
                <a:latin typeface="Calibri" panose="020F0502020204030204" pitchFamily="34" charset="0"/>
                <a:ea typeface="굴림" charset="-127"/>
                <a:cs typeface="Calibri" panose="020F0502020204030204" pitchFamily="34" charset="0"/>
              </a:rPr>
              <a:t> </a:t>
            </a:r>
          </a:p>
        </p:txBody>
      </p:sp>
      <p:sp>
        <p:nvSpPr>
          <p:cNvPr id="14" name="TextBox 13">
            <a:extLst>
              <a:ext uri="{FF2B5EF4-FFF2-40B4-BE49-F238E27FC236}">
                <a16:creationId xmlns:a16="http://schemas.microsoft.com/office/drawing/2014/main" id="{B31AE2CA-EF3C-B998-140E-0B062CFAB0F0}"/>
              </a:ext>
            </a:extLst>
          </p:cNvPr>
          <p:cNvSpPr txBox="1"/>
          <p:nvPr/>
        </p:nvSpPr>
        <p:spPr>
          <a:xfrm>
            <a:off x="4620752" y="2484018"/>
            <a:ext cx="4590611" cy="400110"/>
          </a:xfrm>
          <a:prstGeom prst="rect">
            <a:avLst/>
          </a:prstGeom>
          <a:noFill/>
        </p:spPr>
        <p:txBody>
          <a:bodyPr wrap="square">
            <a:spAutoFit/>
          </a:bodyPr>
          <a:lstStyle/>
          <a:p>
            <a:pPr marL="342900" indent="-342900">
              <a:buFont typeface="Wingdings" panose="05000000000000000000" pitchFamily="2" charset="2"/>
              <a:buChar char="ü"/>
            </a:pPr>
            <a:r>
              <a:rPr lang="en-US" altLang="ko-KR" sz="2000" b="1" dirty="0">
                <a:highlight>
                  <a:srgbClr val="FFFF00"/>
                </a:highlight>
                <a:uFill>
                  <a:solidFill>
                    <a:schemeClr val="tx1"/>
                  </a:solidFill>
                </a:uFill>
                <a:latin typeface="Calibri" panose="020F0502020204030204" pitchFamily="34" charset="0"/>
                <a:ea typeface="굴림" panose="020B0600000101010101" pitchFamily="50" charset="-127"/>
                <a:cs typeface="Calibri" panose="020F0502020204030204" pitchFamily="34" charset="0"/>
              </a:rPr>
              <a:t>TF</a:t>
            </a:r>
            <a:r>
              <a:rPr lang="en-US" altLang="ko-KR" sz="2000" dirty="0">
                <a:uFill>
                  <a:solidFill>
                    <a:schemeClr val="tx1"/>
                  </a:solidFill>
                </a:uFill>
                <a:latin typeface="Calibri" panose="020F0502020204030204" pitchFamily="34" charset="0"/>
                <a:ea typeface="굴림" panose="020B0600000101010101" pitchFamily="50" charset="-127"/>
                <a:cs typeface="Calibri" panose="020F0502020204030204" pitchFamily="34" charset="0"/>
              </a:rPr>
              <a:t> has non-central property. </a:t>
            </a:r>
            <a:endParaRPr lang="ko-KR" altLang="en-US" sz="2000" dirty="0"/>
          </a:p>
        </p:txBody>
      </p:sp>
      <p:sp>
        <p:nvSpPr>
          <p:cNvPr id="15" name="TextBox 14">
            <a:extLst>
              <a:ext uri="{FF2B5EF4-FFF2-40B4-BE49-F238E27FC236}">
                <a16:creationId xmlns:a16="http://schemas.microsoft.com/office/drawing/2014/main" id="{A9CCDD66-CA6C-D273-080E-AF7C58CC7A9F}"/>
              </a:ext>
            </a:extLst>
          </p:cNvPr>
          <p:cNvSpPr txBox="1"/>
          <p:nvPr/>
        </p:nvSpPr>
        <p:spPr>
          <a:xfrm>
            <a:off x="4620752" y="2954053"/>
            <a:ext cx="4911555" cy="707886"/>
          </a:xfrm>
          <a:prstGeom prst="rect">
            <a:avLst/>
          </a:prstGeom>
          <a:noFill/>
        </p:spPr>
        <p:txBody>
          <a:bodyPr wrap="square">
            <a:spAutoFit/>
          </a:bodyPr>
          <a:lstStyle/>
          <a:p>
            <a:pPr marL="342900" indent="-342900">
              <a:buFont typeface="Wingdings" panose="05000000000000000000" pitchFamily="2" charset="2"/>
              <a:buChar char="ü"/>
            </a:pPr>
            <a:r>
              <a:rPr lang="en-US" altLang="ko-KR" sz="2000" b="1" dirty="0">
                <a:highlight>
                  <a:srgbClr val="FFFF00"/>
                </a:highlight>
                <a:uFill>
                  <a:solidFill>
                    <a:schemeClr val="tx1"/>
                  </a:solidFill>
                </a:uFill>
                <a:latin typeface="Calibri" panose="020F0502020204030204" pitchFamily="34" charset="0"/>
                <a:ea typeface="굴림" panose="020B0600000101010101" pitchFamily="50" charset="-127"/>
                <a:cs typeface="Calibri" panose="020F0502020204030204" pitchFamily="34" charset="0"/>
              </a:rPr>
              <a:t>TF</a:t>
            </a:r>
            <a:r>
              <a:rPr lang="en-US" altLang="ko-KR" sz="2000" dirty="0">
                <a:uFill>
                  <a:solidFill>
                    <a:schemeClr val="tx1"/>
                  </a:solidFill>
                </a:uFill>
                <a:latin typeface="Calibri" panose="020F0502020204030204" pitchFamily="34" charset="0"/>
                <a:ea typeface="굴림" panose="020B0600000101010101" pitchFamily="50" charset="-127"/>
                <a:cs typeface="Calibri" panose="020F0502020204030204" pitchFamily="34" charset="0"/>
              </a:rPr>
              <a:t> can be also associated with nuclear deformation. </a:t>
            </a:r>
          </a:p>
        </p:txBody>
      </p:sp>
      <p:sp>
        <p:nvSpPr>
          <p:cNvPr id="16" name="TextBox 15">
            <a:extLst>
              <a:ext uri="{FF2B5EF4-FFF2-40B4-BE49-F238E27FC236}">
                <a16:creationId xmlns:a16="http://schemas.microsoft.com/office/drawing/2014/main" id="{785B13A2-4898-8289-A294-0CADD815DE90}"/>
              </a:ext>
            </a:extLst>
          </p:cNvPr>
          <p:cNvSpPr txBox="1"/>
          <p:nvPr/>
        </p:nvSpPr>
        <p:spPr>
          <a:xfrm>
            <a:off x="4662351" y="4322126"/>
            <a:ext cx="4976948" cy="707886"/>
          </a:xfrm>
          <a:prstGeom prst="rect">
            <a:avLst/>
          </a:prstGeom>
          <a:noFill/>
        </p:spPr>
        <p:txBody>
          <a:bodyPr wrap="square">
            <a:spAutoFit/>
          </a:bodyPr>
          <a:lstStyle/>
          <a:p>
            <a:pPr marL="0" indent="0">
              <a:buNone/>
            </a:pPr>
            <a:r>
              <a:rPr lang="en-US" altLang="ko-KR" sz="2000" b="1" dirty="0">
                <a:solidFill>
                  <a:srgbClr val="FF0000"/>
                </a:solidFill>
                <a:latin typeface="+mn-lt"/>
              </a:rPr>
              <a:t>The attractive TF </a:t>
            </a:r>
            <a:r>
              <a:rPr lang="en-US" altLang="ko-KR" sz="2000" dirty="0">
                <a:latin typeface="+mn-lt"/>
              </a:rPr>
              <a:t>plays a crucial role in shifting the main GT peak to the </a:t>
            </a:r>
            <a:r>
              <a:rPr lang="en-US" altLang="ko-KR" sz="2000" dirty="0" err="1">
                <a:latin typeface="+mn-lt"/>
              </a:rPr>
              <a:t>LeSGT</a:t>
            </a:r>
            <a:r>
              <a:rPr lang="en-US" altLang="ko-KR" sz="2000" dirty="0">
                <a:latin typeface="+mn-lt"/>
              </a:rPr>
              <a:t>.</a:t>
            </a:r>
          </a:p>
        </p:txBody>
      </p:sp>
      <p:cxnSp>
        <p:nvCxnSpPr>
          <p:cNvPr id="6" name="직선 화살표 연결선 5">
            <a:extLst>
              <a:ext uri="{FF2B5EF4-FFF2-40B4-BE49-F238E27FC236}">
                <a16:creationId xmlns:a16="http://schemas.microsoft.com/office/drawing/2014/main" id="{A84ECDCA-F402-0F06-DBF3-265C83F8441F}"/>
              </a:ext>
            </a:extLst>
          </p:cNvPr>
          <p:cNvCxnSpPr>
            <a:cxnSpLocks/>
          </p:cNvCxnSpPr>
          <p:nvPr/>
        </p:nvCxnSpPr>
        <p:spPr>
          <a:xfrm flipH="1">
            <a:off x="2170987" y="4553565"/>
            <a:ext cx="2534363" cy="12648"/>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7" name="TextBox 16">
                <a:extLst>
                  <a:ext uri="{FF2B5EF4-FFF2-40B4-BE49-F238E27FC236}">
                    <a16:creationId xmlns:a16="http://schemas.microsoft.com/office/drawing/2014/main" id="{B53C7AEE-C007-6C21-D472-B79E124572DE}"/>
                  </a:ext>
                </a:extLst>
              </p:cNvPr>
              <p:cNvSpPr txBox="1"/>
              <p:nvPr/>
            </p:nvSpPr>
            <p:spPr>
              <a:xfrm>
                <a:off x="4662351" y="1911523"/>
                <a:ext cx="5099667" cy="382412"/>
              </a:xfrm>
              <a:prstGeom prst="rect">
                <a:avLst/>
              </a:prstGeom>
              <a:noFill/>
            </p:spPr>
            <p:txBody>
              <a:bodyPr wrap="square">
                <a:spAutoFit/>
              </a:bodyPr>
              <a:lstStyle/>
              <a:p>
                <a14:m>
                  <m:oMath xmlns:m="http://schemas.openxmlformats.org/officeDocument/2006/math">
                    <m:r>
                      <a:rPr lang="en-US" altLang="ko-KR" sz="1800" i="1" smtClean="0">
                        <a:latin typeface="Cambria Math" panose="02040503050406030204" pitchFamily="18" charset="0"/>
                      </a:rPr>
                      <m:t>𝑔</m:t>
                    </m:r>
                    <m:r>
                      <a:rPr lang="en-US" altLang="ko-KR" sz="1800" i="1" baseline="-25000">
                        <a:latin typeface="Cambria Math" panose="02040503050406030204" pitchFamily="18" charset="0"/>
                      </a:rPr>
                      <m:t>𝑝𝑝</m:t>
                    </m:r>
                  </m:oMath>
                </a14:m>
                <a:r>
                  <a:rPr lang="en-US" altLang="ko-KR" dirty="0"/>
                  <a:t>(</a:t>
                </a:r>
                <a14:m>
                  <m:oMath xmlns:m="http://schemas.openxmlformats.org/officeDocument/2006/math">
                    <m:r>
                      <a:rPr lang="en-US" altLang="ko-KR" sz="1800" i="1">
                        <a:latin typeface="Cambria Math" panose="02040503050406030204" pitchFamily="18" charset="0"/>
                      </a:rPr>
                      <m:t>𝑔</m:t>
                    </m:r>
                    <m:r>
                      <a:rPr lang="en-US" altLang="ko-KR" sz="1800" i="1" baseline="-25000">
                        <a:latin typeface="Cambria Math" panose="02040503050406030204" pitchFamily="18" charset="0"/>
                      </a:rPr>
                      <m:t>𝑝</m:t>
                    </m:r>
                    <m:r>
                      <a:rPr lang="en-US" altLang="ko-KR" sz="1800" b="0" i="1" baseline="-25000" smtClean="0">
                        <a:latin typeface="Cambria Math" panose="02040503050406030204" pitchFamily="18" charset="0"/>
                      </a:rPr>
                      <m:t>h</m:t>
                    </m:r>
                  </m:oMath>
                </a14:m>
                <a:r>
                  <a:rPr lang="en-US" altLang="ko-KR" dirty="0"/>
                  <a:t>):strength of particle-particle(particle-hole)</a:t>
                </a:r>
                <a:endParaRPr lang="ko-KR" altLang="en-US" dirty="0"/>
              </a:p>
            </p:txBody>
          </p:sp>
        </mc:Choice>
        <mc:Fallback xmlns="">
          <p:sp>
            <p:nvSpPr>
              <p:cNvPr id="17" name="TextBox 16">
                <a:extLst>
                  <a:ext uri="{FF2B5EF4-FFF2-40B4-BE49-F238E27FC236}">
                    <a16:creationId xmlns:a16="http://schemas.microsoft.com/office/drawing/2014/main" id="{B53C7AEE-C007-6C21-D472-B79E124572DE}"/>
                  </a:ext>
                </a:extLst>
              </p:cNvPr>
              <p:cNvSpPr txBox="1">
                <a:spLocks noRot="1" noChangeAspect="1" noMove="1" noResize="1" noEditPoints="1" noAdjustHandles="1" noChangeArrowheads="1" noChangeShapeType="1" noTextEdit="1"/>
              </p:cNvSpPr>
              <p:nvPr/>
            </p:nvSpPr>
            <p:spPr>
              <a:xfrm>
                <a:off x="4662351" y="1911523"/>
                <a:ext cx="5099667" cy="382412"/>
              </a:xfrm>
              <a:prstGeom prst="rect">
                <a:avLst/>
              </a:prstGeom>
              <a:blipFill>
                <a:blip r:embed="rId5"/>
                <a:stretch>
                  <a:fillRect t="-8065" b="-25806"/>
                </a:stretch>
              </a:blipFill>
            </p:spPr>
            <p:txBody>
              <a:bodyPr/>
              <a:lstStyle/>
              <a:p>
                <a:r>
                  <a:rPr lang="ko-KR" altLang="en-US">
                    <a:noFill/>
                  </a:rPr>
                  <a:t> </a:t>
                </a:r>
              </a:p>
            </p:txBody>
          </p:sp>
        </mc:Fallback>
      </mc:AlternateContent>
      <p:sp>
        <p:nvSpPr>
          <p:cNvPr id="18" name="TextBox 17">
            <a:extLst>
              <a:ext uri="{FF2B5EF4-FFF2-40B4-BE49-F238E27FC236}">
                <a16:creationId xmlns:a16="http://schemas.microsoft.com/office/drawing/2014/main" id="{8FDB59E6-2F2E-F73D-6D17-3386B829E488}"/>
              </a:ext>
            </a:extLst>
          </p:cNvPr>
          <p:cNvSpPr txBox="1"/>
          <p:nvPr/>
        </p:nvSpPr>
        <p:spPr>
          <a:xfrm>
            <a:off x="4624251" y="5699169"/>
            <a:ext cx="5120782" cy="615553"/>
          </a:xfrm>
          <a:prstGeom prst="rect">
            <a:avLst/>
          </a:prstGeom>
          <a:solidFill>
            <a:schemeClr val="accent4">
              <a:lumMod val="20000"/>
              <a:lumOff val="80000"/>
            </a:schemeClr>
          </a:solidFill>
          <a:ln>
            <a:noFill/>
          </a:ln>
          <a:effectLst/>
        </p:spPr>
        <p:txBody>
          <a:bodyPr wrap="square" lIns="0" tIns="0" rIns="0" bIns="0" rtlCol="0">
            <a:spAutoFit/>
          </a:bodyPr>
          <a:lstStyle/>
          <a:p>
            <a:pPr marL="342900" indent="-342900">
              <a:buFont typeface="Wingdings" panose="05000000000000000000" pitchFamily="2" charset="2"/>
              <a:buChar char="ü"/>
            </a:pPr>
            <a:r>
              <a:rPr lang="en-US" altLang="ko-KR" sz="2000" b="1" dirty="0">
                <a:latin typeface="Comic Sans MS" panose="030F0702030302020204" pitchFamily="66" charset="0"/>
                <a:ea typeface="Cambria Math" panose="02040503050406030204" pitchFamily="18" charset="0"/>
              </a:rPr>
              <a:t>The effect of TF decreases with the nuclear deformation.</a:t>
            </a:r>
            <a:endParaRPr lang="ko-KR" altLang="en-US" sz="2000" b="1" dirty="0">
              <a:solidFill>
                <a:schemeClr val="tx1"/>
              </a:solidFill>
              <a:latin typeface="Comic Sans MS" panose="030F0702030302020204" pitchFamily="66" charset="0"/>
            </a:endParaRPr>
          </a:p>
        </p:txBody>
      </p:sp>
      <p:sp>
        <p:nvSpPr>
          <p:cNvPr id="19" name="TextBox 18">
            <a:extLst>
              <a:ext uri="{FF2B5EF4-FFF2-40B4-BE49-F238E27FC236}">
                <a16:creationId xmlns:a16="http://schemas.microsoft.com/office/drawing/2014/main" id="{09FC95E2-97DE-E5D4-9DE0-A39D76444793}"/>
              </a:ext>
            </a:extLst>
          </p:cNvPr>
          <p:cNvSpPr txBox="1"/>
          <p:nvPr/>
        </p:nvSpPr>
        <p:spPr>
          <a:xfrm>
            <a:off x="5994633" y="38716"/>
            <a:ext cx="3158474" cy="400110"/>
          </a:xfrm>
          <a:prstGeom prst="rect">
            <a:avLst/>
          </a:prstGeom>
          <a:noFill/>
        </p:spPr>
        <p:txBody>
          <a:bodyPr wrap="square" rtlCol="0">
            <a:spAutoFit/>
          </a:bodyPr>
          <a:lstStyle/>
          <a:p>
            <a:r>
              <a:rPr lang="en-US" altLang="ko-KR" sz="2000" dirty="0">
                <a:solidFill>
                  <a:schemeClr val="bg1">
                    <a:lumMod val="50000"/>
                  </a:schemeClr>
                </a:solidFill>
              </a:rPr>
              <a:t>Ha </a:t>
            </a:r>
            <a:r>
              <a:rPr lang="en-US" altLang="ko-KR" sz="2000" i="1" dirty="0">
                <a:solidFill>
                  <a:schemeClr val="bg1">
                    <a:lumMod val="50000"/>
                  </a:schemeClr>
                </a:solidFill>
              </a:rPr>
              <a:t>et al. </a:t>
            </a:r>
            <a:r>
              <a:rPr lang="en-US" altLang="ko-KR" sz="2000" dirty="0">
                <a:solidFill>
                  <a:schemeClr val="bg1">
                    <a:lumMod val="50000"/>
                  </a:schemeClr>
                </a:solidFill>
              </a:rPr>
              <a:t>PTEP 043D01(2022)</a:t>
            </a:r>
            <a:endParaRPr lang="ko-KR" altLang="en-US" sz="2000" dirty="0">
              <a:solidFill>
                <a:schemeClr val="bg1">
                  <a:lumMod val="50000"/>
                </a:schemeClr>
              </a:solidFill>
            </a:endParaRPr>
          </a:p>
        </p:txBody>
      </p:sp>
      <mc:AlternateContent xmlns:mc="http://schemas.openxmlformats.org/markup-compatibility/2006" xmlns:a14="http://schemas.microsoft.com/office/drawing/2010/main">
        <mc:Choice Requires="a14">
          <p:sp>
            <p:nvSpPr>
              <p:cNvPr id="20" name="직사각형 14">
                <a:extLst>
                  <a:ext uri="{FF2B5EF4-FFF2-40B4-BE49-F238E27FC236}">
                    <a16:creationId xmlns:a16="http://schemas.microsoft.com/office/drawing/2014/main" id="{E3F0B778-9247-0DAA-63DE-174C78D5ECAA}"/>
                  </a:ext>
                </a:extLst>
              </p:cNvPr>
              <p:cNvSpPr>
                <a:spLocks noChangeArrowheads="1"/>
              </p:cNvSpPr>
              <p:nvPr/>
            </p:nvSpPr>
            <p:spPr bwMode="auto">
              <a:xfrm>
                <a:off x="4842901" y="3793489"/>
                <a:ext cx="2303463" cy="338554"/>
              </a:xfrm>
              <a:prstGeom prst="rect">
                <a:avLst/>
              </a:prstGeom>
              <a:solidFill>
                <a:schemeClr val="accent4">
                  <a:lumMod val="20000"/>
                  <a:lumOff val="80000"/>
                </a:schemeClr>
              </a:solidFill>
              <a:ln w="9525">
                <a:noFill/>
                <a:miter lim="800000"/>
                <a:headEnd/>
                <a:tailEnd/>
              </a:ln>
            </p:spPr>
            <p:txBody>
              <a:bodyPr>
                <a:spAutoFit/>
              </a:bodyPr>
              <a:lstStyle/>
              <a:p>
                <a:pPr>
                  <a:defRPr/>
                </a:pPr>
                <a:r>
                  <a:rPr lang="en-US" altLang="ko-KR" sz="1600" dirty="0">
                    <a:solidFill>
                      <a:srgbClr val="0000CC"/>
                    </a:solidFill>
                    <a:latin typeface="Comic Sans MS" pitchFamily="66" charset="0"/>
                    <a:ea typeface="굴림" charset="-127"/>
                  </a:rPr>
                  <a:t> </a:t>
                </a:r>
                <a14:m>
                  <m:oMath xmlns:m="http://schemas.openxmlformats.org/officeDocument/2006/math">
                    <m:sSub>
                      <m:sSubPr>
                        <m:ctrlPr>
                          <a:rPr lang="en-US" altLang="ko-KR" sz="1600" i="1" dirty="0" smtClean="0">
                            <a:solidFill>
                              <a:srgbClr val="0000CC"/>
                            </a:solidFill>
                            <a:latin typeface="Cambria Math" panose="02040503050406030204" pitchFamily="18" charset="0"/>
                            <a:ea typeface="굴림" charset="-127"/>
                          </a:rPr>
                        </m:ctrlPr>
                      </m:sSubPr>
                      <m:e>
                        <m:r>
                          <a:rPr lang="ko-KR" altLang="en-US" sz="1600" i="1" dirty="0" smtClean="0">
                            <a:solidFill>
                              <a:srgbClr val="0000CC"/>
                            </a:solidFill>
                            <a:latin typeface="Cambria Math" panose="02040503050406030204" pitchFamily="18" charset="0"/>
                            <a:ea typeface="굴림" charset="-127"/>
                          </a:rPr>
                          <m:t>𝛽</m:t>
                        </m:r>
                      </m:e>
                      <m:sub>
                        <m:r>
                          <a:rPr lang="en-US" altLang="ko-KR" sz="1600" b="0" i="1" dirty="0" smtClean="0">
                            <a:solidFill>
                              <a:srgbClr val="0000CC"/>
                            </a:solidFill>
                            <a:latin typeface="Cambria Math" panose="02040503050406030204" pitchFamily="18" charset="0"/>
                            <a:ea typeface="굴림" charset="-127"/>
                          </a:rPr>
                          <m:t>2</m:t>
                        </m:r>
                      </m:sub>
                    </m:sSub>
                    <m:r>
                      <a:rPr lang="en-US" altLang="ko-KR" sz="1600" b="0" i="1" dirty="0" smtClean="0">
                        <a:solidFill>
                          <a:srgbClr val="0000CC"/>
                        </a:solidFill>
                        <a:latin typeface="Cambria Math" panose="02040503050406030204" pitchFamily="18" charset="0"/>
                        <a:ea typeface="굴림" charset="-127"/>
                      </a:rPr>
                      <m:t>=0.245</m:t>
                    </m:r>
                  </m:oMath>
                </a14:m>
                <a:r>
                  <a:rPr lang="en-US" altLang="ko-KR" sz="1600" dirty="0">
                    <a:solidFill>
                      <a:srgbClr val="0000CC"/>
                    </a:solidFill>
                    <a:latin typeface="Comic Sans MS" pitchFamily="66" charset="0"/>
                    <a:ea typeface="굴림" charset="-127"/>
                  </a:rPr>
                  <a:t> from B(E2)</a:t>
                </a:r>
                <a:endParaRPr lang="ko-KR" altLang="en-US" sz="1600" dirty="0">
                  <a:solidFill>
                    <a:srgbClr val="0000CC"/>
                  </a:solidFill>
                  <a:latin typeface="Comic Sans MS" pitchFamily="66" charset="0"/>
                  <a:ea typeface="굴림" charset="-127"/>
                </a:endParaRPr>
              </a:p>
            </p:txBody>
          </p:sp>
        </mc:Choice>
        <mc:Fallback xmlns="">
          <p:sp>
            <p:nvSpPr>
              <p:cNvPr id="20" name="직사각형 14">
                <a:extLst>
                  <a:ext uri="{FF2B5EF4-FFF2-40B4-BE49-F238E27FC236}">
                    <a16:creationId xmlns:a16="http://schemas.microsoft.com/office/drawing/2014/main" id="{E3F0B778-9247-0DAA-63DE-174C78D5ECAA}"/>
                  </a:ext>
                </a:extLst>
              </p:cNvPr>
              <p:cNvSpPr>
                <a:spLocks noRot="1" noChangeAspect="1" noMove="1" noResize="1" noEditPoints="1" noAdjustHandles="1" noChangeArrowheads="1" noChangeShapeType="1" noTextEdit="1"/>
              </p:cNvSpPr>
              <p:nvPr/>
            </p:nvSpPr>
            <p:spPr bwMode="auto">
              <a:xfrm>
                <a:off x="4842901" y="3793489"/>
                <a:ext cx="2303463" cy="338554"/>
              </a:xfrm>
              <a:prstGeom prst="rect">
                <a:avLst/>
              </a:prstGeom>
              <a:blipFill>
                <a:blip r:embed="rId6"/>
                <a:stretch>
                  <a:fillRect t="-3571" r="-5026" b="-23214"/>
                </a:stretch>
              </a:blipFill>
              <a:ln w="9525">
                <a:noFill/>
                <a:miter lim="800000"/>
                <a:headEnd/>
                <a:tailEnd/>
              </a:ln>
            </p:spPr>
            <p:txBody>
              <a:bodyPr/>
              <a:lstStyle/>
              <a:p>
                <a:r>
                  <a:rPr lang="ko-KR" altLang="en-US">
                    <a:noFill/>
                  </a:rPr>
                  <a:t> </a:t>
                </a:r>
              </a:p>
            </p:txBody>
          </p:sp>
        </mc:Fallback>
      </mc:AlternateContent>
      <p:sp>
        <p:nvSpPr>
          <p:cNvPr id="5" name="TextBox 4">
            <a:extLst>
              <a:ext uri="{FF2B5EF4-FFF2-40B4-BE49-F238E27FC236}">
                <a16:creationId xmlns:a16="http://schemas.microsoft.com/office/drawing/2014/main" id="{53D493CE-7226-47D4-5E3D-6A3167E0B39B}"/>
              </a:ext>
            </a:extLst>
          </p:cNvPr>
          <p:cNvSpPr txBox="1"/>
          <p:nvPr/>
        </p:nvSpPr>
        <p:spPr>
          <a:xfrm>
            <a:off x="2099423" y="777013"/>
            <a:ext cx="787232" cy="369332"/>
          </a:xfrm>
          <a:prstGeom prst="rect">
            <a:avLst/>
          </a:prstGeom>
          <a:noFill/>
        </p:spPr>
        <p:txBody>
          <a:bodyPr wrap="square">
            <a:spAutoFit/>
          </a:bodyPr>
          <a:lstStyle/>
          <a:p>
            <a:r>
              <a:rPr lang="en-US" altLang="ko-KR" sz="1800" b="1" dirty="0" err="1">
                <a:solidFill>
                  <a:srgbClr val="0070C0"/>
                </a:solidFill>
                <a:latin typeface="+mn-lt"/>
              </a:rPr>
              <a:t>LeSGT</a:t>
            </a:r>
            <a:endParaRPr lang="ko-KR" altLang="en-US" dirty="0"/>
          </a:p>
        </p:txBody>
      </p:sp>
      <p:sp>
        <p:nvSpPr>
          <p:cNvPr id="10" name="TextBox 9">
            <a:extLst>
              <a:ext uri="{FF2B5EF4-FFF2-40B4-BE49-F238E27FC236}">
                <a16:creationId xmlns:a16="http://schemas.microsoft.com/office/drawing/2014/main" id="{DC8EAA82-8D87-3E65-492D-AF31A373618B}"/>
              </a:ext>
            </a:extLst>
          </p:cNvPr>
          <p:cNvSpPr txBox="1"/>
          <p:nvPr/>
        </p:nvSpPr>
        <p:spPr>
          <a:xfrm>
            <a:off x="4558957" y="991975"/>
            <a:ext cx="5306453" cy="382412"/>
          </a:xfrm>
          <a:prstGeom prst="rect">
            <a:avLst/>
          </a:prstGeom>
          <a:noFill/>
        </p:spPr>
        <p:txBody>
          <a:bodyPr wrap="square">
            <a:spAutoFit/>
          </a:bodyPr>
          <a:lstStyle/>
          <a:p>
            <a:pPr marL="342900" indent="-342900">
              <a:buFont typeface="Wingdings" panose="05000000000000000000" pitchFamily="2" charset="2"/>
              <a:buChar char="ü"/>
            </a:pPr>
            <a:r>
              <a:rPr lang="en-US" altLang="ko-KR" dirty="0"/>
              <a:t>N=Z+2 nucleus is important for p-p interaction.</a:t>
            </a:r>
            <a:endParaRPr lang="ko-KR" altLang="en-US" dirty="0"/>
          </a:p>
        </p:txBody>
      </p:sp>
    </p:spTree>
    <p:extLst>
      <p:ext uri="{BB962C8B-B14F-4D97-AF65-F5344CB8AC3E}">
        <p14:creationId xmlns:p14="http://schemas.microsoft.com/office/powerpoint/2010/main" val="2027350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4"/>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8" grpId="0" animBg="1"/>
      <p:bldP spid="2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7">
            <a:extLst>
              <a:ext uri="{FF2B5EF4-FFF2-40B4-BE49-F238E27FC236}">
                <a16:creationId xmlns:a16="http://schemas.microsoft.com/office/drawing/2014/main" id="{CCDC5CA9-BCE9-498E-95D1-A694BAB1D886}"/>
              </a:ext>
            </a:extLst>
          </p:cNvPr>
          <p:cNvSpPr>
            <a:spLocks noChangeArrowheads="1"/>
          </p:cNvSpPr>
          <p:nvPr/>
        </p:nvSpPr>
        <p:spPr bwMode="auto">
          <a:xfrm>
            <a:off x="147795" y="68274"/>
            <a:ext cx="4476456" cy="461665"/>
          </a:xfrm>
          <a:prstGeom prst="rect">
            <a:avLst/>
          </a:prstGeom>
          <a:solidFill>
            <a:schemeClr val="tx1"/>
          </a:solidFill>
          <a:ln>
            <a:noFill/>
          </a:ln>
        </p:spPr>
        <p:txBody>
          <a:bodyPr wrap="square">
            <a:spAutoFit/>
          </a:bodyPr>
          <a:lstStyle>
            <a:lvl1pPr marL="285750" indent="-285750">
              <a:defRPr kumimoji="1">
                <a:solidFill>
                  <a:schemeClr val="tx1"/>
                </a:solidFill>
                <a:latin typeface="굴림" panose="020B0600000101010101" pitchFamily="50" charset="-127"/>
                <a:ea typeface="굴림" panose="020B0600000101010101" pitchFamily="50" charset="-127"/>
              </a:defRPr>
            </a:lvl1pPr>
            <a:lvl2pPr marL="742950" indent="-285750">
              <a:defRPr kumimoji="1">
                <a:solidFill>
                  <a:schemeClr val="tx1"/>
                </a:solidFill>
                <a:latin typeface="굴림" panose="020B0600000101010101" pitchFamily="50" charset="-127"/>
                <a:ea typeface="굴림" panose="020B0600000101010101" pitchFamily="50" charset="-127"/>
              </a:defRPr>
            </a:lvl2pPr>
            <a:lvl3pPr marL="1143000" indent="-228600">
              <a:defRPr kumimoji="1">
                <a:solidFill>
                  <a:schemeClr val="tx1"/>
                </a:solidFill>
                <a:latin typeface="굴림" panose="020B0600000101010101" pitchFamily="50" charset="-127"/>
                <a:ea typeface="굴림" panose="020B0600000101010101" pitchFamily="50" charset="-127"/>
              </a:defRPr>
            </a:lvl3pPr>
            <a:lvl4pPr marL="1600200" indent="-228600">
              <a:defRPr kumimoji="1">
                <a:solidFill>
                  <a:schemeClr val="tx1"/>
                </a:solidFill>
                <a:latin typeface="굴림" panose="020B0600000101010101" pitchFamily="50" charset="-127"/>
                <a:ea typeface="굴림" panose="020B0600000101010101" pitchFamily="50" charset="-127"/>
              </a:defRPr>
            </a:lvl4pPr>
            <a:lvl5pPr marL="2057400" indent="-228600">
              <a:defRPr kumimoji="1">
                <a:solidFill>
                  <a:schemeClr val="tx1"/>
                </a:solidFill>
                <a:latin typeface="굴림" panose="020B0600000101010101" pitchFamily="50" charset="-127"/>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9pPr>
          </a:lstStyle>
          <a:p>
            <a:pPr marL="342900" indent="-342900">
              <a:buFont typeface="Wingdings" panose="05000000000000000000" pitchFamily="2" charset="2"/>
              <a:buChar char="v"/>
              <a:defRPr/>
            </a:pPr>
            <a:r>
              <a:rPr lang="en-US" altLang="ko-KR" sz="2400" b="1" dirty="0">
                <a:solidFill>
                  <a:schemeClr val="bg1"/>
                </a:solidFill>
                <a:latin typeface="Calibri" panose="020F0502020204030204" pitchFamily="34" charset="0"/>
                <a:ea typeface="Arial Unicode MS" pitchFamily="50" charset="-127"/>
                <a:cs typeface="Calibri" panose="020F0502020204030204" pitchFamily="34" charset="0"/>
              </a:rPr>
              <a:t>Role of </a:t>
            </a:r>
            <a:r>
              <a:rPr lang="en-US" altLang="ko-KR" sz="2400" b="1" dirty="0">
                <a:solidFill>
                  <a:srgbClr val="FFFF00"/>
                </a:solidFill>
                <a:latin typeface="Calibri" panose="020F0502020204030204" pitchFamily="34" charset="0"/>
                <a:ea typeface="Arial Unicode MS" pitchFamily="50" charset="-127"/>
                <a:cs typeface="Calibri" panose="020F0502020204030204" pitchFamily="34" charset="0"/>
              </a:rPr>
              <a:t>TF</a:t>
            </a:r>
            <a:r>
              <a:rPr lang="en-US" altLang="ko-KR" sz="2400" b="1" dirty="0">
                <a:solidFill>
                  <a:schemeClr val="bg1"/>
                </a:solidFill>
                <a:latin typeface="Calibri" panose="020F0502020204030204" pitchFamily="34" charset="0"/>
                <a:ea typeface="Arial Unicode MS" pitchFamily="50" charset="-127"/>
                <a:cs typeface="Calibri" panose="020F0502020204030204" pitchFamily="34" charset="0"/>
              </a:rPr>
              <a:t> in GT states for </a:t>
            </a:r>
            <a:r>
              <a:rPr lang="en-US" altLang="ko-KR" sz="2400" b="1" baseline="30000" dirty="0">
                <a:solidFill>
                  <a:schemeClr val="bg1"/>
                </a:solidFill>
                <a:latin typeface="Calibri" panose="020F0502020204030204" pitchFamily="34" charset="0"/>
                <a:ea typeface="Arial Unicode MS" pitchFamily="50" charset="-127"/>
                <a:cs typeface="Calibri" panose="020F0502020204030204" pitchFamily="34" charset="0"/>
              </a:rPr>
              <a:t>18</a:t>
            </a:r>
            <a:r>
              <a:rPr lang="en-US" altLang="ko-KR" sz="2400" b="1" dirty="0">
                <a:solidFill>
                  <a:schemeClr val="bg1"/>
                </a:solidFill>
                <a:latin typeface="Calibri" panose="020F0502020204030204" pitchFamily="34" charset="0"/>
                <a:ea typeface="Arial Unicode MS" pitchFamily="50" charset="-127"/>
                <a:cs typeface="Calibri" panose="020F0502020204030204" pitchFamily="34" charset="0"/>
              </a:rPr>
              <a:t>O</a:t>
            </a:r>
            <a:r>
              <a:rPr lang="en-US" altLang="ko-KR" sz="2400" b="1" dirty="0">
                <a:solidFill>
                  <a:schemeClr val="bg1"/>
                </a:solidFill>
                <a:latin typeface="Calibri" panose="020F0502020204030204" pitchFamily="34" charset="0"/>
                <a:cs typeface="Calibri" panose="020F0502020204030204" pitchFamily="34" charset="0"/>
              </a:rPr>
              <a:t> </a:t>
            </a:r>
            <a:r>
              <a:rPr lang="en-US" altLang="ko-KR" sz="2400" dirty="0">
                <a:solidFill>
                  <a:schemeClr val="bg1"/>
                </a:solidFill>
                <a:latin typeface="Calibri" panose="020F0502020204030204" pitchFamily="34" charset="0"/>
                <a:ea typeface="굴림" charset="-127"/>
                <a:cs typeface="Calibri" panose="020F0502020204030204" pitchFamily="34" charset="0"/>
              </a:rPr>
              <a:t> </a:t>
            </a:r>
          </a:p>
        </p:txBody>
      </p:sp>
      <p:sp>
        <p:nvSpPr>
          <p:cNvPr id="16" name="TextBox 15">
            <a:extLst>
              <a:ext uri="{FF2B5EF4-FFF2-40B4-BE49-F238E27FC236}">
                <a16:creationId xmlns:a16="http://schemas.microsoft.com/office/drawing/2014/main" id="{785B13A2-4898-8289-A294-0CADD815DE90}"/>
              </a:ext>
            </a:extLst>
          </p:cNvPr>
          <p:cNvSpPr txBox="1"/>
          <p:nvPr/>
        </p:nvSpPr>
        <p:spPr>
          <a:xfrm>
            <a:off x="4363826" y="4272495"/>
            <a:ext cx="5377074" cy="1015663"/>
          </a:xfrm>
          <a:prstGeom prst="rect">
            <a:avLst/>
          </a:prstGeom>
          <a:noFill/>
        </p:spPr>
        <p:txBody>
          <a:bodyPr wrap="square">
            <a:spAutoFit/>
          </a:bodyPr>
          <a:lstStyle/>
          <a:p>
            <a:pPr marL="342900" indent="-342900">
              <a:buFont typeface="Wingdings" panose="05000000000000000000" pitchFamily="2" charset="2"/>
              <a:buChar char="ü"/>
            </a:pPr>
            <a:r>
              <a:rPr lang="en-US" altLang="ko-KR" sz="2000" b="1" dirty="0">
                <a:solidFill>
                  <a:srgbClr val="FF0000"/>
                </a:solidFill>
              </a:rPr>
              <a:t>The attractive TF </a:t>
            </a:r>
            <a:r>
              <a:rPr lang="en-US" altLang="ko-KR" sz="2000" dirty="0"/>
              <a:t>plays a crucial role in shifting the main GT peak to the low excitation-energy region leading to the </a:t>
            </a:r>
            <a:r>
              <a:rPr lang="en-US" altLang="ko-KR" sz="2000" dirty="0" err="1"/>
              <a:t>LeSGT</a:t>
            </a:r>
            <a:r>
              <a:rPr lang="en-US" altLang="ko-KR" sz="2000" dirty="0"/>
              <a:t>.</a:t>
            </a:r>
          </a:p>
        </p:txBody>
      </p:sp>
      <p:pic>
        <p:nvPicPr>
          <p:cNvPr id="3" name="그림 2"/>
          <p:cNvPicPr>
            <a:picLocks noChangeAspect="1"/>
          </p:cNvPicPr>
          <p:nvPr/>
        </p:nvPicPr>
        <p:blipFill>
          <a:blip r:embed="rId2"/>
          <a:stretch>
            <a:fillRect/>
          </a:stretch>
        </p:blipFill>
        <p:spPr>
          <a:xfrm>
            <a:off x="500847" y="714021"/>
            <a:ext cx="3770352" cy="6143979"/>
          </a:xfrm>
          <a:prstGeom prst="rect">
            <a:avLst/>
          </a:prstGeom>
        </p:spPr>
      </p:pic>
      <mc:AlternateContent xmlns:mc="http://schemas.openxmlformats.org/markup-compatibility/2006" xmlns:a14="http://schemas.microsoft.com/office/drawing/2010/main">
        <mc:Choice Requires="a14">
          <p:sp>
            <p:nvSpPr>
              <p:cNvPr id="19" name="직사각형 14">
                <a:extLst>
                  <a:ext uri="{FF2B5EF4-FFF2-40B4-BE49-F238E27FC236}">
                    <a16:creationId xmlns:a16="http://schemas.microsoft.com/office/drawing/2014/main" id="{E3F0B778-9247-0DAA-63DE-174C78D5ECAA}"/>
                  </a:ext>
                </a:extLst>
              </p:cNvPr>
              <p:cNvSpPr>
                <a:spLocks noChangeArrowheads="1"/>
              </p:cNvSpPr>
              <p:nvPr/>
            </p:nvSpPr>
            <p:spPr bwMode="auto">
              <a:xfrm>
                <a:off x="4690679" y="955321"/>
                <a:ext cx="2303463" cy="338554"/>
              </a:xfrm>
              <a:prstGeom prst="rect">
                <a:avLst/>
              </a:prstGeom>
              <a:solidFill>
                <a:schemeClr val="accent4">
                  <a:lumMod val="20000"/>
                  <a:lumOff val="80000"/>
                </a:schemeClr>
              </a:solidFill>
              <a:ln w="9525">
                <a:noFill/>
                <a:miter lim="800000"/>
                <a:headEnd/>
                <a:tailEnd/>
              </a:ln>
            </p:spPr>
            <p:txBody>
              <a:bodyPr>
                <a:spAutoFit/>
              </a:bodyPr>
              <a:lstStyle/>
              <a:p>
                <a:pPr>
                  <a:defRPr/>
                </a:pPr>
                <a:r>
                  <a:rPr lang="en-US" altLang="ko-KR" sz="1600" dirty="0">
                    <a:solidFill>
                      <a:srgbClr val="0000CC"/>
                    </a:solidFill>
                    <a:latin typeface="Comic Sans MS" pitchFamily="66" charset="0"/>
                    <a:ea typeface="굴림" charset="-127"/>
                  </a:rPr>
                  <a:t> </a:t>
                </a:r>
                <a14:m>
                  <m:oMath xmlns:m="http://schemas.openxmlformats.org/officeDocument/2006/math">
                    <m:sSub>
                      <m:sSubPr>
                        <m:ctrlPr>
                          <a:rPr lang="en-US" altLang="ko-KR" sz="1600" i="1" dirty="0" smtClean="0">
                            <a:solidFill>
                              <a:srgbClr val="0000CC"/>
                            </a:solidFill>
                            <a:latin typeface="Cambria Math" panose="02040503050406030204" pitchFamily="18" charset="0"/>
                            <a:ea typeface="굴림" charset="-127"/>
                          </a:rPr>
                        </m:ctrlPr>
                      </m:sSubPr>
                      <m:e>
                        <m:r>
                          <a:rPr lang="ko-KR" altLang="en-US" sz="1600" i="1" dirty="0" smtClean="0">
                            <a:solidFill>
                              <a:srgbClr val="0000CC"/>
                            </a:solidFill>
                            <a:latin typeface="Cambria Math" panose="02040503050406030204" pitchFamily="18" charset="0"/>
                            <a:ea typeface="굴림" charset="-127"/>
                          </a:rPr>
                          <m:t>𝛽</m:t>
                        </m:r>
                      </m:e>
                      <m:sub>
                        <m:r>
                          <a:rPr lang="en-US" altLang="ko-KR" sz="1600" b="0" i="1" dirty="0" smtClean="0">
                            <a:solidFill>
                              <a:srgbClr val="0000CC"/>
                            </a:solidFill>
                            <a:latin typeface="Cambria Math" panose="02040503050406030204" pitchFamily="18" charset="0"/>
                            <a:ea typeface="굴림" charset="-127"/>
                          </a:rPr>
                          <m:t>2</m:t>
                        </m:r>
                      </m:sub>
                    </m:sSub>
                    <m:r>
                      <a:rPr lang="en-US" altLang="ko-KR" sz="1600" b="0" i="1" dirty="0" smtClean="0">
                        <a:solidFill>
                          <a:srgbClr val="0000CC"/>
                        </a:solidFill>
                        <a:latin typeface="Cambria Math" panose="02040503050406030204" pitchFamily="18" charset="0"/>
                        <a:ea typeface="굴림" charset="-127"/>
                      </a:rPr>
                      <m:t>=0.355</m:t>
                    </m:r>
                  </m:oMath>
                </a14:m>
                <a:r>
                  <a:rPr lang="en-US" altLang="ko-KR" sz="1600" dirty="0">
                    <a:solidFill>
                      <a:srgbClr val="0000CC"/>
                    </a:solidFill>
                    <a:latin typeface="Comic Sans MS" pitchFamily="66" charset="0"/>
                    <a:ea typeface="굴림" charset="-127"/>
                  </a:rPr>
                  <a:t> from B(E2)</a:t>
                </a:r>
                <a:endParaRPr lang="ko-KR" altLang="en-US" sz="1600" dirty="0">
                  <a:solidFill>
                    <a:srgbClr val="0000CC"/>
                  </a:solidFill>
                  <a:latin typeface="Comic Sans MS" pitchFamily="66" charset="0"/>
                  <a:ea typeface="굴림" charset="-127"/>
                </a:endParaRPr>
              </a:p>
            </p:txBody>
          </p:sp>
        </mc:Choice>
        <mc:Fallback xmlns="">
          <p:sp>
            <p:nvSpPr>
              <p:cNvPr id="19" name="직사각형 14">
                <a:extLst>
                  <a:ext uri="{FF2B5EF4-FFF2-40B4-BE49-F238E27FC236}">
                    <a16:creationId xmlns:a16="http://schemas.microsoft.com/office/drawing/2014/main" id="{E3F0B778-9247-0DAA-63DE-174C78D5ECAA}"/>
                  </a:ext>
                </a:extLst>
              </p:cNvPr>
              <p:cNvSpPr>
                <a:spLocks noRot="1" noChangeAspect="1" noMove="1" noResize="1" noEditPoints="1" noAdjustHandles="1" noChangeArrowheads="1" noChangeShapeType="1" noTextEdit="1"/>
              </p:cNvSpPr>
              <p:nvPr/>
            </p:nvSpPr>
            <p:spPr bwMode="auto">
              <a:xfrm>
                <a:off x="4690679" y="955321"/>
                <a:ext cx="2303463" cy="338554"/>
              </a:xfrm>
              <a:prstGeom prst="rect">
                <a:avLst/>
              </a:prstGeom>
              <a:blipFill>
                <a:blip r:embed="rId3"/>
                <a:stretch>
                  <a:fillRect t="-3636" r="-5026" b="-25455"/>
                </a:stretch>
              </a:blipFill>
              <a:ln w="9525">
                <a:noFill/>
                <a:miter lim="800000"/>
                <a:headEnd/>
                <a:tailEnd/>
              </a:ln>
            </p:spPr>
            <p:txBody>
              <a:bodyPr/>
              <a:lstStyle/>
              <a:p>
                <a:r>
                  <a:rPr lang="ko-KR" altLang="en-US">
                    <a:noFill/>
                  </a:rPr>
                  <a:t> </a:t>
                </a:r>
              </a:p>
            </p:txBody>
          </p:sp>
        </mc:Fallback>
      </mc:AlternateContent>
    </p:spTree>
    <p:extLst>
      <p:ext uri="{BB962C8B-B14F-4D97-AF65-F5344CB8AC3E}">
        <p14:creationId xmlns:p14="http://schemas.microsoft.com/office/powerpoint/2010/main" val="1936722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직사각형 7">
            <a:extLst>
              <a:ext uri="{FF2B5EF4-FFF2-40B4-BE49-F238E27FC236}">
                <a16:creationId xmlns:a16="http://schemas.microsoft.com/office/drawing/2014/main" id="{A7F38FCD-2FAF-FF53-A494-2525DFDDF934}"/>
              </a:ext>
            </a:extLst>
          </p:cNvPr>
          <p:cNvSpPr>
            <a:spLocks noChangeArrowheads="1"/>
          </p:cNvSpPr>
          <p:nvPr/>
        </p:nvSpPr>
        <p:spPr bwMode="auto">
          <a:xfrm>
            <a:off x="1608881" y="212493"/>
            <a:ext cx="2812869" cy="461665"/>
          </a:xfrm>
          <a:prstGeom prst="rect">
            <a:avLst/>
          </a:prstGeom>
          <a:solidFill>
            <a:schemeClr val="tx1"/>
          </a:solidFill>
          <a:ln>
            <a:noFill/>
          </a:ln>
        </p:spPr>
        <p:txBody>
          <a:bodyPr wrap="square">
            <a:spAutoFit/>
          </a:bodyPr>
          <a:lstStyle>
            <a:lvl1pPr marL="285750" indent="-285750">
              <a:defRPr kumimoji="1">
                <a:solidFill>
                  <a:schemeClr val="tx1"/>
                </a:solidFill>
                <a:latin typeface="굴림" panose="020B0600000101010101" pitchFamily="50" charset="-127"/>
                <a:ea typeface="굴림" panose="020B0600000101010101" pitchFamily="50" charset="-127"/>
              </a:defRPr>
            </a:lvl1pPr>
            <a:lvl2pPr marL="742950" indent="-285750">
              <a:defRPr kumimoji="1">
                <a:solidFill>
                  <a:schemeClr val="tx1"/>
                </a:solidFill>
                <a:latin typeface="굴림" panose="020B0600000101010101" pitchFamily="50" charset="-127"/>
                <a:ea typeface="굴림" panose="020B0600000101010101" pitchFamily="50" charset="-127"/>
              </a:defRPr>
            </a:lvl2pPr>
            <a:lvl3pPr marL="1143000" indent="-228600">
              <a:defRPr kumimoji="1">
                <a:solidFill>
                  <a:schemeClr val="tx1"/>
                </a:solidFill>
                <a:latin typeface="굴림" panose="020B0600000101010101" pitchFamily="50" charset="-127"/>
                <a:ea typeface="굴림" panose="020B0600000101010101" pitchFamily="50" charset="-127"/>
              </a:defRPr>
            </a:lvl3pPr>
            <a:lvl4pPr marL="1600200" indent="-228600">
              <a:defRPr kumimoji="1">
                <a:solidFill>
                  <a:schemeClr val="tx1"/>
                </a:solidFill>
                <a:latin typeface="굴림" panose="020B0600000101010101" pitchFamily="50" charset="-127"/>
                <a:ea typeface="굴림" panose="020B0600000101010101" pitchFamily="50" charset="-127"/>
              </a:defRPr>
            </a:lvl4pPr>
            <a:lvl5pPr marL="2057400" indent="-228600">
              <a:defRPr kumimoji="1">
                <a:solidFill>
                  <a:schemeClr val="tx1"/>
                </a:solidFill>
                <a:latin typeface="굴림" panose="020B0600000101010101" pitchFamily="50" charset="-127"/>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9pPr>
          </a:lstStyle>
          <a:p>
            <a:pPr marL="342900" indent="-342900">
              <a:buFont typeface="Wingdings" panose="05000000000000000000" pitchFamily="2" charset="2"/>
              <a:buChar char="v"/>
              <a:defRPr/>
            </a:pPr>
            <a:r>
              <a:rPr lang="en-US" altLang="ko-KR" sz="2400" b="1" dirty="0">
                <a:solidFill>
                  <a:schemeClr val="bg1"/>
                </a:solidFill>
                <a:latin typeface="Calibri" panose="020F0502020204030204" pitchFamily="34" charset="0"/>
                <a:ea typeface="Arial Unicode MS" pitchFamily="50" charset="-127"/>
                <a:cs typeface="Calibri" panose="020F0502020204030204" pitchFamily="34" charset="0"/>
              </a:rPr>
              <a:t>B(GT) for </a:t>
            </a:r>
            <a:r>
              <a:rPr lang="en-US" altLang="ko-KR" sz="2400" b="1" baseline="30000" dirty="0">
                <a:solidFill>
                  <a:schemeClr val="bg1"/>
                </a:solidFill>
                <a:latin typeface="Calibri" panose="020F0502020204030204" pitchFamily="34" charset="0"/>
                <a:ea typeface="Arial Unicode MS" pitchFamily="50" charset="-127"/>
                <a:cs typeface="Calibri" panose="020F0502020204030204" pitchFamily="34" charset="0"/>
              </a:rPr>
              <a:t>26</a:t>
            </a:r>
            <a:r>
              <a:rPr lang="en-US" altLang="ko-KR" sz="2400" b="1" dirty="0">
                <a:solidFill>
                  <a:schemeClr val="bg1"/>
                </a:solidFill>
                <a:latin typeface="Calibri" panose="020F0502020204030204" pitchFamily="34" charset="0"/>
                <a:ea typeface="Arial Unicode MS" pitchFamily="50" charset="-127"/>
                <a:cs typeface="Calibri" panose="020F0502020204030204" pitchFamily="34" charset="0"/>
              </a:rPr>
              <a:t>Mg</a:t>
            </a:r>
            <a:r>
              <a:rPr lang="en-US" altLang="ko-KR" sz="2400" b="1" dirty="0">
                <a:solidFill>
                  <a:schemeClr val="bg1"/>
                </a:solidFill>
                <a:latin typeface="Calibri" panose="020F0502020204030204" pitchFamily="34" charset="0"/>
                <a:cs typeface="Calibri" panose="020F0502020204030204" pitchFamily="34" charset="0"/>
              </a:rPr>
              <a:t> </a:t>
            </a:r>
            <a:r>
              <a:rPr lang="en-US" altLang="ko-KR" sz="2400" dirty="0">
                <a:solidFill>
                  <a:schemeClr val="bg1"/>
                </a:solidFill>
                <a:latin typeface="Calibri" panose="020F0502020204030204" pitchFamily="34" charset="0"/>
                <a:ea typeface="굴림" charset="-127"/>
                <a:cs typeface="Calibri" panose="020F0502020204030204" pitchFamily="34" charset="0"/>
              </a:rPr>
              <a:t> </a:t>
            </a:r>
          </a:p>
        </p:txBody>
      </p:sp>
      <p:pic>
        <p:nvPicPr>
          <p:cNvPr id="5" name="그림 4">
            <a:extLst>
              <a:ext uri="{FF2B5EF4-FFF2-40B4-BE49-F238E27FC236}">
                <a16:creationId xmlns:a16="http://schemas.microsoft.com/office/drawing/2014/main" id="{E9EF289C-414E-CC63-F729-70673BD4EA4F}"/>
              </a:ext>
            </a:extLst>
          </p:cNvPr>
          <p:cNvPicPr>
            <a:picLocks noChangeAspect="1"/>
          </p:cNvPicPr>
          <p:nvPr/>
        </p:nvPicPr>
        <p:blipFill>
          <a:blip r:embed="rId3"/>
          <a:stretch>
            <a:fillRect/>
          </a:stretch>
        </p:blipFill>
        <p:spPr>
          <a:xfrm>
            <a:off x="824452" y="831509"/>
            <a:ext cx="4381725" cy="5912154"/>
          </a:xfrm>
          <a:prstGeom prst="rect">
            <a:avLst/>
          </a:prstGeom>
        </p:spPr>
      </p:pic>
      <p:sp>
        <p:nvSpPr>
          <p:cNvPr id="2" name="TextBox 1">
            <a:extLst>
              <a:ext uri="{FF2B5EF4-FFF2-40B4-BE49-F238E27FC236}">
                <a16:creationId xmlns:a16="http://schemas.microsoft.com/office/drawing/2014/main" id="{88C8C1B5-26EE-5139-C02A-6B035F158954}"/>
              </a:ext>
            </a:extLst>
          </p:cNvPr>
          <p:cNvSpPr txBox="1"/>
          <p:nvPr/>
        </p:nvSpPr>
        <p:spPr>
          <a:xfrm rot="19522485">
            <a:off x="428263" y="3281423"/>
            <a:ext cx="1974191" cy="523220"/>
          </a:xfrm>
          <a:prstGeom prst="rect">
            <a:avLst/>
          </a:prstGeom>
          <a:noFill/>
        </p:spPr>
        <p:txBody>
          <a:bodyPr wrap="square" rtlCol="0">
            <a:spAutoFit/>
          </a:bodyPr>
          <a:lstStyle/>
          <a:p>
            <a:r>
              <a:rPr lang="en-US" altLang="ko-KR" sz="2800" dirty="0">
                <a:solidFill>
                  <a:schemeClr val="accent1">
                    <a:lumMod val="40000"/>
                    <a:lumOff val="60000"/>
                  </a:schemeClr>
                </a:solidFill>
              </a:rPr>
              <a:t>preliminary</a:t>
            </a:r>
            <a:endParaRPr lang="ko-KR" altLang="en-US" sz="2800" dirty="0">
              <a:solidFill>
                <a:schemeClr val="accent1">
                  <a:lumMod val="40000"/>
                  <a:lumOff val="60000"/>
                </a:schemeClr>
              </a:solidFill>
            </a:endParaRPr>
          </a:p>
        </p:txBody>
      </p:sp>
      <p:sp>
        <p:nvSpPr>
          <p:cNvPr id="7" name="TextBox 6">
            <a:extLst>
              <a:ext uri="{FF2B5EF4-FFF2-40B4-BE49-F238E27FC236}">
                <a16:creationId xmlns:a16="http://schemas.microsoft.com/office/drawing/2014/main" id="{F1C44892-B176-6161-321F-35EB56FB1CB4}"/>
              </a:ext>
            </a:extLst>
          </p:cNvPr>
          <p:cNvSpPr txBox="1"/>
          <p:nvPr/>
        </p:nvSpPr>
        <p:spPr>
          <a:xfrm>
            <a:off x="5187680" y="3238308"/>
            <a:ext cx="3982656" cy="400110"/>
          </a:xfrm>
          <a:prstGeom prst="rect">
            <a:avLst/>
          </a:prstGeom>
          <a:noFill/>
        </p:spPr>
        <p:txBody>
          <a:bodyPr wrap="square">
            <a:spAutoFit/>
          </a:bodyPr>
          <a:lstStyle/>
          <a:p>
            <a:pPr algn="ctr">
              <a:defRPr/>
            </a:pPr>
            <a:r>
              <a:rPr lang="en-US" altLang="ko-KR" sz="2000" dirty="0">
                <a:solidFill>
                  <a:srgbClr val="FF0000"/>
                </a:solidFill>
              </a:rPr>
              <a:t> consider only like-pairing in SHF yet.</a:t>
            </a:r>
          </a:p>
        </p:txBody>
      </p:sp>
      <p:sp>
        <p:nvSpPr>
          <p:cNvPr id="9" name="TextBox 8">
            <a:extLst>
              <a:ext uri="{FF2B5EF4-FFF2-40B4-BE49-F238E27FC236}">
                <a16:creationId xmlns:a16="http://schemas.microsoft.com/office/drawing/2014/main" id="{A246B9CF-E88E-711F-8E98-3036CBAE4691}"/>
              </a:ext>
            </a:extLst>
          </p:cNvPr>
          <p:cNvSpPr txBox="1"/>
          <p:nvPr/>
        </p:nvSpPr>
        <p:spPr>
          <a:xfrm>
            <a:off x="5205493" y="2838198"/>
            <a:ext cx="3803483" cy="400110"/>
          </a:xfrm>
          <a:prstGeom prst="rect">
            <a:avLst/>
          </a:prstGeom>
          <a:noFill/>
        </p:spPr>
        <p:txBody>
          <a:bodyPr wrap="square">
            <a:spAutoFit/>
          </a:bodyPr>
          <a:lstStyle/>
          <a:p>
            <a:pPr>
              <a:defRPr/>
            </a:pPr>
            <a:r>
              <a:rPr lang="en-US" altLang="ko-KR" sz="2000" b="1" dirty="0">
                <a:ea typeface="굴림" charset="-127"/>
              </a:rPr>
              <a:t>HFB</a:t>
            </a:r>
            <a:r>
              <a:rPr lang="en-US" altLang="ko-KR" sz="2000" dirty="0">
                <a:ea typeface="굴림" charset="-127"/>
              </a:rPr>
              <a:t>(Hartree-</a:t>
            </a:r>
            <a:r>
              <a:rPr lang="en-US" altLang="ko-KR" sz="2000" dirty="0" err="1">
                <a:ea typeface="굴림" charset="-127"/>
              </a:rPr>
              <a:t>Fock</a:t>
            </a:r>
            <a:r>
              <a:rPr lang="en-US" altLang="ko-KR" sz="2000" dirty="0">
                <a:ea typeface="굴림" charset="-127"/>
              </a:rPr>
              <a:t>-</a:t>
            </a:r>
            <a:r>
              <a:rPr lang="en-US" altLang="ko-KR" sz="2000" dirty="0" err="1">
                <a:ea typeface="굴림" charset="-127"/>
              </a:rPr>
              <a:t>Bogolyubov</a:t>
            </a:r>
            <a:r>
              <a:rPr lang="en-US" altLang="ko-KR" sz="2000" dirty="0">
                <a:ea typeface="굴림" charset="-127"/>
              </a:rPr>
              <a:t>)</a:t>
            </a:r>
          </a:p>
        </p:txBody>
      </p:sp>
      <p:sp>
        <p:nvSpPr>
          <p:cNvPr id="10" name="TextBox 9">
            <a:extLst>
              <a:ext uri="{FF2B5EF4-FFF2-40B4-BE49-F238E27FC236}">
                <a16:creationId xmlns:a16="http://schemas.microsoft.com/office/drawing/2014/main" id="{78362FDB-0283-6561-31A2-2E59DCDE0E0D}"/>
              </a:ext>
            </a:extLst>
          </p:cNvPr>
          <p:cNvSpPr txBox="1"/>
          <p:nvPr/>
        </p:nvSpPr>
        <p:spPr>
          <a:xfrm>
            <a:off x="5187680" y="5280726"/>
            <a:ext cx="4646396" cy="400110"/>
          </a:xfrm>
          <a:prstGeom prst="rect">
            <a:avLst/>
          </a:prstGeom>
          <a:noFill/>
        </p:spPr>
        <p:txBody>
          <a:bodyPr wrap="square">
            <a:spAutoFit/>
          </a:bodyPr>
          <a:lstStyle/>
          <a:p>
            <a:pPr>
              <a:defRPr/>
            </a:pPr>
            <a:r>
              <a:rPr lang="en-US" altLang="ko-KR" sz="2000" dirty="0">
                <a:solidFill>
                  <a:srgbClr val="0070C0"/>
                </a:solidFill>
                <a:ea typeface="굴림" charset="-127"/>
              </a:rPr>
              <a:t>We can not reproduce the first peak in WS.</a:t>
            </a:r>
          </a:p>
        </p:txBody>
      </p:sp>
      <p:sp>
        <p:nvSpPr>
          <p:cNvPr id="3" name="TextBox 2">
            <a:extLst>
              <a:ext uri="{FF2B5EF4-FFF2-40B4-BE49-F238E27FC236}">
                <a16:creationId xmlns:a16="http://schemas.microsoft.com/office/drawing/2014/main" id="{537490F3-11D7-D570-494A-4D6574B8DBD2}"/>
              </a:ext>
            </a:extLst>
          </p:cNvPr>
          <p:cNvSpPr txBox="1"/>
          <p:nvPr/>
        </p:nvSpPr>
        <p:spPr>
          <a:xfrm>
            <a:off x="3934778" y="6343553"/>
            <a:ext cx="2542797" cy="400110"/>
          </a:xfrm>
          <a:prstGeom prst="rect">
            <a:avLst/>
          </a:prstGeom>
          <a:noFill/>
        </p:spPr>
        <p:txBody>
          <a:bodyPr wrap="square" rtlCol="0">
            <a:spAutoFit/>
          </a:bodyPr>
          <a:lstStyle/>
          <a:p>
            <a:r>
              <a:rPr lang="en-US" altLang="ko-KR" sz="2000" dirty="0">
                <a:solidFill>
                  <a:schemeClr val="bg1">
                    <a:lumMod val="50000"/>
                  </a:schemeClr>
                </a:solidFill>
              </a:rPr>
              <a:t>Ha </a:t>
            </a:r>
            <a:r>
              <a:rPr lang="en-US" altLang="ko-KR" sz="2000" i="1" dirty="0">
                <a:solidFill>
                  <a:schemeClr val="bg1">
                    <a:lumMod val="50000"/>
                  </a:schemeClr>
                </a:solidFill>
              </a:rPr>
              <a:t>et al. </a:t>
            </a:r>
            <a:r>
              <a:rPr lang="en-US" altLang="ko-KR" sz="2000" dirty="0">
                <a:solidFill>
                  <a:schemeClr val="bg1">
                    <a:lumMod val="50000"/>
                  </a:schemeClr>
                </a:solidFill>
              </a:rPr>
              <a:t>PRC 94(2016)</a:t>
            </a:r>
            <a:endParaRPr lang="ko-KR" altLang="en-US" sz="2000" dirty="0">
              <a:solidFill>
                <a:schemeClr val="bg1">
                  <a:lumMod val="50000"/>
                </a:schemeClr>
              </a:solidFill>
            </a:endParaRPr>
          </a:p>
        </p:txBody>
      </p:sp>
      <p:sp>
        <p:nvSpPr>
          <p:cNvPr id="12" name="Rectangle 1">
            <a:extLst>
              <a:ext uri="{FF2B5EF4-FFF2-40B4-BE49-F238E27FC236}">
                <a16:creationId xmlns:a16="http://schemas.microsoft.com/office/drawing/2014/main" id="{779E6EA6-7AE7-0D8C-C703-F6F1C795450B}"/>
              </a:ext>
            </a:extLst>
          </p:cNvPr>
          <p:cNvSpPr>
            <a:spLocks noChangeArrowheads="1"/>
          </p:cNvSpPr>
          <p:nvPr/>
        </p:nvSpPr>
        <p:spPr bwMode="auto">
          <a:xfrm>
            <a:off x="0" y="0"/>
            <a:ext cx="9906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ko-KR" altLang="ko-KR"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ko-KR" altLang="ko-KR" sz="1800" b="0" i="0" u="none" strike="noStrike" cap="none" normalizeH="0" baseline="0">
              <a:ln>
                <a:noFill/>
              </a:ln>
              <a:solidFill>
                <a:schemeClr val="tx1"/>
              </a:solidFill>
              <a:effectLst/>
              <a:latin typeface="Arial" panose="020B0604020202020204" pitchFamily="34" charset="0"/>
            </a:endParaRPr>
          </a:p>
        </p:txBody>
      </p:sp>
      <p:sp>
        <p:nvSpPr>
          <p:cNvPr id="13" name="Rectangle 2">
            <a:extLst>
              <a:ext uri="{FF2B5EF4-FFF2-40B4-BE49-F238E27FC236}">
                <a16:creationId xmlns:a16="http://schemas.microsoft.com/office/drawing/2014/main" id="{97F1F072-B0A3-36CF-A964-AC415CA8B57A}"/>
              </a:ext>
            </a:extLst>
          </p:cNvPr>
          <p:cNvSpPr>
            <a:spLocks noChangeArrowheads="1"/>
          </p:cNvSpPr>
          <p:nvPr/>
        </p:nvSpPr>
        <p:spPr bwMode="auto">
          <a:xfrm>
            <a:off x="152400" y="152400"/>
            <a:ext cx="9906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ko-KR" altLang="ko-KR"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ko-KR" altLang="ko-KR" sz="1800" b="0" i="0" u="none" strike="noStrike" cap="none" normalizeH="0" baseline="0">
              <a:ln>
                <a:noFill/>
              </a:ln>
              <a:solidFill>
                <a:schemeClr val="tx1"/>
              </a:solidFill>
              <a:effectLst/>
              <a:latin typeface="Arial" panose="020B0604020202020204" pitchFamily="34" charset="0"/>
            </a:endParaRPr>
          </a:p>
        </p:txBody>
      </p:sp>
      <p:sp>
        <p:nvSpPr>
          <p:cNvPr id="14" name="TextBox 13">
            <a:extLst>
              <a:ext uri="{FF2B5EF4-FFF2-40B4-BE49-F238E27FC236}">
                <a16:creationId xmlns:a16="http://schemas.microsoft.com/office/drawing/2014/main" id="{3F629618-B038-C19F-D97C-7335B8096D57}"/>
              </a:ext>
            </a:extLst>
          </p:cNvPr>
          <p:cNvSpPr txBox="1"/>
          <p:nvPr/>
        </p:nvSpPr>
        <p:spPr>
          <a:xfrm>
            <a:off x="5105400" y="395670"/>
            <a:ext cx="4646395" cy="400110"/>
          </a:xfrm>
          <a:prstGeom prst="rect">
            <a:avLst/>
          </a:prstGeom>
          <a:noFill/>
        </p:spPr>
        <p:txBody>
          <a:bodyPr wrap="square">
            <a:spAutoFit/>
          </a:bodyPr>
          <a:lstStyle/>
          <a:p>
            <a:pPr algn="ctr">
              <a:defRPr/>
            </a:pPr>
            <a:r>
              <a:rPr lang="en-US" altLang="ko-KR" sz="2000" b="1" dirty="0">
                <a:solidFill>
                  <a:srgbClr val="0070C0"/>
                </a:solidFill>
              </a:rPr>
              <a:t>I've been replacing WS with SHF lately.</a:t>
            </a:r>
          </a:p>
        </p:txBody>
      </p:sp>
    </p:spTree>
    <p:extLst>
      <p:ext uri="{BB962C8B-B14F-4D97-AF65-F5344CB8AC3E}">
        <p14:creationId xmlns:p14="http://schemas.microsoft.com/office/powerpoint/2010/main" val="26272820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EE11DAC2-6D21-EE88-C4C6-8234A9C84887}"/>
              </a:ext>
            </a:extLst>
          </p:cNvPr>
          <p:cNvSpPr txBox="1"/>
          <p:nvPr/>
        </p:nvSpPr>
        <p:spPr>
          <a:xfrm>
            <a:off x="1241877" y="2324120"/>
            <a:ext cx="7254423" cy="1754326"/>
          </a:xfrm>
          <a:prstGeom prst="rect">
            <a:avLst/>
          </a:prstGeom>
          <a:noFill/>
          <a:ln>
            <a:solidFill>
              <a:schemeClr val="tx1"/>
            </a:solidFill>
          </a:ln>
        </p:spPr>
        <p:txBody>
          <a:bodyPr wrap="square">
            <a:spAutoFit/>
          </a:bodyPr>
          <a:lstStyle/>
          <a:p>
            <a:r>
              <a:rPr lang="en-US" altLang="ko-KR" sz="5400" b="1" dirty="0">
                <a:effectLst>
                  <a:outerShdw blurRad="38100" dist="38100" dir="2700000" algn="tl">
                    <a:srgbClr val="000000">
                      <a:alpha val="43137"/>
                    </a:srgbClr>
                  </a:outerShdw>
                </a:effectLst>
                <a:latin typeface="Calibri" panose="020F0502020204030204" pitchFamily="34" charset="0"/>
              </a:rPr>
              <a:t>     </a:t>
            </a:r>
            <a:r>
              <a:rPr lang="en-US" altLang="ko-KR" sz="5400" b="1" dirty="0">
                <a:solidFill>
                  <a:srgbClr val="0070C0"/>
                </a:solidFill>
                <a:effectLst>
                  <a:outerShdw blurRad="38100" dist="38100" dir="2700000" algn="tl">
                    <a:srgbClr val="000000">
                      <a:alpha val="43137"/>
                    </a:srgbClr>
                  </a:outerShdw>
                </a:effectLst>
                <a:latin typeface="Calibri" panose="020F0502020204030204" pitchFamily="34" charset="0"/>
              </a:rPr>
              <a:t>Doubly magic nuclei     </a:t>
            </a:r>
          </a:p>
          <a:p>
            <a:r>
              <a:rPr lang="en-US" altLang="ko-KR" sz="5400" b="1" baseline="30000" dirty="0">
                <a:effectLst>
                  <a:outerShdw blurRad="38100" dist="38100" dir="2700000" algn="tl">
                    <a:srgbClr val="000000">
                      <a:alpha val="43137"/>
                    </a:srgbClr>
                  </a:outerShdw>
                </a:effectLst>
                <a:latin typeface="Calibri" panose="020F0502020204030204" pitchFamily="34" charset="0"/>
              </a:rPr>
              <a:t>        48</a:t>
            </a:r>
            <a:r>
              <a:rPr lang="en-US" altLang="ko-KR" sz="5400" b="1" dirty="0">
                <a:effectLst>
                  <a:outerShdw blurRad="38100" dist="38100" dir="2700000" algn="tl">
                    <a:srgbClr val="000000">
                      <a:alpha val="43137"/>
                    </a:srgbClr>
                  </a:outerShdw>
                </a:effectLst>
                <a:latin typeface="Calibri" panose="020F0502020204030204" pitchFamily="34" charset="0"/>
              </a:rPr>
              <a:t>Ca, </a:t>
            </a:r>
            <a:r>
              <a:rPr lang="en-US" altLang="ko-KR" sz="5400" b="1" baseline="30000" dirty="0">
                <a:effectLst>
                  <a:outerShdw blurRad="38100" dist="38100" dir="2700000" algn="tl">
                    <a:srgbClr val="000000">
                      <a:alpha val="43137"/>
                    </a:srgbClr>
                  </a:outerShdw>
                </a:effectLst>
                <a:latin typeface="Calibri" panose="020F0502020204030204" pitchFamily="34" charset="0"/>
              </a:rPr>
              <a:t>78</a:t>
            </a:r>
            <a:r>
              <a:rPr lang="en-US" altLang="ko-KR" sz="5400" b="1" dirty="0">
                <a:effectLst>
                  <a:outerShdw blurRad="38100" dist="38100" dir="2700000" algn="tl">
                    <a:srgbClr val="000000">
                      <a:alpha val="43137"/>
                    </a:srgbClr>
                  </a:outerShdw>
                </a:effectLst>
                <a:latin typeface="Calibri" panose="020F0502020204030204" pitchFamily="34" charset="0"/>
              </a:rPr>
              <a:t>Ni, and </a:t>
            </a:r>
            <a:r>
              <a:rPr lang="en-US" altLang="ko-KR" sz="5400" b="1" baseline="30000" dirty="0">
                <a:effectLst>
                  <a:outerShdw blurRad="38100" dist="38100" dir="2700000" algn="tl">
                    <a:srgbClr val="000000">
                      <a:alpha val="43137"/>
                    </a:srgbClr>
                  </a:outerShdw>
                </a:effectLst>
                <a:latin typeface="Calibri" panose="020F0502020204030204" pitchFamily="34" charset="0"/>
              </a:rPr>
              <a:t>208</a:t>
            </a:r>
            <a:r>
              <a:rPr lang="en-US" altLang="ko-KR" sz="5400" b="1" dirty="0">
                <a:effectLst>
                  <a:outerShdw blurRad="38100" dist="38100" dir="2700000" algn="tl">
                    <a:srgbClr val="000000">
                      <a:alpha val="43137"/>
                    </a:srgbClr>
                  </a:outerShdw>
                </a:effectLst>
                <a:latin typeface="Calibri" panose="020F0502020204030204" pitchFamily="34" charset="0"/>
              </a:rPr>
              <a:t>Pb   </a:t>
            </a:r>
          </a:p>
        </p:txBody>
      </p:sp>
      <p:sp>
        <p:nvSpPr>
          <p:cNvPr id="3" name="TextBox 2">
            <a:extLst>
              <a:ext uri="{FF2B5EF4-FFF2-40B4-BE49-F238E27FC236}">
                <a16:creationId xmlns:a16="http://schemas.microsoft.com/office/drawing/2014/main" id="{89E286B3-5165-FDD9-26A9-EEE824A022DF}"/>
              </a:ext>
            </a:extLst>
          </p:cNvPr>
          <p:cNvSpPr txBox="1"/>
          <p:nvPr/>
        </p:nvSpPr>
        <p:spPr>
          <a:xfrm>
            <a:off x="719636" y="4463588"/>
            <a:ext cx="8679008" cy="400110"/>
          </a:xfrm>
          <a:prstGeom prst="rect">
            <a:avLst/>
          </a:prstGeom>
          <a:noFill/>
        </p:spPr>
        <p:txBody>
          <a:bodyPr wrap="square">
            <a:spAutoFit/>
          </a:bodyPr>
          <a:lstStyle/>
          <a:p>
            <a:pPr marL="457200" indent="-457200">
              <a:buFont typeface="Wingdings" panose="05000000000000000000" pitchFamily="2" charset="2"/>
              <a:buChar char="ü"/>
            </a:pPr>
            <a:r>
              <a:rPr lang="en-US" altLang="ko-KR" sz="2000" b="1" i="1" dirty="0">
                <a:solidFill>
                  <a:srgbClr val="FF0000"/>
                </a:solidFill>
                <a:latin typeface="Comic Sans MS" panose="030F0702030302020204" pitchFamily="66" charset="0"/>
              </a:rPr>
              <a:t>particle-hole(p-h) interaction</a:t>
            </a:r>
            <a:r>
              <a:rPr lang="en-US" altLang="ko-KR" sz="2000" b="1" dirty="0">
                <a:solidFill>
                  <a:srgbClr val="FF0000"/>
                </a:solidFill>
                <a:latin typeface="Comic Sans MS" panose="030F0702030302020204" pitchFamily="66" charset="0"/>
              </a:rPr>
              <a:t> </a:t>
            </a:r>
            <a:r>
              <a:rPr lang="en-US" altLang="ko-KR" sz="2000" dirty="0">
                <a:latin typeface="Comic Sans MS" panose="030F0702030302020204" pitchFamily="66" charset="0"/>
              </a:rPr>
              <a:t>is important for doubly magic nuclei.</a:t>
            </a:r>
            <a:endParaRPr lang="ko-KR" altLang="en-US" sz="2000" dirty="0">
              <a:latin typeface="Comic Sans MS" panose="030F0702030302020204" pitchFamily="66" charset="0"/>
            </a:endParaRPr>
          </a:p>
        </p:txBody>
      </p:sp>
    </p:spTree>
    <p:extLst>
      <p:ext uri="{BB962C8B-B14F-4D97-AF65-F5344CB8AC3E}">
        <p14:creationId xmlns:p14="http://schemas.microsoft.com/office/powerpoint/2010/main" val="23130298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직사각형 63">
            <a:extLst>
              <a:ext uri="{FF2B5EF4-FFF2-40B4-BE49-F238E27FC236}">
                <a16:creationId xmlns:a16="http://schemas.microsoft.com/office/drawing/2014/main" id="{0A6F7C0A-4028-4E71-826A-DA177C593CA8}"/>
              </a:ext>
            </a:extLst>
          </p:cNvPr>
          <p:cNvSpPr/>
          <p:nvPr/>
        </p:nvSpPr>
        <p:spPr>
          <a:xfrm>
            <a:off x="5008227" y="4071683"/>
            <a:ext cx="1226338" cy="727919"/>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65" name="직선 연결선 64">
            <a:extLst>
              <a:ext uri="{FF2B5EF4-FFF2-40B4-BE49-F238E27FC236}">
                <a16:creationId xmlns:a16="http://schemas.microsoft.com/office/drawing/2014/main" id="{42C7622B-7A4E-4C22-B5D3-97CDFE9EFD0A}"/>
              </a:ext>
            </a:extLst>
          </p:cNvPr>
          <p:cNvCxnSpPr>
            <a:cxnSpLocks/>
          </p:cNvCxnSpPr>
          <p:nvPr/>
        </p:nvCxnSpPr>
        <p:spPr>
          <a:xfrm flipV="1">
            <a:off x="3767417" y="4808229"/>
            <a:ext cx="2467148" cy="2617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6" name="직선 연결선 65">
            <a:extLst>
              <a:ext uri="{FF2B5EF4-FFF2-40B4-BE49-F238E27FC236}">
                <a16:creationId xmlns:a16="http://schemas.microsoft.com/office/drawing/2014/main" id="{2BF3839E-1FB7-4CCA-9ADC-F569AFCE99BC}"/>
              </a:ext>
            </a:extLst>
          </p:cNvPr>
          <p:cNvCxnSpPr>
            <a:cxnSpLocks/>
            <a:endCxn id="69" idx="2"/>
          </p:cNvCxnSpPr>
          <p:nvPr/>
        </p:nvCxnSpPr>
        <p:spPr>
          <a:xfrm flipH="1">
            <a:off x="5018039" y="2990591"/>
            <a:ext cx="2" cy="2533766"/>
          </a:xfrm>
          <a:prstGeom prst="line">
            <a:avLst/>
          </a:prstGeom>
        </p:spPr>
        <p:style>
          <a:lnRef idx="1">
            <a:schemeClr val="accent1"/>
          </a:lnRef>
          <a:fillRef idx="0">
            <a:schemeClr val="accent1"/>
          </a:fillRef>
          <a:effectRef idx="0">
            <a:schemeClr val="accent1"/>
          </a:effectRef>
          <a:fontRef idx="minor">
            <a:schemeClr val="tx1"/>
          </a:fontRef>
        </p:style>
      </p:cxnSp>
      <p:cxnSp>
        <p:nvCxnSpPr>
          <p:cNvPr id="67" name="직선 연결선 66">
            <a:extLst>
              <a:ext uri="{FF2B5EF4-FFF2-40B4-BE49-F238E27FC236}">
                <a16:creationId xmlns:a16="http://schemas.microsoft.com/office/drawing/2014/main" id="{956D31E0-329D-43E1-9302-EDF1A05A3DE8}"/>
              </a:ext>
            </a:extLst>
          </p:cNvPr>
          <p:cNvCxnSpPr>
            <a:cxnSpLocks/>
          </p:cNvCxnSpPr>
          <p:nvPr/>
        </p:nvCxnSpPr>
        <p:spPr>
          <a:xfrm>
            <a:off x="3767417" y="4441524"/>
            <a:ext cx="2467148" cy="1"/>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8" name="TextBox 67">
                <a:extLst>
                  <a:ext uri="{FF2B5EF4-FFF2-40B4-BE49-F238E27FC236}">
                    <a16:creationId xmlns:a16="http://schemas.microsoft.com/office/drawing/2014/main" id="{28BA7506-E9AD-4008-BBC9-38C5ED0E213D}"/>
                  </a:ext>
                </a:extLst>
              </p:cNvPr>
              <p:cNvSpPr txBox="1"/>
              <p:nvPr/>
            </p:nvSpPr>
            <p:spPr>
              <a:xfrm>
                <a:off x="4819897" y="3821610"/>
                <a:ext cx="320601" cy="29007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altLang="ko-KR" b="0" i="1" smtClean="0">
                          <a:latin typeface="Cambria Math" panose="02040503050406030204" pitchFamily="18" charset="0"/>
                        </a:rPr>
                        <m:t>28</m:t>
                      </m:r>
                    </m:oMath>
                  </m:oMathPara>
                </a14:m>
                <a:endParaRPr lang="ko-KR" altLang="en-US" dirty="0"/>
              </a:p>
            </p:txBody>
          </p:sp>
        </mc:Choice>
        <mc:Fallback xmlns="">
          <p:sp>
            <p:nvSpPr>
              <p:cNvPr id="68" name="TextBox 67">
                <a:extLst>
                  <a:ext uri="{FF2B5EF4-FFF2-40B4-BE49-F238E27FC236}">
                    <a16:creationId xmlns:a16="http://schemas.microsoft.com/office/drawing/2014/main" id="{28BA7506-E9AD-4008-BBC9-38C5ED0E213D}"/>
                  </a:ext>
                </a:extLst>
              </p:cNvPr>
              <p:cNvSpPr txBox="1">
                <a:spLocks noRot="1" noChangeAspect="1" noMove="1" noResize="1" noEditPoints="1" noAdjustHandles="1" noChangeArrowheads="1" noChangeShapeType="1" noTextEdit="1"/>
              </p:cNvSpPr>
              <p:nvPr/>
            </p:nvSpPr>
            <p:spPr>
              <a:xfrm>
                <a:off x="4819897" y="3821610"/>
                <a:ext cx="320601" cy="290079"/>
              </a:xfrm>
              <a:prstGeom prst="rect">
                <a:avLst/>
              </a:prstGeom>
              <a:blipFill>
                <a:blip r:embed="rId3"/>
                <a:stretch>
                  <a:fillRect l="-17308" r="-19231" b="-6383"/>
                </a:stretch>
              </a:blipFill>
            </p:spPr>
            <p:txBody>
              <a:bodyPr/>
              <a:lstStyle/>
              <a:p>
                <a:r>
                  <a:rPr lang="ko-KR" altLang="en-US">
                    <a:noFill/>
                  </a:rPr>
                  <a:t> </a:t>
                </a:r>
              </a:p>
            </p:txBody>
          </p:sp>
        </mc:Fallback>
      </mc:AlternateContent>
      <p:sp>
        <p:nvSpPr>
          <p:cNvPr id="69" name="직사각형 68">
            <a:extLst>
              <a:ext uri="{FF2B5EF4-FFF2-40B4-BE49-F238E27FC236}">
                <a16:creationId xmlns:a16="http://schemas.microsoft.com/office/drawing/2014/main" id="{9FED64C3-C8A1-442A-8FE2-EA21F0DA7B0B}"/>
              </a:ext>
            </a:extLst>
          </p:cNvPr>
          <p:cNvSpPr/>
          <p:nvPr/>
        </p:nvSpPr>
        <p:spPr>
          <a:xfrm>
            <a:off x="3784465" y="4834406"/>
            <a:ext cx="2467148" cy="689951"/>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mc:AlternateContent xmlns:mc="http://schemas.openxmlformats.org/markup-compatibility/2006" xmlns:a14="http://schemas.microsoft.com/office/drawing/2010/main">
        <mc:Choice Requires="a14">
          <p:sp>
            <p:nvSpPr>
              <p:cNvPr id="70" name="TextBox 69">
                <a:extLst>
                  <a:ext uri="{FF2B5EF4-FFF2-40B4-BE49-F238E27FC236}">
                    <a16:creationId xmlns:a16="http://schemas.microsoft.com/office/drawing/2014/main" id="{C7E4CA48-1ED4-431F-A356-2716F513E9CD}"/>
                  </a:ext>
                </a:extLst>
              </p:cNvPr>
              <p:cNvSpPr txBox="1"/>
              <p:nvPr/>
            </p:nvSpPr>
            <p:spPr>
              <a:xfrm>
                <a:off x="4227116" y="5017091"/>
                <a:ext cx="202363" cy="29007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ko-KR" altLang="en-US" b="0" i="1" smtClean="0">
                          <a:latin typeface="Cambria Math" panose="02040503050406030204" pitchFamily="18" charset="0"/>
                        </a:rPr>
                        <m:t>𝜋</m:t>
                      </m:r>
                    </m:oMath>
                  </m:oMathPara>
                </a14:m>
                <a:endParaRPr lang="ko-KR" altLang="en-US" dirty="0"/>
              </a:p>
            </p:txBody>
          </p:sp>
        </mc:Choice>
        <mc:Fallback xmlns="">
          <p:sp>
            <p:nvSpPr>
              <p:cNvPr id="70" name="TextBox 69">
                <a:extLst>
                  <a:ext uri="{FF2B5EF4-FFF2-40B4-BE49-F238E27FC236}">
                    <a16:creationId xmlns:a16="http://schemas.microsoft.com/office/drawing/2014/main" id="{C7E4CA48-1ED4-431F-A356-2716F513E9CD}"/>
                  </a:ext>
                </a:extLst>
              </p:cNvPr>
              <p:cNvSpPr txBox="1">
                <a:spLocks noRot="1" noChangeAspect="1" noMove="1" noResize="1" noEditPoints="1" noAdjustHandles="1" noChangeArrowheads="1" noChangeShapeType="1" noTextEdit="1"/>
              </p:cNvSpPr>
              <p:nvPr/>
            </p:nvSpPr>
            <p:spPr>
              <a:xfrm>
                <a:off x="4227116" y="5017091"/>
                <a:ext cx="202363" cy="290079"/>
              </a:xfrm>
              <a:prstGeom prst="rect">
                <a:avLst/>
              </a:prstGeom>
              <a:blipFill>
                <a:blip r:embed="rId4"/>
                <a:stretch>
                  <a:fillRect l="-14706" r="-11765"/>
                </a:stretch>
              </a:blipFill>
            </p:spPr>
            <p:txBody>
              <a:bodyPr/>
              <a:lstStyle/>
              <a:p>
                <a:r>
                  <a:rPr lang="ko-KR" altLang="en-US">
                    <a:noFill/>
                  </a:rPr>
                  <a:t> </a:t>
                </a:r>
              </a:p>
            </p:txBody>
          </p:sp>
        </mc:Fallback>
      </mc:AlternateContent>
      <mc:AlternateContent xmlns:mc="http://schemas.openxmlformats.org/markup-compatibility/2006" xmlns:a14="http://schemas.microsoft.com/office/drawing/2010/main">
        <mc:Choice Requires="a14">
          <p:sp>
            <p:nvSpPr>
              <p:cNvPr id="71" name="TextBox 70">
                <a:extLst>
                  <a:ext uri="{FF2B5EF4-FFF2-40B4-BE49-F238E27FC236}">
                    <a16:creationId xmlns:a16="http://schemas.microsoft.com/office/drawing/2014/main" id="{294EC371-D7E6-43CB-B557-AA3046967D08}"/>
                  </a:ext>
                </a:extLst>
              </p:cNvPr>
              <p:cNvSpPr txBox="1"/>
              <p:nvPr/>
            </p:nvSpPr>
            <p:spPr>
              <a:xfrm>
                <a:off x="5555246" y="5017091"/>
                <a:ext cx="184986" cy="29007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ko-KR" altLang="en-US" b="0" i="1" smtClean="0">
                          <a:latin typeface="Cambria Math" panose="02040503050406030204" pitchFamily="18" charset="0"/>
                        </a:rPr>
                        <m:t>𝜈</m:t>
                      </m:r>
                    </m:oMath>
                  </m:oMathPara>
                </a14:m>
                <a:endParaRPr lang="ko-KR" altLang="en-US" dirty="0"/>
              </a:p>
            </p:txBody>
          </p:sp>
        </mc:Choice>
        <mc:Fallback xmlns="">
          <p:sp>
            <p:nvSpPr>
              <p:cNvPr id="71" name="TextBox 70">
                <a:extLst>
                  <a:ext uri="{FF2B5EF4-FFF2-40B4-BE49-F238E27FC236}">
                    <a16:creationId xmlns:a16="http://schemas.microsoft.com/office/drawing/2014/main" id="{294EC371-D7E6-43CB-B557-AA3046967D08}"/>
                  </a:ext>
                </a:extLst>
              </p:cNvPr>
              <p:cNvSpPr txBox="1">
                <a:spLocks noRot="1" noChangeAspect="1" noMove="1" noResize="1" noEditPoints="1" noAdjustHandles="1" noChangeArrowheads="1" noChangeShapeType="1" noTextEdit="1"/>
              </p:cNvSpPr>
              <p:nvPr/>
            </p:nvSpPr>
            <p:spPr>
              <a:xfrm>
                <a:off x="5555246" y="5017091"/>
                <a:ext cx="184986" cy="290079"/>
              </a:xfrm>
              <a:prstGeom prst="rect">
                <a:avLst/>
              </a:prstGeom>
              <a:blipFill>
                <a:blip r:embed="rId5"/>
                <a:stretch>
                  <a:fillRect l="-16129" r="-12903"/>
                </a:stretch>
              </a:blipFill>
            </p:spPr>
            <p:txBody>
              <a:bodyPr/>
              <a:lstStyle/>
              <a:p>
                <a:r>
                  <a:rPr lang="ko-KR" altLang="en-US">
                    <a:noFill/>
                  </a:rPr>
                  <a:t> </a:t>
                </a:r>
              </a:p>
            </p:txBody>
          </p:sp>
        </mc:Fallback>
      </mc:AlternateContent>
      <mc:AlternateContent xmlns:mc="http://schemas.openxmlformats.org/markup-compatibility/2006" xmlns:a14="http://schemas.microsoft.com/office/drawing/2010/main">
        <mc:Choice Requires="a14">
          <p:sp>
            <p:nvSpPr>
              <p:cNvPr id="72" name="TextBox 71">
                <a:extLst>
                  <a:ext uri="{FF2B5EF4-FFF2-40B4-BE49-F238E27FC236}">
                    <a16:creationId xmlns:a16="http://schemas.microsoft.com/office/drawing/2014/main" id="{D10E3EFA-7AB0-43A3-9BC1-8CB93DDF2EE3}"/>
                  </a:ext>
                </a:extLst>
              </p:cNvPr>
              <p:cNvSpPr txBox="1"/>
              <p:nvPr/>
            </p:nvSpPr>
            <p:spPr>
              <a:xfrm>
                <a:off x="4825120" y="4588418"/>
                <a:ext cx="320601" cy="29007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altLang="ko-KR" b="0" i="1" smtClean="0">
                          <a:latin typeface="Cambria Math" panose="02040503050406030204" pitchFamily="18" charset="0"/>
                        </a:rPr>
                        <m:t>20</m:t>
                      </m:r>
                    </m:oMath>
                  </m:oMathPara>
                </a14:m>
                <a:endParaRPr lang="ko-KR" altLang="en-US" dirty="0"/>
              </a:p>
            </p:txBody>
          </p:sp>
        </mc:Choice>
        <mc:Fallback xmlns="">
          <p:sp>
            <p:nvSpPr>
              <p:cNvPr id="72" name="TextBox 71">
                <a:extLst>
                  <a:ext uri="{FF2B5EF4-FFF2-40B4-BE49-F238E27FC236}">
                    <a16:creationId xmlns:a16="http://schemas.microsoft.com/office/drawing/2014/main" id="{D10E3EFA-7AB0-43A3-9BC1-8CB93DDF2EE3}"/>
                  </a:ext>
                </a:extLst>
              </p:cNvPr>
              <p:cNvSpPr txBox="1">
                <a:spLocks noRot="1" noChangeAspect="1" noMove="1" noResize="1" noEditPoints="1" noAdjustHandles="1" noChangeArrowheads="1" noChangeShapeType="1" noTextEdit="1"/>
              </p:cNvSpPr>
              <p:nvPr/>
            </p:nvSpPr>
            <p:spPr>
              <a:xfrm>
                <a:off x="4825120" y="4588418"/>
                <a:ext cx="320601" cy="290079"/>
              </a:xfrm>
              <a:prstGeom prst="rect">
                <a:avLst/>
              </a:prstGeom>
              <a:blipFill>
                <a:blip r:embed="rId6"/>
                <a:stretch>
                  <a:fillRect l="-17308" r="-19231" b="-6383"/>
                </a:stretch>
              </a:blipFill>
            </p:spPr>
            <p:txBody>
              <a:bodyPr/>
              <a:lstStyle/>
              <a:p>
                <a:r>
                  <a:rPr lang="ko-KR" altLang="en-US">
                    <a:noFill/>
                  </a:rPr>
                  <a:t> </a:t>
                </a:r>
              </a:p>
            </p:txBody>
          </p:sp>
        </mc:Fallback>
      </mc:AlternateContent>
      <p:cxnSp>
        <p:nvCxnSpPr>
          <p:cNvPr id="73" name="직선 연결선 72">
            <a:extLst>
              <a:ext uri="{FF2B5EF4-FFF2-40B4-BE49-F238E27FC236}">
                <a16:creationId xmlns:a16="http://schemas.microsoft.com/office/drawing/2014/main" id="{614A4E9C-F037-4E5F-8CB0-2DE3AEA698F1}"/>
              </a:ext>
            </a:extLst>
          </p:cNvPr>
          <p:cNvCxnSpPr>
            <a:cxnSpLocks/>
          </p:cNvCxnSpPr>
          <p:nvPr/>
        </p:nvCxnSpPr>
        <p:spPr>
          <a:xfrm>
            <a:off x="3737935" y="4061115"/>
            <a:ext cx="2467148"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4" name="직선 연결선 73">
            <a:extLst>
              <a:ext uri="{FF2B5EF4-FFF2-40B4-BE49-F238E27FC236}">
                <a16:creationId xmlns:a16="http://schemas.microsoft.com/office/drawing/2014/main" id="{32094CF7-3890-4E8E-8679-CBE9B47F5346}"/>
              </a:ext>
            </a:extLst>
          </p:cNvPr>
          <p:cNvCxnSpPr>
            <a:cxnSpLocks/>
          </p:cNvCxnSpPr>
          <p:nvPr/>
        </p:nvCxnSpPr>
        <p:spPr>
          <a:xfrm>
            <a:off x="3767417" y="4628487"/>
            <a:ext cx="246714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75" name="직선 연결선 74">
            <a:extLst>
              <a:ext uri="{FF2B5EF4-FFF2-40B4-BE49-F238E27FC236}">
                <a16:creationId xmlns:a16="http://schemas.microsoft.com/office/drawing/2014/main" id="{61352307-3D5F-4F1A-982D-8ED81BBA4D44}"/>
              </a:ext>
            </a:extLst>
          </p:cNvPr>
          <p:cNvCxnSpPr>
            <a:cxnSpLocks/>
          </p:cNvCxnSpPr>
          <p:nvPr/>
        </p:nvCxnSpPr>
        <p:spPr>
          <a:xfrm>
            <a:off x="3774653" y="4245290"/>
            <a:ext cx="2467148"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76" name="TextBox 75">
                <a:extLst>
                  <a:ext uri="{FF2B5EF4-FFF2-40B4-BE49-F238E27FC236}">
                    <a16:creationId xmlns:a16="http://schemas.microsoft.com/office/drawing/2014/main" id="{C8310CC8-611F-464A-9308-371D3937DFC6}"/>
                  </a:ext>
                </a:extLst>
              </p:cNvPr>
              <p:cNvSpPr txBox="1"/>
              <p:nvPr/>
            </p:nvSpPr>
            <p:spPr>
              <a:xfrm>
                <a:off x="5841811" y="3748600"/>
                <a:ext cx="433901" cy="31604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n-US" altLang="ko-KR" b="0" i="1" smtClean="0">
                              <a:latin typeface="Cambria Math" panose="02040503050406030204" pitchFamily="18" charset="0"/>
                            </a:rPr>
                          </m:ctrlPr>
                        </m:sSubPr>
                        <m:e>
                          <m:r>
                            <a:rPr lang="en-US" altLang="ko-KR" b="0" i="1" smtClean="0">
                              <a:latin typeface="Cambria Math" panose="02040503050406030204" pitchFamily="18" charset="0"/>
                            </a:rPr>
                            <m:t>𝑓</m:t>
                          </m:r>
                        </m:e>
                        <m:sub>
                          <m:r>
                            <a:rPr lang="en-US" altLang="ko-KR" b="0" i="1" smtClean="0">
                              <a:latin typeface="Cambria Math" panose="02040503050406030204" pitchFamily="18" charset="0"/>
                            </a:rPr>
                            <m:t>7/2</m:t>
                          </m:r>
                        </m:sub>
                      </m:sSub>
                    </m:oMath>
                  </m:oMathPara>
                </a14:m>
                <a:endParaRPr lang="ko-KR" altLang="en-US" baseline="-25000" dirty="0"/>
              </a:p>
            </p:txBody>
          </p:sp>
        </mc:Choice>
        <mc:Fallback xmlns="">
          <p:sp>
            <p:nvSpPr>
              <p:cNvPr id="76" name="TextBox 75">
                <a:extLst>
                  <a:ext uri="{FF2B5EF4-FFF2-40B4-BE49-F238E27FC236}">
                    <a16:creationId xmlns:a16="http://schemas.microsoft.com/office/drawing/2014/main" id="{C8310CC8-611F-464A-9308-371D3937DFC6}"/>
                  </a:ext>
                </a:extLst>
              </p:cNvPr>
              <p:cNvSpPr txBox="1">
                <a:spLocks noRot="1" noChangeAspect="1" noMove="1" noResize="1" noEditPoints="1" noAdjustHandles="1" noChangeArrowheads="1" noChangeShapeType="1" noTextEdit="1"/>
              </p:cNvSpPr>
              <p:nvPr/>
            </p:nvSpPr>
            <p:spPr>
              <a:xfrm>
                <a:off x="5841811" y="3748600"/>
                <a:ext cx="433901" cy="316049"/>
              </a:xfrm>
              <a:prstGeom prst="rect">
                <a:avLst/>
              </a:prstGeom>
              <a:blipFill>
                <a:blip r:embed="rId7"/>
                <a:stretch>
                  <a:fillRect l="-21127" r="-7042" b="-23077"/>
                </a:stretch>
              </a:blipFill>
            </p:spPr>
            <p:txBody>
              <a:bodyPr/>
              <a:lstStyle/>
              <a:p>
                <a:r>
                  <a:rPr lang="ko-KR" altLang="en-US">
                    <a:noFill/>
                  </a:rPr>
                  <a:t> </a:t>
                </a:r>
              </a:p>
            </p:txBody>
          </p:sp>
        </mc:Fallback>
      </mc:AlternateContent>
      <mc:AlternateContent xmlns:mc="http://schemas.openxmlformats.org/markup-compatibility/2006" xmlns:a14="http://schemas.microsoft.com/office/drawing/2010/main">
        <mc:Choice Requires="a14">
          <p:sp>
            <p:nvSpPr>
              <p:cNvPr id="77" name="TextBox 76">
                <a:extLst>
                  <a:ext uri="{FF2B5EF4-FFF2-40B4-BE49-F238E27FC236}">
                    <a16:creationId xmlns:a16="http://schemas.microsoft.com/office/drawing/2014/main" id="{6ED21BA9-369F-48BF-B0C9-E2C93D838940}"/>
                  </a:ext>
                </a:extLst>
              </p:cNvPr>
              <p:cNvSpPr txBox="1"/>
              <p:nvPr/>
            </p:nvSpPr>
            <p:spPr>
              <a:xfrm>
                <a:off x="6226906" y="4557694"/>
                <a:ext cx="469103" cy="21544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p>
                        <m:sSupPr>
                          <m:ctrlPr>
                            <a:rPr lang="en-US" altLang="ko-KR" sz="1400" b="0" i="1" smtClean="0">
                              <a:latin typeface="Cambria Math" panose="02040503050406030204" pitchFamily="18" charset="0"/>
                            </a:rPr>
                          </m:ctrlPr>
                        </m:sSupPr>
                        <m:e>
                          <m:r>
                            <a:rPr lang="en-US" altLang="ko-KR" sz="1400" b="0" i="1" smtClean="0">
                              <a:latin typeface="Cambria Math" panose="02040503050406030204" pitchFamily="18" charset="0"/>
                            </a:rPr>
                            <m:t> 1/2</m:t>
                          </m:r>
                        </m:e>
                        <m:sup>
                          <m:r>
                            <a:rPr lang="en-US" altLang="ko-KR" sz="1400" b="0" i="1" smtClean="0">
                              <a:latin typeface="Cambria Math" panose="02040503050406030204" pitchFamily="18" charset="0"/>
                            </a:rPr>
                            <m:t>−</m:t>
                          </m:r>
                        </m:sup>
                      </m:sSup>
                    </m:oMath>
                  </m:oMathPara>
                </a14:m>
                <a:endParaRPr lang="ko-KR" altLang="en-US" sz="1400" dirty="0"/>
              </a:p>
            </p:txBody>
          </p:sp>
        </mc:Choice>
        <mc:Fallback xmlns="">
          <p:sp>
            <p:nvSpPr>
              <p:cNvPr id="77" name="TextBox 76">
                <a:extLst>
                  <a:ext uri="{FF2B5EF4-FFF2-40B4-BE49-F238E27FC236}">
                    <a16:creationId xmlns:a16="http://schemas.microsoft.com/office/drawing/2014/main" id="{6ED21BA9-369F-48BF-B0C9-E2C93D838940}"/>
                  </a:ext>
                </a:extLst>
              </p:cNvPr>
              <p:cNvSpPr txBox="1">
                <a:spLocks noRot="1" noChangeAspect="1" noMove="1" noResize="1" noEditPoints="1" noAdjustHandles="1" noChangeArrowheads="1" noChangeShapeType="1" noTextEdit="1"/>
              </p:cNvSpPr>
              <p:nvPr/>
            </p:nvSpPr>
            <p:spPr>
              <a:xfrm>
                <a:off x="6226906" y="4557694"/>
                <a:ext cx="469103" cy="215444"/>
              </a:xfrm>
              <a:prstGeom prst="rect">
                <a:avLst/>
              </a:prstGeom>
              <a:blipFill>
                <a:blip r:embed="rId8"/>
                <a:stretch>
                  <a:fillRect b="-31429"/>
                </a:stretch>
              </a:blipFill>
            </p:spPr>
            <p:txBody>
              <a:bodyPr/>
              <a:lstStyle/>
              <a:p>
                <a:r>
                  <a:rPr lang="ko-KR" altLang="en-US">
                    <a:noFill/>
                  </a:rPr>
                  <a:t> </a:t>
                </a:r>
              </a:p>
            </p:txBody>
          </p:sp>
        </mc:Fallback>
      </mc:AlternateContent>
      <mc:AlternateContent xmlns:mc="http://schemas.openxmlformats.org/markup-compatibility/2006" xmlns:a14="http://schemas.microsoft.com/office/drawing/2010/main">
        <mc:Choice Requires="a14">
          <p:sp>
            <p:nvSpPr>
              <p:cNvPr id="78" name="TextBox 77">
                <a:extLst>
                  <a:ext uri="{FF2B5EF4-FFF2-40B4-BE49-F238E27FC236}">
                    <a16:creationId xmlns:a16="http://schemas.microsoft.com/office/drawing/2014/main" id="{EE1E487F-520E-444E-8324-AA25CAEAB77A}"/>
                  </a:ext>
                </a:extLst>
              </p:cNvPr>
              <p:cNvSpPr txBox="1"/>
              <p:nvPr/>
            </p:nvSpPr>
            <p:spPr>
              <a:xfrm>
                <a:off x="6231786" y="4361762"/>
                <a:ext cx="502619" cy="215444"/>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p>
                        <m:sSupPr>
                          <m:ctrlPr>
                            <a:rPr lang="en-US" altLang="ko-KR" sz="1400" b="0" i="1" smtClean="0">
                              <a:latin typeface="Cambria Math" panose="02040503050406030204" pitchFamily="18" charset="0"/>
                            </a:rPr>
                          </m:ctrlPr>
                        </m:sSupPr>
                        <m:e>
                          <m:r>
                            <a:rPr lang="en-US" altLang="ko-KR" sz="1400" b="0" i="1" smtClean="0">
                              <a:latin typeface="Cambria Math" panose="02040503050406030204" pitchFamily="18" charset="0"/>
                            </a:rPr>
                            <m:t>3/2</m:t>
                          </m:r>
                        </m:e>
                        <m:sup>
                          <m:r>
                            <a:rPr lang="en-US" altLang="ko-KR" sz="1400" b="0" i="1" smtClean="0">
                              <a:latin typeface="Cambria Math" panose="02040503050406030204" pitchFamily="18" charset="0"/>
                            </a:rPr>
                            <m:t>−</m:t>
                          </m:r>
                        </m:sup>
                      </m:sSup>
                    </m:oMath>
                  </m:oMathPara>
                </a14:m>
                <a:endParaRPr lang="ko-KR" altLang="en-US" sz="1400" dirty="0"/>
              </a:p>
            </p:txBody>
          </p:sp>
        </mc:Choice>
        <mc:Fallback xmlns="">
          <p:sp>
            <p:nvSpPr>
              <p:cNvPr id="78" name="TextBox 77">
                <a:extLst>
                  <a:ext uri="{FF2B5EF4-FFF2-40B4-BE49-F238E27FC236}">
                    <a16:creationId xmlns:a16="http://schemas.microsoft.com/office/drawing/2014/main" id="{EE1E487F-520E-444E-8324-AA25CAEAB77A}"/>
                  </a:ext>
                </a:extLst>
              </p:cNvPr>
              <p:cNvSpPr txBox="1">
                <a:spLocks noRot="1" noChangeAspect="1" noMove="1" noResize="1" noEditPoints="1" noAdjustHandles="1" noChangeArrowheads="1" noChangeShapeType="1" noTextEdit="1"/>
              </p:cNvSpPr>
              <p:nvPr/>
            </p:nvSpPr>
            <p:spPr>
              <a:xfrm>
                <a:off x="6231786" y="4361762"/>
                <a:ext cx="502619" cy="215444"/>
              </a:xfrm>
              <a:prstGeom prst="rect">
                <a:avLst/>
              </a:prstGeom>
              <a:blipFill>
                <a:blip r:embed="rId9"/>
                <a:stretch>
                  <a:fillRect b="-31429"/>
                </a:stretch>
              </a:blipFill>
            </p:spPr>
            <p:txBody>
              <a:bodyPr/>
              <a:lstStyle/>
              <a:p>
                <a:r>
                  <a:rPr lang="ko-KR" altLang="en-US">
                    <a:noFill/>
                  </a:rPr>
                  <a:t> </a:t>
                </a:r>
              </a:p>
            </p:txBody>
          </p:sp>
        </mc:Fallback>
      </mc:AlternateContent>
      <mc:AlternateContent xmlns:mc="http://schemas.openxmlformats.org/markup-compatibility/2006" xmlns:a14="http://schemas.microsoft.com/office/drawing/2010/main">
        <mc:Choice Requires="a14">
          <p:sp>
            <p:nvSpPr>
              <p:cNvPr id="79" name="TextBox 78">
                <a:extLst>
                  <a:ext uri="{FF2B5EF4-FFF2-40B4-BE49-F238E27FC236}">
                    <a16:creationId xmlns:a16="http://schemas.microsoft.com/office/drawing/2014/main" id="{576C2ECC-50D3-4569-9440-CF9CA382504D}"/>
                  </a:ext>
                </a:extLst>
              </p:cNvPr>
              <p:cNvSpPr txBox="1"/>
              <p:nvPr/>
            </p:nvSpPr>
            <p:spPr>
              <a:xfrm>
                <a:off x="6264900" y="4139929"/>
                <a:ext cx="429028" cy="21544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p>
                        <m:sSupPr>
                          <m:ctrlPr>
                            <a:rPr lang="en-US" altLang="ko-KR" sz="1400" b="0" i="1" smtClean="0">
                              <a:latin typeface="Cambria Math" panose="02040503050406030204" pitchFamily="18" charset="0"/>
                            </a:rPr>
                          </m:ctrlPr>
                        </m:sSupPr>
                        <m:e>
                          <m:r>
                            <a:rPr lang="en-US" altLang="ko-KR" sz="1400" b="0" i="1" smtClean="0">
                              <a:latin typeface="Cambria Math" panose="02040503050406030204" pitchFamily="18" charset="0"/>
                            </a:rPr>
                            <m:t>5/2</m:t>
                          </m:r>
                        </m:e>
                        <m:sup>
                          <m:r>
                            <a:rPr lang="en-US" altLang="ko-KR" sz="1400" b="0" i="1" smtClean="0">
                              <a:latin typeface="Cambria Math" panose="02040503050406030204" pitchFamily="18" charset="0"/>
                            </a:rPr>
                            <m:t>−</m:t>
                          </m:r>
                        </m:sup>
                      </m:sSup>
                    </m:oMath>
                  </m:oMathPara>
                </a14:m>
                <a:endParaRPr lang="ko-KR" altLang="en-US" sz="1400" dirty="0"/>
              </a:p>
            </p:txBody>
          </p:sp>
        </mc:Choice>
        <mc:Fallback xmlns="">
          <p:sp>
            <p:nvSpPr>
              <p:cNvPr id="79" name="TextBox 78">
                <a:extLst>
                  <a:ext uri="{FF2B5EF4-FFF2-40B4-BE49-F238E27FC236}">
                    <a16:creationId xmlns:a16="http://schemas.microsoft.com/office/drawing/2014/main" id="{576C2ECC-50D3-4569-9440-CF9CA382504D}"/>
                  </a:ext>
                </a:extLst>
              </p:cNvPr>
              <p:cNvSpPr txBox="1">
                <a:spLocks noRot="1" noChangeAspect="1" noMove="1" noResize="1" noEditPoints="1" noAdjustHandles="1" noChangeArrowheads="1" noChangeShapeType="1" noTextEdit="1"/>
              </p:cNvSpPr>
              <p:nvPr/>
            </p:nvSpPr>
            <p:spPr>
              <a:xfrm>
                <a:off x="6264900" y="4139929"/>
                <a:ext cx="429028" cy="215444"/>
              </a:xfrm>
              <a:prstGeom prst="rect">
                <a:avLst/>
              </a:prstGeom>
              <a:blipFill>
                <a:blip r:embed="rId10"/>
                <a:stretch>
                  <a:fillRect l="-10000" b="-34286"/>
                </a:stretch>
              </a:blipFill>
            </p:spPr>
            <p:txBody>
              <a:bodyPr/>
              <a:lstStyle/>
              <a:p>
                <a:r>
                  <a:rPr lang="ko-KR" altLang="en-US">
                    <a:noFill/>
                  </a:rPr>
                  <a:t> </a:t>
                </a:r>
              </a:p>
            </p:txBody>
          </p:sp>
        </mc:Fallback>
      </mc:AlternateContent>
      <mc:AlternateContent xmlns:mc="http://schemas.openxmlformats.org/markup-compatibility/2006" xmlns:a14="http://schemas.microsoft.com/office/drawing/2010/main">
        <mc:Choice Requires="a14">
          <p:sp>
            <p:nvSpPr>
              <p:cNvPr id="80" name="TextBox 79">
                <a:extLst>
                  <a:ext uri="{FF2B5EF4-FFF2-40B4-BE49-F238E27FC236}">
                    <a16:creationId xmlns:a16="http://schemas.microsoft.com/office/drawing/2014/main" id="{27C2FA79-1D08-421A-9479-8C07E60C053C}"/>
                  </a:ext>
                </a:extLst>
              </p:cNvPr>
              <p:cNvSpPr txBox="1"/>
              <p:nvPr/>
            </p:nvSpPr>
            <p:spPr>
              <a:xfrm>
                <a:off x="6249902" y="3934346"/>
                <a:ext cx="429028" cy="21544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p>
                        <m:sSupPr>
                          <m:ctrlPr>
                            <a:rPr lang="en-US" altLang="ko-KR" sz="1400" b="0" i="1" smtClean="0">
                              <a:latin typeface="Cambria Math" panose="02040503050406030204" pitchFamily="18" charset="0"/>
                            </a:rPr>
                          </m:ctrlPr>
                        </m:sSupPr>
                        <m:e>
                          <m:r>
                            <a:rPr lang="en-US" altLang="ko-KR" sz="1400" b="0" i="1" smtClean="0">
                              <a:latin typeface="Cambria Math" panose="02040503050406030204" pitchFamily="18" charset="0"/>
                            </a:rPr>
                            <m:t>7/2</m:t>
                          </m:r>
                        </m:e>
                        <m:sup>
                          <m:r>
                            <a:rPr lang="en-US" altLang="ko-KR" sz="1400" b="0" i="1" smtClean="0">
                              <a:latin typeface="Cambria Math" panose="02040503050406030204" pitchFamily="18" charset="0"/>
                            </a:rPr>
                            <m:t>−</m:t>
                          </m:r>
                        </m:sup>
                      </m:sSup>
                    </m:oMath>
                  </m:oMathPara>
                </a14:m>
                <a:endParaRPr lang="ko-KR" altLang="en-US" sz="1400" dirty="0"/>
              </a:p>
            </p:txBody>
          </p:sp>
        </mc:Choice>
        <mc:Fallback xmlns="">
          <p:sp>
            <p:nvSpPr>
              <p:cNvPr id="80" name="TextBox 79">
                <a:extLst>
                  <a:ext uri="{FF2B5EF4-FFF2-40B4-BE49-F238E27FC236}">
                    <a16:creationId xmlns:a16="http://schemas.microsoft.com/office/drawing/2014/main" id="{27C2FA79-1D08-421A-9479-8C07E60C053C}"/>
                  </a:ext>
                </a:extLst>
              </p:cNvPr>
              <p:cNvSpPr txBox="1">
                <a:spLocks noRot="1" noChangeAspect="1" noMove="1" noResize="1" noEditPoints="1" noAdjustHandles="1" noChangeArrowheads="1" noChangeShapeType="1" noTextEdit="1"/>
              </p:cNvSpPr>
              <p:nvPr/>
            </p:nvSpPr>
            <p:spPr>
              <a:xfrm>
                <a:off x="6249902" y="3934346"/>
                <a:ext cx="429028" cy="215444"/>
              </a:xfrm>
              <a:prstGeom prst="rect">
                <a:avLst/>
              </a:prstGeom>
              <a:blipFill>
                <a:blip r:embed="rId11"/>
                <a:stretch>
                  <a:fillRect l="-8451" b="-30556"/>
                </a:stretch>
              </a:blipFill>
            </p:spPr>
            <p:txBody>
              <a:bodyPr/>
              <a:lstStyle/>
              <a:p>
                <a:r>
                  <a:rPr lang="ko-KR" altLang="en-US">
                    <a:noFill/>
                  </a:rPr>
                  <a:t> </a:t>
                </a:r>
              </a:p>
            </p:txBody>
          </p:sp>
        </mc:Fallback>
      </mc:AlternateContent>
      <mc:AlternateContent xmlns:mc="http://schemas.openxmlformats.org/markup-compatibility/2006" xmlns:a14="http://schemas.microsoft.com/office/drawing/2010/main">
        <mc:Choice Requires="a14">
          <p:sp>
            <p:nvSpPr>
              <p:cNvPr id="81" name="TextBox 80">
                <a:extLst>
                  <a:ext uri="{FF2B5EF4-FFF2-40B4-BE49-F238E27FC236}">
                    <a16:creationId xmlns:a16="http://schemas.microsoft.com/office/drawing/2014/main" id="{6569CDB0-AE10-4F40-868A-E1A5CCD88BA4}"/>
                  </a:ext>
                </a:extLst>
              </p:cNvPr>
              <p:cNvSpPr txBox="1"/>
              <p:nvPr/>
            </p:nvSpPr>
            <p:spPr>
              <a:xfrm>
                <a:off x="5355621" y="4477989"/>
                <a:ext cx="227626" cy="29007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altLang="ko-KR" i="1" smtClean="0">
                          <a:latin typeface="Cambria Math" panose="02040503050406030204" pitchFamily="18" charset="0"/>
                          <a:ea typeface="Cambria Math" panose="02040503050406030204" pitchFamily="18" charset="0"/>
                        </a:rPr>
                        <m:t>×</m:t>
                      </m:r>
                    </m:oMath>
                  </m:oMathPara>
                </a14:m>
                <a:endParaRPr lang="ko-KR" altLang="en-US" dirty="0"/>
              </a:p>
            </p:txBody>
          </p:sp>
        </mc:Choice>
        <mc:Fallback xmlns="">
          <p:sp>
            <p:nvSpPr>
              <p:cNvPr id="81" name="TextBox 80">
                <a:extLst>
                  <a:ext uri="{FF2B5EF4-FFF2-40B4-BE49-F238E27FC236}">
                    <a16:creationId xmlns:a16="http://schemas.microsoft.com/office/drawing/2014/main" id="{6569CDB0-AE10-4F40-868A-E1A5CCD88BA4}"/>
                  </a:ext>
                </a:extLst>
              </p:cNvPr>
              <p:cNvSpPr txBox="1">
                <a:spLocks noRot="1" noChangeAspect="1" noMove="1" noResize="1" noEditPoints="1" noAdjustHandles="1" noChangeArrowheads="1" noChangeShapeType="1" noTextEdit="1"/>
              </p:cNvSpPr>
              <p:nvPr/>
            </p:nvSpPr>
            <p:spPr>
              <a:xfrm>
                <a:off x="5355621" y="4477989"/>
                <a:ext cx="227626" cy="290079"/>
              </a:xfrm>
              <a:prstGeom prst="rect">
                <a:avLst/>
              </a:prstGeom>
              <a:blipFill>
                <a:blip r:embed="rId12"/>
                <a:stretch>
                  <a:fillRect l="-18919" r="-18919" b="-2128"/>
                </a:stretch>
              </a:blipFill>
            </p:spPr>
            <p:txBody>
              <a:bodyPr/>
              <a:lstStyle/>
              <a:p>
                <a:r>
                  <a:rPr lang="ko-KR" altLang="en-US">
                    <a:noFill/>
                  </a:rPr>
                  <a:t> </a:t>
                </a:r>
              </a:p>
            </p:txBody>
          </p:sp>
        </mc:Fallback>
      </mc:AlternateContent>
      <mc:AlternateContent xmlns:mc="http://schemas.openxmlformats.org/markup-compatibility/2006" xmlns:a14="http://schemas.microsoft.com/office/drawing/2010/main">
        <mc:Choice Requires="a14">
          <p:sp>
            <p:nvSpPr>
              <p:cNvPr id="82" name="TextBox 81">
                <a:extLst>
                  <a:ext uri="{FF2B5EF4-FFF2-40B4-BE49-F238E27FC236}">
                    <a16:creationId xmlns:a16="http://schemas.microsoft.com/office/drawing/2014/main" id="{A011D30E-3F72-40FB-A450-63301A8A84CB}"/>
                  </a:ext>
                </a:extLst>
              </p:cNvPr>
              <p:cNvSpPr txBox="1"/>
              <p:nvPr/>
            </p:nvSpPr>
            <p:spPr>
              <a:xfrm>
                <a:off x="5572952" y="3897080"/>
                <a:ext cx="227626" cy="29007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altLang="ko-KR" i="1" smtClean="0">
                          <a:latin typeface="Cambria Math" panose="02040503050406030204" pitchFamily="18" charset="0"/>
                          <a:ea typeface="Cambria Math" panose="02040503050406030204" pitchFamily="18" charset="0"/>
                        </a:rPr>
                        <m:t>×</m:t>
                      </m:r>
                    </m:oMath>
                  </m:oMathPara>
                </a14:m>
                <a:endParaRPr lang="ko-KR" altLang="en-US" dirty="0"/>
              </a:p>
            </p:txBody>
          </p:sp>
        </mc:Choice>
        <mc:Fallback xmlns="">
          <p:sp>
            <p:nvSpPr>
              <p:cNvPr id="82" name="TextBox 81">
                <a:extLst>
                  <a:ext uri="{FF2B5EF4-FFF2-40B4-BE49-F238E27FC236}">
                    <a16:creationId xmlns:a16="http://schemas.microsoft.com/office/drawing/2014/main" id="{A011D30E-3F72-40FB-A450-63301A8A84CB}"/>
                  </a:ext>
                </a:extLst>
              </p:cNvPr>
              <p:cNvSpPr txBox="1">
                <a:spLocks noRot="1" noChangeAspect="1" noMove="1" noResize="1" noEditPoints="1" noAdjustHandles="1" noChangeArrowheads="1" noChangeShapeType="1" noTextEdit="1"/>
              </p:cNvSpPr>
              <p:nvPr/>
            </p:nvSpPr>
            <p:spPr>
              <a:xfrm>
                <a:off x="5572952" y="3897080"/>
                <a:ext cx="227626" cy="290079"/>
              </a:xfrm>
              <a:prstGeom prst="rect">
                <a:avLst/>
              </a:prstGeom>
              <a:blipFill>
                <a:blip r:embed="rId13"/>
                <a:stretch>
                  <a:fillRect l="-15789" r="-18421" b="-2083"/>
                </a:stretch>
              </a:blipFill>
            </p:spPr>
            <p:txBody>
              <a:bodyPr/>
              <a:lstStyle/>
              <a:p>
                <a:r>
                  <a:rPr lang="ko-KR" altLang="en-US">
                    <a:noFill/>
                  </a:rPr>
                  <a:t> </a:t>
                </a:r>
              </a:p>
            </p:txBody>
          </p:sp>
        </mc:Fallback>
      </mc:AlternateContent>
      <mc:AlternateContent xmlns:mc="http://schemas.openxmlformats.org/markup-compatibility/2006" xmlns:a14="http://schemas.microsoft.com/office/drawing/2010/main">
        <mc:Choice Requires="a14">
          <p:sp>
            <p:nvSpPr>
              <p:cNvPr id="83" name="TextBox 82">
                <a:extLst>
                  <a:ext uri="{FF2B5EF4-FFF2-40B4-BE49-F238E27FC236}">
                    <a16:creationId xmlns:a16="http://schemas.microsoft.com/office/drawing/2014/main" id="{0125021A-7838-4F15-B67B-17283E96B803}"/>
                  </a:ext>
                </a:extLst>
              </p:cNvPr>
              <p:cNvSpPr txBox="1"/>
              <p:nvPr/>
            </p:nvSpPr>
            <p:spPr>
              <a:xfrm>
                <a:off x="5555246" y="4282905"/>
                <a:ext cx="332801" cy="290079"/>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altLang="ko-KR" i="1" smtClean="0">
                          <a:latin typeface="Cambria Math" panose="02040503050406030204" pitchFamily="18" charset="0"/>
                          <a:ea typeface="Cambria Math" panose="02040503050406030204" pitchFamily="18" charset="0"/>
                        </a:rPr>
                        <m:t>×</m:t>
                      </m:r>
                    </m:oMath>
                  </m:oMathPara>
                </a14:m>
                <a:endParaRPr lang="ko-KR" altLang="en-US" dirty="0"/>
              </a:p>
            </p:txBody>
          </p:sp>
        </mc:Choice>
        <mc:Fallback xmlns="">
          <p:sp>
            <p:nvSpPr>
              <p:cNvPr id="83" name="TextBox 82">
                <a:extLst>
                  <a:ext uri="{FF2B5EF4-FFF2-40B4-BE49-F238E27FC236}">
                    <a16:creationId xmlns:a16="http://schemas.microsoft.com/office/drawing/2014/main" id="{0125021A-7838-4F15-B67B-17283E96B803}"/>
                  </a:ext>
                </a:extLst>
              </p:cNvPr>
              <p:cNvSpPr txBox="1">
                <a:spLocks noRot="1" noChangeAspect="1" noMove="1" noResize="1" noEditPoints="1" noAdjustHandles="1" noChangeArrowheads="1" noChangeShapeType="1" noTextEdit="1"/>
              </p:cNvSpPr>
              <p:nvPr/>
            </p:nvSpPr>
            <p:spPr>
              <a:xfrm>
                <a:off x="5555246" y="4282905"/>
                <a:ext cx="332801" cy="290079"/>
              </a:xfrm>
              <a:prstGeom prst="rect">
                <a:avLst/>
              </a:prstGeom>
              <a:blipFill>
                <a:blip r:embed="rId14"/>
                <a:stretch>
                  <a:fillRect b="-2128"/>
                </a:stretch>
              </a:blipFill>
            </p:spPr>
            <p:txBody>
              <a:bodyPr/>
              <a:lstStyle/>
              <a:p>
                <a:r>
                  <a:rPr lang="ko-KR" altLang="en-US">
                    <a:noFill/>
                  </a:rPr>
                  <a:t> </a:t>
                </a:r>
              </a:p>
            </p:txBody>
          </p:sp>
        </mc:Fallback>
      </mc:AlternateContent>
      <mc:AlternateContent xmlns:mc="http://schemas.openxmlformats.org/markup-compatibility/2006" xmlns:a14="http://schemas.microsoft.com/office/drawing/2010/main">
        <mc:Choice Requires="a14">
          <p:sp>
            <p:nvSpPr>
              <p:cNvPr id="84" name="TextBox 83">
                <a:extLst>
                  <a:ext uri="{FF2B5EF4-FFF2-40B4-BE49-F238E27FC236}">
                    <a16:creationId xmlns:a16="http://schemas.microsoft.com/office/drawing/2014/main" id="{95C1EA71-EACB-48BC-9F87-C2116E105D5B}"/>
                  </a:ext>
                </a:extLst>
              </p:cNvPr>
              <p:cNvSpPr txBox="1"/>
              <p:nvPr/>
            </p:nvSpPr>
            <p:spPr>
              <a:xfrm>
                <a:off x="5588816" y="4088935"/>
                <a:ext cx="237202" cy="290079"/>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altLang="ko-KR" i="1" smtClean="0">
                          <a:latin typeface="Cambria Math" panose="02040503050406030204" pitchFamily="18" charset="0"/>
                          <a:ea typeface="Cambria Math" panose="02040503050406030204" pitchFamily="18" charset="0"/>
                        </a:rPr>
                        <m:t>×</m:t>
                      </m:r>
                    </m:oMath>
                  </m:oMathPara>
                </a14:m>
                <a:endParaRPr lang="ko-KR" altLang="en-US" dirty="0"/>
              </a:p>
            </p:txBody>
          </p:sp>
        </mc:Choice>
        <mc:Fallback xmlns="">
          <p:sp>
            <p:nvSpPr>
              <p:cNvPr id="84" name="TextBox 83">
                <a:extLst>
                  <a:ext uri="{FF2B5EF4-FFF2-40B4-BE49-F238E27FC236}">
                    <a16:creationId xmlns:a16="http://schemas.microsoft.com/office/drawing/2014/main" id="{95C1EA71-EACB-48BC-9F87-C2116E105D5B}"/>
                  </a:ext>
                </a:extLst>
              </p:cNvPr>
              <p:cNvSpPr txBox="1">
                <a:spLocks noRot="1" noChangeAspect="1" noMove="1" noResize="1" noEditPoints="1" noAdjustHandles="1" noChangeArrowheads="1" noChangeShapeType="1" noTextEdit="1"/>
              </p:cNvSpPr>
              <p:nvPr/>
            </p:nvSpPr>
            <p:spPr>
              <a:xfrm>
                <a:off x="5588816" y="4088935"/>
                <a:ext cx="237202" cy="290079"/>
              </a:xfrm>
              <a:prstGeom prst="rect">
                <a:avLst/>
              </a:prstGeom>
              <a:blipFill>
                <a:blip r:embed="rId15"/>
                <a:stretch>
                  <a:fillRect l="-17949" r="-12821" b="-2128"/>
                </a:stretch>
              </a:blipFill>
            </p:spPr>
            <p:txBody>
              <a:bodyPr/>
              <a:lstStyle/>
              <a:p>
                <a:r>
                  <a:rPr lang="ko-KR" altLang="en-US">
                    <a:noFill/>
                  </a:rPr>
                  <a:t> </a:t>
                </a:r>
              </a:p>
            </p:txBody>
          </p:sp>
        </mc:Fallback>
      </mc:AlternateContent>
      <mc:AlternateContent xmlns:mc="http://schemas.openxmlformats.org/markup-compatibility/2006" xmlns:a14="http://schemas.microsoft.com/office/drawing/2010/main">
        <mc:Choice Requires="a14">
          <p:sp>
            <p:nvSpPr>
              <p:cNvPr id="85" name="TextBox 84">
                <a:extLst>
                  <a:ext uri="{FF2B5EF4-FFF2-40B4-BE49-F238E27FC236}">
                    <a16:creationId xmlns:a16="http://schemas.microsoft.com/office/drawing/2014/main" id="{0D21C0D6-25CE-4E9F-9D93-29A4C4D8DAC8}"/>
                  </a:ext>
                </a:extLst>
              </p:cNvPr>
              <p:cNvSpPr txBox="1"/>
              <p:nvPr/>
            </p:nvSpPr>
            <p:spPr>
              <a:xfrm>
                <a:off x="5345326" y="4071683"/>
                <a:ext cx="227626" cy="29007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altLang="ko-KR" i="1" smtClean="0">
                          <a:latin typeface="Cambria Math" panose="02040503050406030204" pitchFamily="18" charset="0"/>
                          <a:ea typeface="Cambria Math" panose="02040503050406030204" pitchFamily="18" charset="0"/>
                        </a:rPr>
                        <m:t>×</m:t>
                      </m:r>
                    </m:oMath>
                  </m:oMathPara>
                </a14:m>
                <a:endParaRPr lang="ko-KR" altLang="en-US" dirty="0"/>
              </a:p>
            </p:txBody>
          </p:sp>
        </mc:Choice>
        <mc:Fallback xmlns="">
          <p:sp>
            <p:nvSpPr>
              <p:cNvPr id="85" name="TextBox 84">
                <a:extLst>
                  <a:ext uri="{FF2B5EF4-FFF2-40B4-BE49-F238E27FC236}">
                    <a16:creationId xmlns:a16="http://schemas.microsoft.com/office/drawing/2014/main" id="{0D21C0D6-25CE-4E9F-9D93-29A4C4D8DAC8}"/>
                  </a:ext>
                </a:extLst>
              </p:cNvPr>
              <p:cNvSpPr txBox="1">
                <a:spLocks noRot="1" noChangeAspect="1" noMove="1" noResize="1" noEditPoints="1" noAdjustHandles="1" noChangeArrowheads="1" noChangeShapeType="1" noTextEdit="1"/>
              </p:cNvSpPr>
              <p:nvPr/>
            </p:nvSpPr>
            <p:spPr>
              <a:xfrm>
                <a:off x="5345326" y="4071683"/>
                <a:ext cx="227626" cy="290079"/>
              </a:xfrm>
              <a:prstGeom prst="rect">
                <a:avLst/>
              </a:prstGeom>
              <a:blipFill>
                <a:blip r:embed="rId16"/>
                <a:stretch>
                  <a:fillRect l="-18919" r="-18919"/>
                </a:stretch>
              </a:blipFill>
            </p:spPr>
            <p:txBody>
              <a:bodyPr/>
              <a:lstStyle/>
              <a:p>
                <a:r>
                  <a:rPr lang="ko-KR" altLang="en-US">
                    <a:noFill/>
                  </a:rPr>
                  <a:t> </a:t>
                </a:r>
              </a:p>
            </p:txBody>
          </p:sp>
        </mc:Fallback>
      </mc:AlternateContent>
      <mc:AlternateContent xmlns:mc="http://schemas.openxmlformats.org/markup-compatibility/2006" xmlns:a14="http://schemas.microsoft.com/office/drawing/2010/main">
        <mc:Choice Requires="a14">
          <p:sp>
            <p:nvSpPr>
              <p:cNvPr id="86" name="TextBox 85">
                <a:extLst>
                  <a:ext uri="{FF2B5EF4-FFF2-40B4-BE49-F238E27FC236}">
                    <a16:creationId xmlns:a16="http://schemas.microsoft.com/office/drawing/2014/main" id="{EE6738A6-2C0E-49E2-9EE9-13B7C8672EE6}"/>
                  </a:ext>
                </a:extLst>
              </p:cNvPr>
              <p:cNvSpPr txBox="1"/>
              <p:nvPr/>
            </p:nvSpPr>
            <p:spPr>
              <a:xfrm>
                <a:off x="5312427" y="4282911"/>
                <a:ext cx="293424" cy="290079"/>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altLang="ko-KR" i="1" smtClean="0">
                          <a:latin typeface="Cambria Math" panose="02040503050406030204" pitchFamily="18" charset="0"/>
                          <a:ea typeface="Cambria Math" panose="02040503050406030204" pitchFamily="18" charset="0"/>
                        </a:rPr>
                        <m:t>×</m:t>
                      </m:r>
                    </m:oMath>
                  </m:oMathPara>
                </a14:m>
                <a:endParaRPr lang="ko-KR" altLang="en-US" dirty="0"/>
              </a:p>
            </p:txBody>
          </p:sp>
        </mc:Choice>
        <mc:Fallback xmlns="">
          <p:sp>
            <p:nvSpPr>
              <p:cNvPr id="86" name="TextBox 85">
                <a:extLst>
                  <a:ext uri="{FF2B5EF4-FFF2-40B4-BE49-F238E27FC236}">
                    <a16:creationId xmlns:a16="http://schemas.microsoft.com/office/drawing/2014/main" id="{EE6738A6-2C0E-49E2-9EE9-13B7C8672EE6}"/>
                  </a:ext>
                </a:extLst>
              </p:cNvPr>
              <p:cNvSpPr txBox="1">
                <a:spLocks noRot="1" noChangeAspect="1" noMove="1" noResize="1" noEditPoints="1" noAdjustHandles="1" noChangeArrowheads="1" noChangeShapeType="1" noTextEdit="1"/>
              </p:cNvSpPr>
              <p:nvPr/>
            </p:nvSpPr>
            <p:spPr>
              <a:xfrm>
                <a:off x="5312427" y="4282911"/>
                <a:ext cx="293424" cy="290079"/>
              </a:xfrm>
              <a:prstGeom prst="rect">
                <a:avLst/>
              </a:prstGeom>
              <a:blipFill>
                <a:blip r:embed="rId17"/>
                <a:stretch>
                  <a:fillRect l="-2041" r="-2041" b="-2128"/>
                </a:stretch>
              </a:blipFill>
            </p:spPr>
            <p:txBody>
              <a:bodyPr/>
              <a:lstStyle/>
              <a:p>
                <a:r>
                  <a:rPr lang="ko-KR" altLang="en-US">
                    <a:noFill/>
                  </a:rPr>
                  <a:t> </a:t>
                </a:r>
              </a:p>
            </p:txBody>
          </p:sp>
        </mc:Fallback>
      </mc:AlternateContent>
      <mc:AlternateContent xmlns:mc="http://schemas.openxmlformats.org/markup-compatibility/2006" xmlns:a14="http://schemas.microsoft.com/office/drawing/2010/main">
        <mc:Choice Requires="a14">
          <p:sp>
            <p:nvSpPr>
              <p:cNvPr id="87" name="TextBox 86">
                <a:extLst>
                  <a:ext uri="{FF2B5EF4-FFF2-40B4-BE49-F238E27FC236}">
                    <a16:creationId xmlns:a16="http://schemas.microsoft.com/office/drawing/2014/main" id="{9CE1F56A-9BE2-4963-AA51-349E87623026}"/>
                  </a:ext>
                </a:extLst>
              </p:cNvPr>
              <p:cNvSpPr txBox="1"/>
              <p:nvPr/>
            </p:nvSpPr>
            <p:spPr>
              <a:xfrm>
                <a:off x="5605786" y="4477994"/>
                <a:ext cx="227626" cy="29007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altLang="ko-KR" i="1" smtClean="0">
                          <a:latin typeface="Cambria Math" panose="02040503050406030204" pitchFamily="18" charset="0"/>
                          <a:ea typeface="Cambria Math" panose="02040503050406030204" pitchFamily="18" charset="0"/>
                        </a:rPr>
                        <m:t>×</m:t>
                      </m:r>
                    </m:oMath>
                  </m:oMathPara>
                </a14:m>
                <a:endParaRPr lang="ko-KR" altLang="en-US" dirty="0"/>
              </a:p>
            </p:txBody>
          </p:sp>
        </mc:Choice>
        <mc:Fallback xmlns="">
          <p:sp>
            <p:nvSpPr>
              <p:cNvPr id="87" name="TextBox 86">
                <a:extLst>
                  <a:ext uri="{FF2B5EF4-FFF2-40B4-BE49-F238E27FC236}">
                    <a16:creationId xmlns:a16="http://schemas.microsoft.com/office/drawing/2014/main" id="{9CE1F56A-9BE2-4963-AA51-349E87623026}"/>
                  </a:ext>
                </a:extLst>
              </p:cNvPr>
              <p:cNvSpPr txBox="1">
                <a:spLocks noRot="1" noChangeAspect="1" noMove="1" noResize="1" noEditPoints="1" noAdjustHandles="1" noChangeArrowheads="1" noChangeShapeType="1" noTextEdit="1"/>
              </p:cNvSpPr>
              <p:nvPr/>
            </p:nvSpPr>
            <p:spPr>
              <a:xfrm>
                <a:off x="5605786" y="4477994"/>
                <a:ext cx="227626" cy="290079"/>
              </a:xfrm>
              <a:prstGeom prst="rect">
                <a:avLst/>
              </a:prstGeom>
              <a:blipFill>
                <a:blip r:embed="rId18"/>
                <a:stretch>
                  <a:fillRect l="-18919" r="-18919" b="-2128"/>
                </a:stretch>
              </a:blipFill>
            </p:spPr>
            <p:txBody>
              <a:bodyPr/>
              <a:lstStyle/>
              <a:p>
                <a:r>
                  <a:rPr lang="ko-KR" altLang="en-US">
                    <a:noFill/>
                  </a:rPr>
                  <a:t> </a:t>
                </a:r>
              </a:p>
            </p:txBody>
          </p:sp>
        </mc:Fallback>
      </mc:AlternateContent>
      <mc:AlternateContent xmlns:mc="http://schemas.openxmlformats.org/markup-compatibility/2006">
        <mc:Choice xmlns:a14="http://schemas.microsoft.com/office/drawing/2010/main" Requires="a14">
          <p:sp>
            <p:nvSpPr>
              <p:cNvPr id="88" name="TextBox 87">
                <a:extLst>
                  <a:ext uri="{FF2B5EF4-FFF2-40B4-BE49-F238E27FC236}">
                    <a16:creationId xmlns:a16="http://schemas.microsoft.com/office/drawing/2014/main" id="{DF6B73FE-869A-4984-8ED9-36B2DD4DA145}"/>
                  </a:ext>
                </a:extLst>
              </p:cNvPr>
              <p:cNvSpPr txBox="1"/>
              <p:nvPr/>
            </p:nvSpPr>
            <p:spPr>
              <a:xfrm>
                <a:off x="4433569" y="4283965"/>
                <a:ext cx="227626" cy="290079"/>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altLang="ko-KR" i="1" smtClean="0">
                          <a:latin typeface="Cambria Math" panose="02040503050406030204" pitchFamily="18" charset="0"/>
                          <a:ea typeface="Cambria Math" panose="02040503050406030204" pitchFamily="18" charset="0"/>
                        </a:rPr>
                        <m:t>×</m:t>
                      </m:r>
                    </m:oMath>
                  </m:oMathPara>
                </a14:m>
                <a:endParaRPr lang="ko-KR" altLang="en-US" dirty="0"/>
              </a:p>
            </p:txBody>
          </p:sp>
        </mc:Choice>
        <mc:Fallback>
          <p:sp>
            <p:nvSpPr>
              <p:cNvPr id="88" name="TextBox 87">
                <a:extLst>
                  <a:ext uri="{FF2B5EF4-FFF2-40B4-BE49-F238E27FC236}">
                    <a16:creationId xmlns:a16="http://schemas.microsoft.com/office/drawing/2014/main" id="{DF6B73FE-869A-4984-8ED9-36B2DD4DA145}"/>
                  </a:ext>
                </a:extLst>
              </p:cNvPr>
              <p:cNvSpPr txBox="1">
                <a:spLocks noRot="1" noChangeAspect="1" noMove="1" noResize="1" noEditPoints="1" noAdjustHandles="1" noChangeArrowheads="1" noChangeShapeType="1" noTextEdit="1"/>
              </p:cNvSpPr>
              <p:nvPr/>
            </p:nvSpPr>
            <p:spPr>
              <a:xfrm>
                <a:off x="4433569" y="4283965"/>
                <a:ext cx="227626" cy="290079"/>
              </a:xfrm>
              <a:prstGeom prst="rect">
                <a:avLst/>
              </a:prstGeom>
              <a:blipFill>
                <a:blip r:embed="rId19"/>
                <a:stretch>
                  <a:fillRect l="-15789" r="-18421" b="-2128"/>
                </a:stretch>
              </a:blipFill>
            </p:spPr>
            <p:txBody>
              <a:bodyPr/>
              <a:lstStyle/>
              <a:p>
                <a:r>
                  <a:rPr lang="ko-KR" altLang="en-US">
                    <a:noFill/>
                  </a:rPr>
                  <a:t> </a:t>
                </a:r>
              </a:p>
            </p:txBody>
          </p:sp>
        </mc:Fallback>
      </mc:AlternateContent>
      <p:sp>
        <p:nvSpPr>
          <p:cNvPr id="89" name="타원 88">
            <a:extLst>
              <a:ext uri="{FF2B5EF4-FFF2-40B4-BE49-F238E27FC236}">
                <a16:creationId xmlns:a16="http://schemas.microsoft.com/office/drawing/2014/main" id="{7DDCD641-594F-42F4-9D14-AB16C568A030}"/>
              </a:ext>
            </a:extLst>
          </p:cNvPr>
          <p:cNvSpPr/>
          <p:nvPr/>
        </p:nvSpPr>
        <p:spPr>
          <a:xfrm>
            <a:off x="5381500" y="4004099"/>
            <a:ext cx="159415" cy="142734"/>
          </a:xfrm>
          <a:prstGeom prst="ellipse">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90" name="직선 연결선 89">
            <a:extLst>
              <a:ext uri="{FF2B5EF4-FFF2-40B4-BE49-F238E27FC236}">
                <a16:creationId xmlns:a16="http://schemas.microsoft.com/office/drawing/2014/main" id="{D917A058-79A5-41B4-9A3D-6F46886627CC}"/>
              </a:ext>
            </a:extLst>
          </p:cNvPr>
          <p:cNvCxnSpPr>
            <a:cxnSpLocks/>
          </p:cNvCxnSpPr>
          <p:nvPr/>
        </p:nvCxnSpPr>
        <p:spPr>
          <a:xfrm>
            <a:off x="3767417" y="3637573"/>
            <a:ext cx="2467148"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1" name="직선 연결선 90">
            <a:extLst>
              <a:ext uri="{FF2B5EF4-FFF2-40B4-BE49-F238E27FC236}">
                <a16:creationId xmlns:a16="http://schemas.microsoft.com/office/drawing/2014/main" id="{7F25A58C-0CAF-48DA-A928-A6C8B25100B2}"/>
              </a:ext>
            </a:extLst>
          </p:cNvPr>
          <p:cNvCxnSpPr>
            <a:cxnSpLocks/>
          </p:cNvCxnSpPr>
          <p:nvPr/>
        </p:nvCxnSpPr>
        <p:spPr>
          <a:xfrm>
            <a:off x="3782754" y="2990591"/>
            <a:ext cx="2467148"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92" name="TextBox 91">
                <a:extLst>
                  <a:ext uri="{FF2B5EF4-FFF2-40B4-BE49-F238E27FC236}">
                    <a16:creationId xmlns:a16="http://schemas.microsoft.com/office/drawing/2014/main" id="{973A9CDF-2FA7-4EC3-8570-6CE65DC52E43}"/>
                  </a:ext>
                </a:extLst>
              </p:cNvPr>
              <p:cNvSpPr txBox="1"/>
              <p:nvPr/>
            </p:nvSpPr>
            <p:spPr>
              <a:xfrm>
                <a:off x="6258700" y="2832566"/>
                <a:ext cx="433901" cy="31604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n-US" altLang="ko-KR" b="0" i="1" smtClean="0">
                              <a:latin typeface="Cambria Math" panose="02040503050406030204" pitchFamily="18" charset="0"/>
                            </a:rPr>
                          </m:ctrlPr>
                        </m:sSubPr>
                        <m:e>
                          <m:r>
                            <a:rPr lang="en-US" altLang="ko-KR" b="0" i="1" smtClean="0">
                              <a:latin typeface="Cambria Math" panose="02040503050406030204" pitchFamily="18" charset="0"/>
                            </a:rPr>
                            <m:t>𝑓</m:t>
                          </m:r>
                        </m:e>
                        <m:sub>
                          <m:r>
                            <a:rPr lang="en-US" altLang="ko-KR" b="0" i="1" smtClean="0">
                              <a:latin typeface="Cambria Math" panose="02040503050406030204" pitchFamily="18" charset="0"/>
                            </a:rPr>
                            <m:t>5/2</m:t>
                          </m:r>
                        </m:sub>
                      </m:sSub>
                    </m:oMath>
                  </m:oMathPara>
                </a14:m>
                <a:endParaRPr lang="ko-KR" altLang="en-US" baseline="-25000" dirty="0"/>
              </a:p>
            </p:txBody>
          </p:sp>
        </mc:Choice>
        <mc:Fallback xmlns="">
          <p:sp>
            <p:nvSpPr>
              <p:cNvPr id="92" name="TextBox 91">
                <a:extLst>
                  <a:ext uri="{FF2B5EF4-FFF2-40B4-BE49-F238E27FC236}">
                    <a16:creationId xmlns:a16="http://schemas.microsoft.com/office/drawing/2014/main" id="{973A9CDF-2FA7-4EC3-8570-6CE65DC52E43}"/>
                  </a:ext>
                </a:extLst>
              </p:cNvPr>
              <p:cNvSpPr txBox="1">
                <a:spLocks noRot="1" noChangeAspect="1" noMove="1" noResize="1" noEditPoints="1" noAdjustHandles="1" noChangeArrowheads="1" noChangeShapeType="1" noTextEdit="1"/>
              </p:cNvSpPr>
              <p:nvPr/>
            </p:nvSpPr>
            <p:spPr>
              <a:xfrm>
                <a:off x="6258700" y="2832566"/>
                <a:ext cx="433901" cy="316049"/>
              </a:xfrm>
              <a:prstGeom prst="rect">
                <a:avLst/>
              </a:prstGeom>
              <a:blipFill>
                <a:blip r:embed="rId20"/>
                <a:stretch>
                  <a:fillRect l="-21127" r="-5634" b="-23077"/>
                </a:stretch>
              </a:blipFill>
            </p:spPr>
            <p:txBody>
              <a:bodyPr/>
              <a:lstStyle/>
              <a:p>
                <a:r>
                  <a:rPr lang="ko-KR" altLang="en-US">
                    <a:noFill/>
                  </a:rPr>
                  <a:t> </a:t>
                </a:r>
              </a:p>
            </p:txBody>
          </p:sp>
        </mc:Fallback>
      </mc:AlternateContent>
      <mc:AlternateContent xmlns:mc="http://schemas.openxmlformats.org/markup-compatibility/2006" xmlns:a14="http://schemas.microsoft.com/office/drawing/2010/main">
        <mc:Choice Requires="a14">
          <p:sp>
            <p:nvSpPr>
              <p:cNvPr id="93" name="TextBox 92">
                <a:extLst>
                  <a:ext uri="{FF2B5EF4-FFF2-40B4-BE49-F238E27FC236}">
                    <a16:creationId xmlns:a16="http://schemas.microsoft.com/office/drawing/2014/main" id="{ACB6C5F3-9021-4963-BE61-F95B1A14A550}"/>
                  </a:ext>
                </a:extLst>
              </p:cNvPr>
              <p:cNvSpPr txBox="1"/>
              <p:nvPr/>
            </p:nvSpPr>
            <p:spPr>
              <a:xfrm>
                <a:off x="6308251" y="3457078"/>
                <a:ext cx="465576" cy="31604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n-US" altLang="ko-KR" b="0" i="1" smtClean="0">
                              <a:latin typeface="Cambria Math" panose="02040503050406030204" pitchFamily="18" charset="0"/>
                            </a:rPr>
                          </m:ctrlPr>
                        </m:sSubPr>
                        <m:e>
                          <m:r>
                            <a:rPr lang="en-US" altLang="ko-KR" b="0" i="1" smtClean="0">
                              <a:latin typeface="Cambria Math" panose="02040503050406030204" pitchFamily="18" charset="0"/>
                            </a:rPr>
                            <m:t>𝑝</m:t>
                          </m:r>
                        </m:e>
                        <m:sub>
                          <m:r>
                            <a:rPr lang="en-US" altLang="ko-KR" b="0" i="1" smtClean="0">
                              <a:latin typeface="Cambria Math" panose="02040503050406030204" pitchFamily="18" charset="0"/>
                            </a:rPr>
                            <m:t>3/2</m:t>
                          </m:r>
                        </m:sub>
                      </m:sSub>
                    </m:oMath>
                  </m:oMathPara>
                </a14:m>
                <a:endParaRPr lang="ko-KR" altLang="en-US" baseline="-25000" dirty="0"/>
              </a:p>
            </p:txBody>
          </p:sp>
        </mc:Choice>
        <mc:Fallback xmlns="">
          <p:sp>
            <p:nvSpPr>
              <p:cNvPr id="93" name="TextBox 92">
                <a:extLst>
                  <a:ext uri="{FF2B5EF4-FFF2-40B4-BE49-F238E27FC236}">
                    <a16:creationId xmlns:a16="http://schemas.microsoft.com/office/drawing/2014/main" id="{ACB6C5F3-9021-4963-BE61-F95B1A14A550}"/>
                  </a:ext>
                </a:extLst>
              </p:cNvPr>
              <p:cNvSpPr txBox="1">
                <a:spLocks noRot="1" noChangeAspect="1" noMove="1" noResize="1" noEditPoints="1" noAdjustHandles="1" noChangeArrowheads="1" noChangeShapeType="1" noTextEdit="1"/>
              </p:cNvSpPr>
              <p:nvPr/>
            </p:nvSpPr>
            <p:spPr>
              <a:xfrm>
                <a:off x="6308251" y="3457078"/>
                <a:ext cx="465576" cy="316049"/>
              </a:xfrm>
              <a:prstGeom prst="rect">
                <a:avLst/>
              </a:prstGeom>
              <a:blipFill>
                <a:blip r:embed="rId21"/>
                <a:stretch>
                  <a:fillRect l="-14474" r="-5263" b="-25000"/>
                </a:stretch>
              </a:blipFill>
            </p:spPr>
            <p:txBody>
              <a:bodyPr/>
              <a:lstStyle/>
              <a:p>
                <a:r>
                  <a:rPr lang="ko-KR" altLang="en-US">
                    <a:noFill/>
                  </a:rPr>
                  <a:t> </a:t>
                </a:r>
              </a:p>
            </p:txBody>
          </p:sp>
        </mc:Fallback>
      </mc:AlternateContent>
      <p:cxnSp>
        <p:nvCxnSpPr>
          <p:cNvPr id="94" name="직선 연결선 93">
            <a:extLst>
              <a:ext uri="{FF2B5EF4-FFF2-40B4-BE49-F238E27FC236}">
                <a16:creationId xmlns:a16="http://schemas.microsoft.com/office/drawing/2014/main" id="{8C476617-9D10-4C03-8E56-D393CC890674}"/>
              </a:ext>
            </a:extLst>
          </p:cNvPr>
          <p:cNvCxnSpPr>
            <a:cxnSpLocks/>
          </p:cNvCxnSpPr>
          <p:nvPr/>
        </p:nvCxnSpPr>
        <p:spPr>
          <a:xfrm>
            <a:off x="3782754" y="3181366"/>
            <a:ext cx="246714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5" name="직선 연결선 94">
            <a:extLst>
              <a:ext uri="{FF2B5EF4-FFF2-40B4-BE49-F238E27FC236}">
                <a16:creationId xmlns:a16="http://schemas.microsoft.com/office/drawing/2014/main" id="{ADFA5F85-AC6F-4093-957F-441814BC9A1B}"/>
              </a:ext>
            </a:extLst>
          </p:cNvPr>
          <p:cNvCxnSpPr>
            <a:cxnSpLocks/>
          </p:cNvCxnSpPr>
          <p:nvPr/>
        </p:nvCxnSpPr>
        <p:spPr>
          <a:xfrm>
            <a:off x="3737935" y="3841358"/>
            <a:ext cx="246714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6" name="직선 연결선 95">
            <a:extLst>
              <a:ext uri="{FF2B5EF4-FFF2-40B4-BE49-F238E27FC236}">
                <a16:creationId xmlns:a16="http://schemas.microsoft.com/office/drawing/2014/main" id="{F310929F-4F39-45DB-861B-4A208E1B93EF}"/>
              </a:ext>
            </a:extLst>
          </p:cNvPr>
          <p:cNvCxnSpPr>
            <a:cxnSpLocks/>
          </p:cNvCxnSpPr>
          <p:nvPr/>
        </p:nvCxnSpPr>
        <p:spPr>
          <a:xfrm>
            <a:off x="3782754" y="3415868"/>
            <a:ext cx="2467148" cy="0"/>
          </a:xfrm>
          <a:prstGeom prst="line">
            <a:avLst/>
          </a:prstGeom>
        </p:spPr>
        <p:style>
          <a:lnRef idx="1">
            <a:schemeClr val="accent1"/>
          </a:lnRef>
          <a:fillRef idx="0">
            <a:schemeClr val="accent1"/>
          </a:fillRef>
          <a:effectRef idx="0">
            <a:schemeClr val="accent1"/>
          </a:effectRef>
          <a:fontRef idx="minor">
            <a:schemeClr val="tx1"/>
          </a:fontRef>
        </p:style>
      </p:cxnSp>
      <p:sp>
        <p:nvSpPr>
          <p:cNvPr id="150" name="화살표: 아래로 구부러짐 149">
            <a:extLst>
              <a:ext uri="{FF2B5EF4-FFF2-40B4-BE49-F238E27FC236}">
                <a16:creationId xmlns:a16="http://schemas.microsoft.com/office/drawing/2014/main" id="{7EFACB56-CBD4-4FD6-A304-0CA6A06D2F07}"/>
              </a:ext>
            </a:extLst>
          </p:cNvPr>
          <p:cNvSpPr/>
          <p:nvPr/>
        </p:nvSpPr>
        <p:spPr>
          <a:xfrm rot="9298459" flipV="1">
            <a:off x="4369196" y="3885736"/>
            <a:ext cx="1052696" cy="363268"/>
          </a:xfrm>
          <a:prstGeom prst="curvedDownArrow">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tx1"/>
              </a:solidFill>
            </a:endParaRPr>
          </a:p>
        </p:txBody>
      </p:sp>
      <mc:AlternateContent xmlns:mc="http://schemas.openxmlformats.org/markup-compatibility/2006" xmlns:a14="http://schemas.microsoft.com/office/drawing/2010/main">
        <mc:Choice Requires="a14">
          <p:sp>
            <p:nvSpPr>
              <p:cNvPr id="152" name="TextBox 151">
                <a:extLst>
                  <a:ext uri="{FF2B5EF4-FFF2-40B4-BE49-F238E27FC236}">
                    <a16:creationId xmlns:a16="http://schemas.microsoft.com/office/drawing/2014/main" id="{D8A092EB-DC3A-4434-8D43-390C4E9B6CA1}"/>
                  </a:ext>
                </a:extLst>
              </p:cNvPr>
              <p:cNvSpPr txBox="1"/>
              <p:nvPr/>
            </p:nvSpPr>
            <p:spPr>
              <a:xfrm>
                <a:off x="3844701" y="5648547"/>
                <a:ext cx="2343253" cy="376642"/>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n-US" altLang="ko-KR" sz="2400" b="0" i="1" smtClean="0">
                              <a:latin typeface="Cambria Math" panose="02040503050406030204" pitchFamily="18" charset="0"/>
                            </a:rPr>
                          </m:ctrlPr>
                        </m:sSubPr>
                        <m:e>
                          <m:sPre>
                            <m:sPrePr>
                              <m:ctrlPr>
                                <a:rPr lang="en-US" altLang="ko-KR" sz="2400" b="0" i="1" smtClean="0">
                                  <a:latin typeface="Cambria Math" panose="02040503050406030204" pitchFamily="18" charset="0"/>
                                </a:rPr>
                              </m:ctrlPr>
                            </m:sPrePr>
                            <m:sub>
                              <m:r>
                                <a:rPr lang="en-US" altLang="ko-KR" sz="2400" b="0" i="1" smtClean="0">
                                  <a:latin typeface="Cambria Math" panose="02040503050406030204" pitchFamily="18" charset="0"/>
                                </a:rPr>
                                <m:t>20</m:t>
                              </m:r>
                            </m:sub>
                            <m:sup>
                              <m:r>
                                <a:rPr lang="en-US" altLang="ko-KR" sz="2400" b="0" i="1" smtClean="0">
                                  <a:latin typeface="Cambria Math" panose="02040503050406030204" pitchFamily="18" charset="0"/>
                                </a:rPr>
                                <m:t>48</m:t>
                              </m:r>
                            </m:sup>
                            <m:e>
                              <m:r>
                                <a:rPr lang="en-US" altLang="ko-KR" sz="2400" b="0" i="1" smtClean="0">
                                  <a:latin typeface="Cambria Math" panose="02040503050406030204" pitchFamily="18" charset="0"/>
                                </a:rPr>
                                <m:t>𝐶𝑎</m:t>
                              </m:r>
                            </m:e>
                          </m:sPre>
                        </m:e>
                        <m:sub>
                          <m:r>
                            <a:rPr lang="en-US" altLang="ko-KR" sz="2400" b="0" i="1" smtClean="0">
                              <a:latin typeface="Cambria Math" panose="02040503050406030204" pitchFamily="18" charset="0"/>
                            </a:rPr>
                            <m:t>28</m:t>
                          </m:r>
                        </m:sub>
                      </m:sSub>
                      <m:r>
                        <a:rPr lang="en-US" altLang="ko-KR" sz="2400" b="0" i="1" smtClean="0">
                          <a:latin typeface="Cambria Math" panose="02040503050406030204" pitchFamily="18" charset="0"/>
                          <a:ea typeface="Cambria Math" panose="02040503050406030204" pitchFamily="18" charset="0"/>
                        </a:rPr>
                        <m:t>→</m:t>
                      </m:r>
                      <m:sSub>
                        <m:sSubPr>
                          <m:ctrlPr>
                            <a:rPr lang="en-US" altLang="ko-KR" sz="2400" i="1">
                              <a:latin typeface="Cambria Math" panose="02040503050406030204" pitchFamily="18" charset="0"/>
                            </a:rPr>
                          </m:ctrlPr>
                        </m:sSubPr>
                        <m:e>
                          <m:sPre>
                            <m:sPrePr>
                              <m:ctrlPr>
                                <a:rPr lang="en-US" altLang="ko-KR" sz="2400" i="1">
                                  <a:latin typeface="Cambria Math" panose="02040503050406030204" pitchFamily="18" charset="0"/>
                                </a:rPr>
                              </m:ctrlPr>
                            </m:sPrePr>
                            <m:sub>
                              <m:r>
                                <a:rPr lang="en-US" altLang="ko-KR" sz="2400" i="1">
                                  <a:latin typeface="Cambria Math" panose="02040503050406030204" pitchFamily="18" charset="0"/>
                                </a:rPr>
                                <m:t>2</m:t>
                              </m:r>
                              <m:r>
                                <a:rPr lang="en-US" altLang="ko-KR" sz="2400" b="0" i="1" smtClean="0">
                                  <a:latin typeface="Cambria Math" panose="02040503050406030204" pitchFamily="18" charset="0"/>
                                </a:rPr>
                                <m:t>1</m:t>
                              </m:r>
                            </m:sub>
                            <m:sup>
                              <m:r>
                                <a:rPr lang="en-US" altLang="ko-KR" sz="2400" i="1">
                                  <a:latin typeface="Cambria Math" panose="02040503050406030204" pitchFamily="18" charset="0"/>
                                </a:rPr>
                                <m:t>4</m:t>
                              </m:r>
                              <m:r>
                                <a:rPr lang="en-US" altLang="ko-KR" sz="2400" b="0" i="1" smtClean="0">
                                  <a:latin typeface="Cambria Math" panose="02040503050406030204" pitchFamily="18" charset="0"/>
                                </a:rPr>
                                <m:t>8</m:t>
                              </m:r>
                            </m:sup>
                            <m:e>
                              <m:r>
                                <a:rPr lang="en-US" altLang="ko-KR" sz="2400" b="0" i="1" smtClean="0">
                                  <a:latin typeface="Cambria Math" panose="02040503050406030204" pitchFamily="18" charset="0"/>
                                </a:rPr>
                                <m:t>𝑆𝑐</m:t>
                              </m:r>
                            </m:e>
                          </m:sPre>
                        </m:e>
                        <m:sub>
                          <m:r>
                            <a:rPr lang="en-US" altLang="ko-KR" sz="2400" i="1">
                              <a:latin typeface="Cambria Math" panose="02040503050406030204" pitchFamily="18" charset="0"/>
                            </a:rPr>
                            <m:t>2</m:t>
                          </m:r>
                          <m:r>
                            <a:rPr lang="en-US" altLang="ko-KR" sz="2400" b="0" i="1" smtClean="0">
                              <a:latin typeface="Cambria Math" panose="02040503050406030204" pitchFamily="18" charset="0"/>
                            </a:rPr>
                            <m:t>7</m:t>
                          </m:r>
                        </m:sub>
                      </m:sSub>
                    </m:oMath>
                  </m:oMathPara>
                </a14:m>
                <a:endParaRPr lang="ko-KR" altLang="en-US" sz="2400" baseline="-25000" dirty="0"/>
              </a:p>
            </p:txBody>
          </p:sp>
        </mc:Choice>
        <mc:Fallback xmlns="">
          <p:sp>
            <p:nvSpPr>
              <p:cNvPr id="152" name="TextBox 151">
                <a:extLst>
                  <a:ext uri="{FF2B5EF4-FFF2-40B4-BE49-F238E27FC236}">
                    <a16:creationId xmlns:a16="http://schemas.microsoft.com/office/drawing/2014/main" id="{D8A092EB-DC3A-4434-8D43-390C4E9B6CA1}"/>
                  </a:ext>
                </a:extLst>
              </p:cNvPr>
              <p:cNvSpPr txBox="1">
                <a:spLocks noRot="1" noChangeAspect="1" noMove="1" noResize="1" noEditPoints="1" noAdjustHandles="1" noChangeArrowheads="1" noChangeShapeType="1" noTextEdit="1"/>
              </p:cNvSpPr>
              <p:nvPr/>
            </p:nvSpPr>
            <p:spPr>
              <a:xfrm>
                <a:off x="3844701" y="5648547"/>
                <a:ext cx="2343253" cy="376642"/>
              </a:xfrm>
              <a:prstGeom prst="rect">
                <a:avLst/>
              </a:prstGeom>
              <a:blipFill>
                <a:blip r:embed="rId22"/>
                <a:stretch>
                  <a:fillRect b="-19672"/>
                </a:stretch>
              </a:blipFill>
            </p:spPr>
            <p:txBody>
              <a:bodyPr/>
              <a:lstStyle/>
              <a:p>
                <a:r>
                  <a:rPr lang="ko-KR" altLang="en-US">
                    <a:noFill/>
                  </a:rPr>
                  <a:t> </a:t>
                </a:r>
              </a:p>
            </p:txBody>
          </p:sp>
        </mc:Fallback>
      </mc:AlternateContent>
      <mc:AlternateContent xmlns:mc="http://schemas.openxmlformats.org/markup-compatibility/2006">
        <mc:Choice xmlns:a14="http://schemas.microsoft.com/office/drawing/2010/main" Requires="a14">
          <p:sp>
            <p:nvSpPr>
              <p:cNvPr id="154" name="TextBox 153">
                <a:extLst>
                  <a:ext uri="{FF2B5EF4-FFF2-40B4-BE49-F238E27FC236}">
                    <a16:creationId xmlns:a16="http://schemas.microsoft.com/office/drawing/2014/main" id="{395C24EA-64A4-4ABC-9781-9ACCC5DB1021}"/>
                  </a:ext>
                </a:extLst>
              </p:cNvPr>
              <p:cNvSpPr txBox="1"/>
              <p:nvPr/>
            </p:nvSpPr>
            <p:spPr>
              <a:xfrm>
                <a:off x="4556655" y="2847477"/>
                <a:ext cx="153251" cy="290079"/>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altLang="ko-KR" i="1" smtClean="0">
                          <a:latin typeface="Cambria Math" panose="02040503050406030204" pitchFamily="18" charset="0"/>
                          <a:ea typeface="Cambria Math" panose="02040503050406030204" pitchFamily="18" charset="0"/>
                        </a:rPr>
                        <m:t>×</m:t>
                      </m:r>
                    </m:oMath>
                  </m:oMathPara>
                </a14:m>
                <a:endParaRPr lang="ko-KR" altLang="en-US" dirty="0"/>
              </a:p>
            </p:txBody>
          </p:sp>
        </mc:Choice>
        <mc:Fallback>
          <p:sp>
            <p:nvSpPr>
              <p:cNvPr id="154" name="TextBox 153">
                <a:extLst>
                  <a:ext uri="{FF2B5EF4-FFF2-40B4-BE49-F238E27FC236}">
                    <a16:creationId xmlns:a16="http://schemas.microsoft.com/office/drawing/2014/main" id="{395C24EA-64A4-4ABC-9781-9ACCC5DB1021}"/>
                  </a:ext>
                </a:extLst>
              </p:cNvPr>
              <p:cNvSpPr txBox="1">
                <a:spLocks noRot="1" noChangeAspect="1" noMove="1" noResize="1" noEditPoints="1" noAdjustHandles="1" noChangeArrowheads="1" noChangeShapeType="1" noTextEdit="1"/>
              </p:cNvSpPr>
              <p:nvPr/>
            </p:nvSpPr>
            <p:spPr>
              <a:xfrm>
                <a:off x="4556655" y="2847477"/>
                <a:ext cx="153251" cy="290079"/>
              </a:xfrm>
              <a:prstGeom prst="rect">
                <a:avLst/>
              </a:prstGeom>
              <a:blipFill>
                <a:blip r:embed="rId23"/>
                <a:stretch>
                  <a:fillRect l="-42308" r="-53846" b="-2083"/>
                </a:stretch>
              </a:blipFill>
            </p:spPr>
            <p:txBody>
              <a:bodyPr/>
              <a:lstStyle/>
              <a:p>
                <a:r>
                  <a:rPr lang="ko-KR" altLang="en-US">
                    <a:noFill/>
                  </a:rPr>
                  <a:t> </a:t>
                </a:r>
              </a:p>
            </p:txBody>
          </p:sp>
        </mc:Fallback>
      </mc:AlternateContent>
      <p:sp>
        <p:nvSpPr>
          <p:cNvPr id="97" name="TextBox 96">
            <a:extLst>
              <a:ext uri="{FF2B5EF4-FFF2-40B4-BE49-F238E27FC236}">
                <a16:creationId xmlns:a16="http://schemas.microsoft.com/office/drawing/2014/main" id="{D7ED7AFC-6C7C-45B4-C1A8-CF55749EDECF}"/>
              </a:ext>
            </a:extLst>
          </p:cNvPr>
          <p:cNvSpPr txBox="1"/>
          <p:nvPr/>
        </p:nvSpPr>
        <p:spPr>
          <a:xfrm>
            <a:off x="1376873" y="542643"/>
            <a:ext cx="7117531" cy="492443"/>
          </a:xfrm>
          <a:prstGeom prst="rect">
            <a:avLst/>
          </a:prstGeom>
          <a:noFill/>
        </p:spPr>
        <p:txBody>
          <a:bodyPr wrap="square" rtlCol="0">
            <a:spAutoFit/>
          </a:bodyPr>
          <a:lstStyle/>
          <a:p>
            <a:r>
              <a:rPr lang="en-US" altLang="ko-KR" sz="2600" b="1" dirty="0"/>
              <a:t>       </a:t>
            </a:r>
            <a:r>
              <a:rPr lang="en-US" altLang="ko-KR" sz="2600" b="1" u="sng" dirty="0"/>
              <a:t>p-p representation</a:t>
            </a:r>
            <a:r>
              <a:rPr lang="en-US" altLang="ko-KR" sz="2600" b="1" dirty="0"/>
              <a:t>             </a:t>
            </a:r>
            <a:r>
              <a:rPr lang="en-US" altLang="ko-KR" sz="2600" b="1" u="sng" dirty="0"/>
              <a:t> p-h representation </a:t>
            </a:r>
          </a:p>
        </p:txBody>
      </p:sp>
      <p:sp>
        <p:nvSpPr>
          <p:cNvPr id="5" name="오른쪽 중괄호 4">
            <a:extLst>
              <a:ext uri="{FF2B5EF4-FFF2-40B4-BE49-F238E27FC236}">
                <a16:creationId xmlns:a16="http://schemas.microsoft.com/office/drawing/2014/main" id="{F39E9A7B-BB86-757E-7B4E-0C284D31F15B}"/>
              </a:ext>
            </a:extLst>
          </p:cNvPr>
          <p:cNvSpPr/>
          <p:nvPr/>
        </p:nvSpPr>
        <p:spPr>
          <a:xfrm>
            <a:off x="6635465" y="4004099"/>
            <a:ext cx="175172" cy="707896"/>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ko-KR" altLang="en-US"/>
          </a:p>
        </p:txBody>
      </p:sp>
      <p:sp>
        <p:nvSpPr>
          <p:cNvPr id="103" name="화살표: 아래로 구부러짐 102">
            <a:extLst>
              <a:ext uri="{FF2B5EF4-FFF2-40B4-BE49-F238E27FC236}">
                <a16:creationId xmlns:a16="http://schemas.microsoft.com/office/drawing/2014/main" id="{12D74F1E-18A8-94A0-0A1E-51F0647CBC3C}"/>
              </a:ext>
            </a:extLst>
          </p:cNvPr>
          <p:cNvSpPr/>
          <p:nvPr/>
        </p:nvSpPr>
        <p:spPr>
          <a:xfrm rot="14093638" flipV="1">
            <a:off x="4478101" y="3071180"/>
            <a:ext cx="1486760" cy="483749"/>
          </a:xfrm>
          <a:prstGeom prst="curvedDownArrow">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solidFill>
                <a:schemeClr val="bg1">
                  <a:lumMod val="75000"/>
                </a:schemeClr>
              </a:solidFill>
            </a:endParaRPr>
          </a:p>
        </p:txBody>
      </p:sp>
      <p:cxnSp>
        <p:nvCxnSpPr>
          <p:cNvPr id="106" name="직선 화살표 연결선 105">
            <a:extLst>
              <a:ext uri="{FF2B5EF4-FFF2-40B4-BE49-F238E27FC236}">
                <a16:creationId xmlns:a16="http://schemas.microsoft.com/office/drawing/2014/main" id="{4DF20026-7E22-8735-8432-CD1573D24B15}"/>
              </a:ext>
            </a:extLst>
          </p:cNvPr>
          <p:cNvCxnSpPr>
            <a:cxnSpLocks/>
          </p:cNvCxnSpPr>
          <p:nvPr/>
        </p:nvCxnSpPr>
        <p:spPr>
          <a:xfrm>
            <a:off x="4648525" y="3012176"/>
            <a:ext cx="755761" cy="1021678"/>
          </a:xfrm>
          <a:prstGeom prst="straightConnector1">
            <a:avLst/>
          </a:prstGeom>
          <a:ln w="3810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07" name="직선 화살표 연결선 106">
            <a:extLst>
              <a:ext uri="{FF2B5EF4-FFF2-40B4-BE49-F238E27FC236}">
                <a16:creationId xmlns:a16="http://schemas.microsoft.com/office/drawing/2014/main" id="{1F0EB446-5C8E-E465-615D-571908FBA198}"/>
              </a:ext>
            </a:extLst>
          </p:cNvPr>
          <p:cNvCxnSpPr>
            <a:cxnSpLocks/>
          </p:cNvCxnSpPr>
          <p:nvPr/>
        </p:nvCxnSpPr>
        <p:spPr>
          <a:xfrm flipV="1">
            <a:off x="4594160" y="4055876"/>
            <a:ext cx="774118" cy="354114"/>
          </a:xfrm>
          <a:prstGeom prst="straightConnector1">
            <a:avLst/>
          </a:prstGeom>
          <a:ln w="38100">
            <a:headEnd type="triangle"/>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04" name="TextBox 103">
                <a:extLst>
                  <a:ext uri="{FF2B5EF4-FFF2-40B4-BE49-F238E27FC236}">
                    <a16:creationId xmlns:a16="http://schemas.microsoft.com/office/drawing/2014/main" id="{128B1349-EF48-F6EE-2743-D7AFF2FC735A}"/>
                  </a:ext>
                </a:extLst>
              </p:cNvPr>
              <p:cNvSpPr txBox="1"/>
              <p:nvPr/>
            </p:nvSpPr>
            <p:spPr>
              <a:xfrm>
                <a:off x="5351855" y="3917038"/>
                <a:ext cx="227626" cy="29007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altLang="ko-KR" i="1" smtClean="0">
                          <a:latin typeface="Cambria Math" panose="02040503050406030204" pitchFamily="18" charset="0"/>
                          <a:ea typeface="Cambria Math" panose="02040503050406030204" pitchFamily="18" charset="0"/>
                        </a:rPr>
                        <m:t>×</m:t>
                      </m:r>
                    </m:oMath>
                  </m:oMathPara>
                </a14:m>
                <a:endParaRPr lang="ko-KR" altLang="en-US" dirty="0"/>
              </a:p>
            </p:txBody>
          </p:sp>
        </mc:Choice>
        <mc:Fallback xmlns="">
          <p:sp>
            <p:nvSpPr>
              <p:cNvPr id="104" name="TextBox 103">
                <a:extLst>
                  <a:ext uri="{FF2B5EF4-FFF2-40B4-BE49-F238E27FC236}">
                    <a16:creationId xmlns:a16="http://schemas.microsoft.com/office/drawing/2014/main" id="{128B1349-EF48-F6EE-2743-D7AFF2FC735A}"/>
                  </a:ext>
                </a:extLst>
              </p:cNvPr>
              <p:cNvSpPr txBox="1">
                <a:spLocks noRot="1" noChangeAspect="1" noMove="1" noResize="1" noEditPoints="1" noAdjustHandles="1" noChangeArrowheads="1" noChangeShapeType="1" noTextEdit="1"/>
              </p:cNvSpPr>
              <p:nvPr/>
            </p:nvSpPr>
            <p:spPr>
              <a:xfrm>
                <a:off x="5351855" y="3917038"/>
                <a:ext cx="227626" cy="290079"/>
              </a:xfrm>
              <a:prstGeom prst="rect">
                <a:avLst/>
              </a:prstGeom>
              <a:blipFill>
                <a:blip r:embed="rId24"/>
                <a:stretch>
                  <a:fillRect l="-18919" r="-18919" b="-2128"/>
                </a:stretch>
              </a:blipFill>
            </p:spPr>
            <p:txBody>
              <a:bodyPr/>
              <a:lstStyle/>
              <a:p>
                <a:r>
                  <a:rPr lang="ko-KR" altLang="en-US">
                    <a:noFill/>
                  </a:rPr>
                  <a:t> </a:t>
                </a:r>
              </a:p>
            </p:txBody>
          </p:sp>
        </mc:Fallback>
      </mc:AlternateContent>
      <mc:AlternateContent xmlns:mc="http://schemas.openxmlformats.org/markup-compatibility/2006" xmlns:a14="http://schemas.microsoft.com/office/drawing/2010/main">
        <mc:Choice Requires="a14">
          <p:sp>
            <p:nvSpPr>
              <p:cNvPr id="108" name="TextBox 107">
                <a:extLst>
                  <a:ext uri="{FF2B5EF4-FFF2-40B4-BE49-F238E27FC236}">
                    <a16:creationId xmlns:a16="http://schemas.microsoft.com/office/drawing/2014/main" id="{3243867E-6C9F-C8D3-7CEB-EBDF90ACD569}"/>
                  </a:ext>
                </a:extLst>
              </p:cNvPr>
              <p:cNvSpPr txBox="1"/>
              <p:nvPr/>
            </p:nvSpPr>
            <p:spPr>
              <a:xfrm>
                <a:off x="1845807" y="1373845"/>
                <a:ext cx="2722091" cy="40248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n-US" altLang="ko-KR" sz="2400" i="1" smtClean="0">
                              <a:latin typeface="Cambria Math" panose="02040503050406030204" pitchFamily="18" charset="0"/>
                            </a:rPr>
                          </m:ctrlPr>
                        </m:sSubPr>
                        <m:e>
                          <m:r>
                            <a:rPr lang="en-US" altLang="ko-KR" sz="2400" b="0" i="1">
                              <a:latin typeface="Cambria Math" panose="02040503050406030204" pitchFamily="18" charset="0"/>
                            </a:rPr>
                            <m:t>𝑓</m:t>
                          </m:r>
                        </m:e>
                        <m:sub>
                          <m:r>
                            <a:rPr lang="en-US" altLang="ko-KR" sz="2400" b="0" i="1" smtClean="0">
                              <a:latin typeface="Cambria Math" panose="02040503050406030204" pitchFamily="18" charset="0"/>
                            </a:rPr>
                            <m:t>5</m:t>
                          </m:r>
                          <m:r>
                            <a:rPr lang="en-US" altLang="ko-KR" sz="2400" b="0" i="1">
                              <a:latin typeface="Cambria Math" panose="02040503050406030204" pitchFamily="18" charset="0"/>
                            </a:rPr>
                            <m:t>/2</m:t>
                          </m:r>
                        </m:sub>
                      </m:sSub>
                      <m:r>
                        <a:rPr lang="en-US" altLang="ko-KR" sz="2400" b="0" i="1">
                          <a:latin typeface="Cambria Math" panose="02040503050406030204" pitchFamily="18" charset="0"/>
                        </a:rPr>
                        <m:t>,</m:t>
                      </m:r>
                      <m:sSub>
                        <m:sSubPr>
                          <m:ctrlPr>
                            <a:rPr lang="en-US" altLang="ko-KR" sz="2400" i="1">
                              <a:latin typeface="Cambria Math" panose="02040503050406030204" pitchFamily="18" charset="0"/>
                            </a:rPr>
                          </m:ctrlPr>
                        </m:sSubPr>
                        <m:e>
                          <m:r>
                            <a:rPr lang="en-US" altLang="ko-KR" sz="2400" b="0" i="1">
                              <a:latin typeface="Cambria Math" panose="02040503050406030204" pitchFamily="18" charset="0"/>
                            </a:rPr>
                            <m:t>𝑓</m:t>
                          </m:r>
                        </m:e>
                        <m:sub>
                          <m:r>
                            <a:rPr lang="en-US" altLang="ko-KR" sz="2400" b="0" i="1">
                              <a:latin typeface="Cambria Math" panose="02040503050406030204" pitchFamily="18" charset="0"/>
                            </a:rPr>
                            <m:t>7/2</m:t>
                          </m:r>
                        </m:sub>
                      </m:sSub>
                      <m:r>
                        <a:rPr lang="en-US" altLang="ko-KR" sz="2400" b="0" i="1">
                          <a:latin typeface="Cambria Math" panose="02040503050406030204" pitchFamily="18" charset="0"/>
                        </a:rPr>
                        <m:t>:</m:t>
                      </m:r>
                      <m:r>
                        <a:rPr lang="en-US" altLang="ko-KR" sz="2400" b="0" i="1" smtClean="0">
                          <a:solidFill>
                            <a:srgbClr val="0070C0"/>
                          </a:solidFill>
                          <a:latin typeface="Cambria Math" panose="02040503050406030204" pitchFamily="18" charset="0"/>
                        </a:rPr>
                        <m:t>𝑎𝑡𝑡𝑟𝑎𝑐𝑡𝑖𝑣𝑒</m:t>
                      </m:r>
                    </m:oMath>
                  </m:oMathPara>
                </a14:m>
                <a:endParaRPr lang="ko-KR" altLang="en-US" sz="2400" baseline="-25000" dirty="0">
                  <a:solidFill>
                    <a:srgbClr val="0070C0"/>
                  </a:solidFill>
                </a:endParaRPr>
              </a:p>
            </p:txBody>
          </p:sp>
        </mc:Choice>
        <mc:Fallback xmlns="">
          <p:sp>
            <p:nvSpPr>
              <p:cNvPr id="108" name="TextBox 107">
                <a:extLst>
                  <a:ext uri="{FF2B5EF4-FFF2-40B4-BE49-F238E27FC236}">
                    <a16:creationId xmlns:a16="http://schemas.microsoft.com/office/drawing/2014/main" id="{3243867E-6C9F-C8D3-7CEB-EBDF90ACD569}"/>
                  </a:ext>
                </a:extLst>
              </p:cNvPr>
              <p:cNvSpPr txBox="1">
                <a:spLocks noRot="1" noChangeAspect="1" noMove="1" noResize="1" noEditPoints="1" noAdjustHandles="1" noChangeArrowheads="1" noChangeShapeType="1" noTextEdit="1"/>
              </p:cNvSpPr>
              <p:nvPr/>
            </p:nvSpPr>
            <p:spPr>
              <a:xfrm>
                <a:off x="1845807" y="1373845"/>
                <a:ext cx="2722091" cy="402482"/>
              </a:xfrm>
              <a:prstGeom prst="rect">
                <a:avLst/>
              </a:prstGeom>
              <a:blipFill>
                <a:blip r:embed="rId25"/>
                <a:stretch>
                  <a:fillRect l="-4036" r="-2691" b="-27273"/>
                </a:stretch>
              </a:blipFill>
            </p:spPr>
            <p:txBody>
              <a:bodyPr/>
              <a:lstStyle/>
              <a:p>
                <a:r>
                  <a:rPr lang="ko-KR" altLang="en-US">
                    <a:noFill/>
                  </a:rPr>
                  <a:t> </a:t>
                </a:r>
              </a:p>
            </p:txBody>
          </p:sp>
        </mc:Fallback>
      </mc:AlternateContent>
      <p:sp>
        <p:nvSpPr>
          <p:cNvPr id="110" name="TextBox 109">
            <a:extLst>
              <a:ext uri="{FF2B5EF4-FFF2-40B4-BE49-F238E27FC236}">
                <a16:creationId xmlns:a16="http://schemas.microsoft.com/office/drawing/2014/main" id="{D1FE28FF-1908-E89A-A7B9-497BE731416D}"/>
              </a:ext>
            </a:extLst>
          </p:cNvPr>
          <p:cNvSpPr txBox="1"/>
          <p:nvPr/>
        </p:nvSpPr>
        <p:spPr>
          <a:xfrm>
            <a:off x="6653721" y="4018827"/>
            <a:ext cx="1962454" cy="646331"/>
          </a:xfrm>
          <a:prstGeom prst="rect">
            <a:avLst/>
          </a:prstGeom>
          <a:noFill/>
        </p:spPr>
        <p:txBody>
          <a:bodyPr wrap="square">
            <a:spAutoFit/>
          </a:bodyPr>
          <a:lstStyle/>
          <a:p>
            <a:r>
              <a:rPr lang="en-US" altLang="ko-KR" sz="1800" dirty="0"/>
              <a:t>These states are degenerated in f</a:t>
            </a:r>
            <a:r>
              <a:rPr lang="en-US" altLang="ko-KR" sz="1800" baseline="-25000" dirty="0"/>
              <a:t>7/2</a:t>
            </a:r>
            <a:endParaRPr lang="ko-KR" altLang="en-US" sz="1800" baseline="-25000" dirty="0"/>
          </a:p>
        </p:txBody>
      </p:sp>
      <p:sp>
        <p:nvSpPr>
          <p:cNvPr id="2" name="TextBox 1">
            <a:extLst>
              <a:ext uri="{FF2B5EF4-FFF2-40B4-BE49-F238E27FC236}">
                <a16:creationId xmlns:a16="http://schemas.microsoft.com/office/drawing/2014/main" id="{89E286B3-5165-FDD9-26A9-EEE824A022DF}"/>
              </a:ext>
            </a:extLst>
          </p:cNvPr>
          <p:cNvSpPr txBox="1"/>
          <p:nvPr/>
        </p:nvSpPr>
        <p:spPr>
          <a:xfrm>
            <a:off x="1567047" y="6324900"/>
            <a:ext cx="7195359" cy="400110"/>
          </a:xfrm>
          <a:prstGeom prst="rect">
            <a:avLst/>
          </a:prstGeom>
          <a:solidFill>
            <a:schemeClr val="accent4">
              <a:lumMod val="20000"/>
              <a:lumOff val="80000"/>
            </a:schemeClr>
          </a:solidFill>
        </p:spPr>
        <p:txBody>
          <a:bodyPr wrap="square">
            <a:spAutoFit/>
          </a:bodyPr>
          <a:lstStyle/>
          <a:p>
            <a:pPr marL="457200" indent="-457200">
              <a:buFont typeface="Wingdings" panose="05000000000000000000" pitchFamily="2" charset="2"/>
              <a:buChar char="ü"/>
            </a:pPr>
            <a:r>
              <a:rPr lang="en-US" altLang="ko-KR" sz="2000" b="1" i="1" dirty="0">
                <a:latin typeface="Comic Sans MS" panose="030F0702030302020204" pitchFamily="66" charset="0"/>
              </a:rPr>
              <a:t>p-h</a:t>
            </a:r>
            <a:r>
              <a:rPr lang="en-US" altLang="ko-KR" sz="2000" b="1" dirty="0">
                <a:latin typeface="Comic Sans MS" panose="030F0702030302020204" pitchFamily="66" charset="0"/>
              </a:rPr>
              <a:t> interaction is important for doubly magic nuclei</a:t>
            </a:r>
            <a:endParaRPr lang="ko-KR" altLang="en-US" sz="2000" b="1" dirty="0">
              <a:latin typeface="Comic Sans MS" panose="030F0702030302020204" pitchFamily="66" charset="0"/>
            </a:endParaRPr>
          </a:p>
        </p:txBody>
      </p:sp>
      <mc:AlternateContent xmlns:mc="http://schemas.openxmlformats.org/markup-compatibility/2006" xmlns:a14="http://schemas.microsoft.com/office/drawing/2010/main">
        <mc:Choice Requires="a14">
          <p:sp>
            <p:nvSpPr>
              <p:cNvPr id="48" name="TextBox 47">
                <a:extLst>
                  <a:ext uri="{FF2B5EF4-FFF2-40B4-BE49-F238E27FC236}">
                    <a16:creationId xmlns:a16="http://schemas.microsoft.com/office/drawing/2014/main" id="{3243867E-6C9F-C8D3-7CEB-EBDF90ACD569}"/>
                  </a:ext>
                </a:extLst>
              </p:cNvPr>
              <p:cNvSpPr txBox="1"/>
              <p:nvPr/>
            </p:nvSpPr>
            <p:spPr>
              <a:xfrm>
                <a:off x="1708449" y="939817"/>
                <a:ext cx="3018864" cy="402482"/>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n-US" altLang="ko-KR" sz="2400" i="1" smtClean="0">
                              <a:latin typeface="Cambria Math" panose="02040503050406030204" pitchFamily="18" charset="0"/>
                            </a:rPr>
                          </m:ctrlPr>
                        </m:sSubPr>
                        <m:e>
                          <m:r>
                            <a:rPr lang="en-US" altLang="ko-KR" sz="2400" b="0" i="1">
                              <a:latin typeface="Cambria Math" panose="02040503050406030204" pitchFamily="18" charset="0"/>
                            </a:rPr>
                            <m:t>𝑓</m:t>
                          </m:r>
                        </m:e>
                        <m:sub>
                          <m:r>
                            <a:rPr lang="en-US" altLang="ko-KR" sz="2400" b="0" i="1" smtClean="0">
                              <a:latin typeface="Cambria Math" panose="02040503050406030204" pitchFamily="18" charset="0"/>
                            </a:rPr>
                            <m:t>5</m:t>
                          </m:r>
                          <m:r>
                            <a:rPr lang="en-US" altLang="ko-KR" sz="2400" b="0" i="1">
                              <a:latin typeface="Cambria Math" panose="02040503050406030204" pitchFamily="18" charset="0"/>
                            </a:rPr>
                            <m:t>/2</m:t>
                          </m:r>
                        </m:sub>
                      </m:sSub>
                      <m:r>
                        <a:rPr lang="en-US" altLang="ko-KR" sz="2400" b="0" i="1">
                          <a:latin typeface="Cambria Math" panose="02040503050406030204" pitchFamily="18" charset="0"/>
                        </a:rPr>
                        <m:t>,</m:t>
                      </m:r>
                      <m:sSub>
                        <m:sSubPr>
                          <m:ctrlPr>
                            <a:rPr lang="en-US" altLang="ko-KR" sz="2400" i="1">
                              <a:latin typeface="Cambria Math" panose="02040503050406030204" pitchFamily="18" charset="0"/>
                            </a:rPr>
                          </m:ctrlPr>
                        </m:sSubPr>
                        <m:e>
                          <m:r>
                            <a:rPr lang="en-US" altLang="ko-KR" sz="2400" b="0" i="1">
                              <a:latin typeface="Cambria Math" panose="02040503050406030204" pitchFamily="18" charset="0"/>
                            </a:rPr>
                            <m:t>𝑓</m:t>
                          </m:r>
                        </m:e>
                        <m:sub>
                          <m:r>
                            <a:rPr lang="en-US" altLang="ko-KR" sz="2400" b="0" i="1" smtClean="0">
                              <a:latin typeface="Cambria Math" panose="02040503050406030204" pitchFamily="18" charset="0"/>
                            </a:rPr>
                            <m:t>5</m:t>
                          </m:r>
                          <m:r>
                            <a:rPr lang="en-US" altLang="ko-KR" sz="2400" b="0" i="1">
                              <a:latin typeface="Cambria Math" panose="02040503050406030204" pitchFamily="18" charset="0"/>
                            </a:rPr>
                            <m:t>/2</m:t>
                          </m:r>
                        </m:sub>
                      </m:sSub>
                      <m:r>
                        <a:rPr lang="en-US" altLang="ko-KR" sz="2400" b="0" i="1">
                          <a:latin typeface="Cambria Math" panose="02040503050406030204" pitchFamily="18" charset="0"/>
                        </a:rPr>
                        <m:t>:</m:t>
                      </m:r>
                      <m:r>
                        <a:rPr lang="en-US" altLang="ko-KR" sz="2400" b="0" i="1" smtClean="0">
                          <a:solidFill>
                            <a:srgbClr val="FF0000"/>
                          </a:solidFill>
                          <a:latin typeface="Cambria Math" panose="02040503050406030204" pitchFamily="18" charset="0"/>
                        </a:rPr>
                        <m:t>𝑟𝑒𝑝𝑢𝑙𝑠𝑖𝑣𝑒</m:t>
                      </m:r>
                    </m:oMath>
                  </m:oMathPara>
                </a14:m>
                <a:endParaRPr lang="ko-KR" altLang="en-US" sz="2400" baseline="-25000" dirty="0">
                  <a:solidFill>
                    <a:srgbClr val="FF0000"/>
                  </a:solidFill>
                </a:endParaRPr>
              </a:p>
            </p:txBody>
          </p:sp>
        </mc:Choice>
        <mc:Fallback xmlns="">
          <p:sp>
            <p:nvSpPr>
              <p:cNvPr id="48" name="TextBox 47">
                <a:extLst>
                  <a:ext uri="{FF2B5EF4-FFF2-40B4-BE49-F238E27FC236}">
                    <a16:creationId xmlns:a16="http://schemas.microsoft.com/office/drawing/2014/main" id="{3243867E-6C9F-C8D3-7CEB-EBDF90ACD569}"/>
                  </a:ext>
                </a:extLst>
              </p:cNvPr>
              <p:cNvSpPr txBox="1">
                <a:spLocks noRot="1" noChangeAspect="1" noMove="1" noResize="1" noEditPoints="1" noAdjustHandles="1" noChangeArrowheads="1" noChangeShapeType="1" noTextEdit="1"/>
              </p:cNvSpPr>
              <p:nvPr/>
            </p:nvSpPr>
            <p:spPr>
              <a:xfrm>
                <a:off x="1708449" y="939817"/>
                <a:ext cx="3018864" cy="402482"/>
              </a:xfrm>
              <a:prstGeom prst="rect">
                <a:avLst/>
              </a:prstGeom>
              <a:blipFill>
                <a:blip r:embed="rId26"/>
                <a:stretch>
                  <a:fillRect b="-27273"/>
                </a:stretch>
              </a:blipFill>
            </p:spPr>
            <p:txBody>
              <a:bodyPr/>
              <a:lstStyle/>
              <a:p>
                <a:r>
                  <a:rPr lang="ko-KR" altLang="en-US">
                    <a:noFill/>
                  </a:rPr>
                  <a:t> </a:t>
                </a:r>
              </a:p>
            </p:txBody>
          </p:sp>
        </mc:Fallback>
      </mc:AlternateContent>
      <mc:AlternateContent xmlns:mc="http://schemas.openxmlformats.org/markup-compatibility/2006" xmlns:a14="http://schemas.microsoft.com/office/drawing/2010/main">
        <mc:Choice Requires="a14">
          <p:sp>
            <p:nvSpPr>
              <p:cNvPr id="49" name="TextBox 48">
                <a:extLst>
                  <a:ext uri="{FF2B5EF4-FFF2-40B4-BE49-F238E27FC236}">
                    <a16:creationId xmlns:a16="http://schemas.microsoft.com/office/drawing/2014/main" id="{3243867E-6C9F-C8D3-7CEB-EBDF90ACD569}"/>
                  </a:ext>
                </a:extLst>
              </p:cNvPr>
              <p:cNvSpPr txBox="1"/>
              <p:nvPr/>
            </p:nvSpPr>
            <p:spPr>
              <a:xfrm>
                <a:off x="5514802" y="1363031"/>
                <a:ext cx="2613087" cy="40248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n-US" altLang="ko-KR" sz="2400" i="1" smtClean="0">
                              <a:latin typeface="Cambria Math" panose="02040503050406030204" pitchFamily="18" charset="0"/>
                            </a:rPr>
                          </m:ctrlPr>
                        </m:sSubPr>
                        <m:e>
                          <m:r>
                            <a:rPr lang="en-US" altLang="ko-KR" sz="2400" b="0" i="1">
                              <a:latin typeface="Cambria Math" panose="02040503050406030204" pitchFamily="18" charset="0"/>
                            </a:rPr>
                            <m:t>𝑓</m:t>
                          </m:r>
                        </m:e>
                        <m:sub>
                          <m:r>
                            <a:rPr lang="en-US" altLang="ko-KR" sz="2400" b="0" i="1" smtClean="0">
                              <a:latin typeface="Cambria Math" panose="02040503050406030204" pitchFamily="18" charset="0"/>
                            </a:rPr>
                            <m:t>5</m:t>
                          </m:r>
                          <m:r>
                            <a:rPr lang="en-US" altLang="ko-KR" sz="2400" b="0" i="1">
                              <a:latin typeface="Cambria Math" panose="02040503050406030204" pitchFamily="18" charset="0"/>
                            </a:rPr>
                            <m:t>/2</m:t>
                          </m:r>
                        </m:sub>
                      </m:sSub>
                      <m:r>
                        <a:rPr lang="en-US" altLang="ko-KR" sz="2400" b="0" i="1">
                          <a:latin typeface="Cambria Math" panose="02040503050406030204" pitchFamily="18" charset="0"/>
                        </a:rPr>
                        <m:t>,</m:t>
                      </m:r>
                      <m:sSub>
                        <m:sSubPr>
                          <m:ctrlPr>
                            <a:rPr lang="en-US" altLang="ko-KR" sz="2400" i="1">
                              <a:latin typeface="Cambria Math" panose="02040503050406030204" pitchFamily="18" charset="0"/>
                            </a:rPr>
                          </m:ctrlPr>
                        </m:sSubPr>
                        <m:e>
                          <m:r>
                            <a:rPr lang="en-US" altLang="ko-KR" sz="2400" b="0" i="1">
                              <a:latin typeface="Cambria Math" panose="02040503050406030204" pitchFamily="18" charset="0"/>
                            </a:rPr>
                            <m:t>𝑓</m:t>
                          </m:r>
                        </m:e>
                        <m:sub>
                          <m:r>
                            <a:rPr lang="en-US" altLang="ko-KR" sz="2400" b="0" i="1">
                              <a:latin typeface="Cambria Math" panose="02040503050406030204" pitchFamily="18" charset="0"/>
                            </a:rPr>
                            <m:t>7/2</m:t>
                          </m:r>
                        </m:sub>
                      </m:sSub>
                      <m:r>
                        <a:rPr lang="en-US" altLang="ko-KR" sz="2400" b="0" i="1">
                          <a:latin typeface="Cambria Math" panose="02040503050406030204" pitchFamily="18" charset="0"/>
                        </a:rPr>
                        <m:t>:</m:t>
                      </m:r>
                      <m:r>
                        <a:rPr lang="en-US" altLang="ko-KR" sz="2400" b="0" i="1" smtClean="0">
                          <a:solidFill>
                            <a:srgbClr val="FF0000"/>
                          </a:solidFill>
                          <a:latin typeface="Cambria Math" panose="02040503050406030204" pitchFamily="18" charset="0"/>
                        </a:rPr>
                        <m:t>𝑟𝑒𝑝𝑢𝑙𝑠𝑖𝑣𝑒</m:t>
                      </m:r>
                    </m:oMath>
                  </m:oMathPara>
                </a14:m>
                <a:endParaRPr lang="ko-KR" altLang="en-US" sz="2400" baseline="-25000" dirty="0">
                  <a:solidFill>
                    <a:srgbClr val="FF0000"/>
                  </a:solidFill>
                </a:endParaRPr>
              </a:p>
            </p:txBody>
          </p:sp>
        </mc:Choice>
        <mc:Fallback xmlns="">
          <p:sp>
            <p:nvSpPr>
              <p:cNvPr id="49" name="TextBox 48">
                <a:extLst>
                  <a:ext uri="{FF2B5EF4-FFF2-40B4-BE49-F238E27FC236}">
                    <a16:creationId xmlns:a16="http://schemas.microsoft.com/office/drawing/2014/main" id="{3243867E-6C9F-C8D3-7CEB-EBDF90ACD569}"/>
                  </a:ext>
                </a:extLst>
              </p:cNvPr>
              <p:cNvSpPr txBox="1">
                <a:spLocks noRot="1" noChangeAspect="1" noMove="1" noResize="1" noEditPoints="1" noAdjustHandles="1" noChangeArrowheads="1" noChangeShapeType="1" noTextEdit="1"/>
              </p:cNvSpPr>
              <p:nvPr/>
            </p:nvSpPr>
            <p:spPr>
              <a:xfrm>
                <a:off x="5514802" y="1363031"/>
                <a:ext cx="2613087" cy="402482"/>
              </a:xfrm>
              <a:prstGeom prst="rect">
                <a:avLst/>
              </a:prstGeom>
              <a:blipFill>
                <a:blip r:embed="rId27"/>
                <a:stretch>
                  <a:fillRect l="-4206" r="-4206" b="-25758"/>
                </a:stretch>
              </a:blipFill>
            </p:spPr>
            <p:txBody>
              <a:bodyPr/>
              <a:lstStyle/>
              <a:p>
                <a:r>
                  <a:rPr lang="ko-KR" altLang="en-US">
                    <a:noFill/>
                  </a:rPr>
                  <a:t> </a:t>
                </a:r>
              </a:p>
            </p:txBody>
          </p:sp>
        </mc:Fallback>
      </mc:AlternateContent>
      <mc:AlternateContent xmlns:mc="http://schemas.openxmlformats.org/markup-compatibility/2006" xmlns:a14="http://schemas.microsoft.com/office/drawing/2010/main">
        <mc:Choice Requires="a14">
          <p:sp>
            <p:nvSpPr>
              <p:cNvPr id="50" name="TextBox 49">
                <a:extLst>
                  <a:ext uri="{FF2B5EF4-FFF2-40B4-BE49-F238E27FC236}">
                    <a16:creationId xmlns:a16="http://schemas.microsoft.com/office/drawing/2014/main" id="{3243867E-6C9F-C8D3-7CEB-EBDF90ACD569}"/>
                  </a:ext>
                </a:extLst>
              </p:cNvPr>
              <p:cNvSpPr txBox="1"/>
              <p:nvPr/>
            </p:nvSpPr>
            <p:spPr>
              <a:xfrm>
                <a:off x="5366049" y="920767"/>
                <a:ext cx="3018864" cy="402482"/>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n-US" altLang="ko-KR" sz="2400" i="1" smtClean="0">
                              <a:latin typeface="Cambria Math" panose="02040503050406030204" pitchFamily="18" charset="0"/>
                            </a:rPr>
                          </m:ctrlPr>
                        </m:sSubPr>
                        <m:e>
                          <m:r>
                            <a:rPr lang="en-US" altLang="ko-KR" sz="2400" b="0" i="1">
                              <a:latin typeface="Cambria Math" panose="02040503050406030204" pitchFamily="18" charset="0"/>
                            </a:rPr>
                            <m:t>𝑓</m:t>
                          </m:r>
                        </m:e>
                        <m:sub>
                          <m:r>
                            <a:rPr lang="en-US" altLang="ko-KR" sz="2400" b="0" i="1" smtClean="0">
                              <a:latin typeface="Cambria Math" panose="02040503050406030204" pitchFamily="18" charset="0"/>
                            </a:rPr>
                            <m:t>5</m:t>
                          </m:r>
                          <m:r>
                            <a:rPr lang="en-US" altLang="ko-KR" sz="2400" b="0" i="1">
                              <a:latin typeface="Cambria Math" panose="02040503050406030204" pitchFamily="18" charset="0"/>
                            </a:rPr>
                            <m:t>/2</m:t>
                          </m:r>
                        </m:sub>
                      </m:sSub>
                      <m:r>
                        <a:rPr lang="en-US" altLang="ko-KR" sz="2400" b="0" i="1">
                          <a:latin typeface="Cambria Math" panose="02040503050406030204" pitchFamily="18" charset="0"/>
                        </a:rPr>
                        <m:t>,</m:t>
                      </m:r>
                      <m:sSub>
                        <m:sSubPr>
                          <m:ctrlPr>
                            <a:rPr lang="en-US" altLang="ko-KR" sz="2400" i="1">
                              <a:latin typeface="Cambria Math" panose="02040503050406030204" pitchFamily="18" charset="0"/>
                            </a:rPr>
                          </m:ctrlPr>
                        </m:sSubPr>
                        <m:e>
                          <m:r>
                            <a:rPr lang="en-US" altLang="ko-KR" sz="2400" b="0" i="1">
                              <a:latin typeface="Cambria Math" panose="02040503050406030204" pitchFamily="18" charset="0"/>
                            </a:rPr>
                            <m:t>𝑓</m:t>
                          </m:r>
                        </m:e>
                        <m:sub>
                          <m:r>
                            <a:rPr lang="en-US" altLang="ko-KR" sz="2400" b="0" i="1" smtClean="0">
                              <a:latin typeface="Cambria Math" panose="02040503050406030204" pitchFamily="18" charset="0"/>
                            </a:rPr>
                            <m:t>5</m:t>
                          </m:r>
                          <m:r>
                            <a:rPr lang="en-US" altLang="ko-KR" sz="2400" b="0" i="1">
                              <a:latin typeface="Cambria Math" panose="02040503050406030204" pitchFamily="18" charset="0"/>
                            </a:rPr>
                            <m:t>/2</m:t>
                          </m:r>
                        </m:sub>
                      </m:sSub>
                      <m:r>
                        <a:rPr lang="en-US" altLang="ko-KR" sz="2400" b="0" i="1">
                          <a:latin typeface="Cambria Math" panose="02040503050406030204" pitchFamily="18" charset="0"/>
                        </a:rPr>
                        <m:t>:</m:t>
                      </m:r>
                      <m:r>
                        <a:rPr lang="en-US" altLang="ko-KR" sz="2400" b="0" i="1" smtClean="0">
                          <a:solidFill>
                            <a:srgbClr val="0070C0"/>
                          </a:solidFill>
                          <a:latin typeface="Cambria Math" panose="02040503050406030204" pitchFamily="18" charset="0"/>
                        </a:rPr>
                        <m:t>𝑎𝑡𝑡𝑟𝑎𝑐𝑡𝑖𝑣𝑒</m:t>
                      </m:r>
                    </m:oMath>
                  </m:oMathPara>
                </a14:m>
                <a:endParaRPr lang="ko-KR" altLang="en-US" sz="2400" baseline="-25000" dirty="0">
                  <a:solidFill>
                    <a:srgbClr val="0070C0"/>
                  </a:solidFill>
                </a:endParaRPr>
              </a:p>
            </p:txBody>
          </p:sp>
        </mc:Choice>
        <mc:Fallback xmlns="">
          <p:sp>
            <p:nvSpPr>
              <p:cNvPr id="50" name="TextBox 49">
                <a:extLst>
                  <a:ext uri="{FF2B5EF4-FFF2-40B4-BE49-F238E27FC236}">
                    <a16:creationId xmlns:a16="http://schemas.microsoft.com/office/drawing/2014/main" id="{3243867E-6C9F-C8D3-7CEB-EBDF90ACD569}"/>
                  </a:ext>
                </a:extLst>
              </p:cNvPr>
              <p:cNvSpPr txBox="1">
                <a:spLocks noRot="1" noChangeAspect="1" noMove="1" noResize="1" noEditPoints="1" noAdjustHandles="1" noChangeArrowheads="1" noChangeShapeType="1" noTextEdit="1"/>
              </p:cNvSpPr>
              <p:nvPr/>
            </p:nvSpPr>
            <p:spPr>
              <a:xfrm>
                <a:off x="5366049" y="920767"/>
                <a:ext cx="3018864" cy="402482"/>
              </a:xfrm>
              <a:prstGeom prst="rect">
                <a:avLst/>
              </a:prstGeom>
              <a:blipFill>
                <a:blip r:embed="rId28"/>
                <a:stretch>
                  <a:fillRect b="-27273"/>
                </a:stretch>
              </a:blipFill>
            </p:spPr>
            <p:txBody>
              <a:bodyPr/>
              <a:lstStyle/>
              <a:p>
                <a:r>
                  <a:rPr lang="ko-KR" altLang="en-US">
                    <a:noFill/>
                  </a:rPr>
                  <a:t> </a:t>
                </a:r>
              </a:p>
            </p:txBody>
          </p:sp>
        </mc:Fallback>
      </mc:AlternateContent>
      <p:sp>
        <p:nvSpPr>
          <p:cNvPr id="4" name="직사각형 7">
            <a:extLst>
              <a:ext uri="{FF2B5EF4-FFF2-40B4-BE49-F238E27FC236}">
                <a16:creationId xmlns:a16="http://schemas.microsoft.com/office/drawing/2014/main" id="{A78B0DF6-7969-CAAA-E350-57E855D35824}"/>
              </a:ext>
            </a:extLst>
          </p:cNvPr>
          <p:cNvSpPr>
            <a:spLocks noChangeArrowheads="1"/>
          </p:cNvSpPr>
          <p:nvPr/>
        </p:nvSpPr>
        <p:spPr bwMode="auto">
          <a:xfrm>
            <a:off x="2322476" y="49952"/>
            <a:ext cx="4696184" cy="461665"/>
          </a:xfrm>
          <a:prstGeom prst="rect">
            <a:avLst/>
          </a:prstGeom>
          <a:solidFill>
            <a:schemeClr val="tx1"/>
          </a:solidFill>
          <a:ln>
            <a:noFill/>
          </a:ln>
        </p:spPr>
        <p:txBody>
          <a:bodyPr wrap="square">
            <a:spAutoFit/>
          </a:bodyPr>
          <a:lstStyle>
            <a:lvl1pPr marL="285750" indent="-285750">
              <a:defRPr kumimoji="1">
                <a:solidFill>
                  <a:schemeClr val="tx1"/>
                </a:solidFill>
                <a:latin typeface="굴림" panose="020B0600000101010101" pitchFamily="50" charset="-127"/>
                <a:ea typeface="굴림" panose="020B0600000101010101" pitchFamily="50" charset="-127"/>
              </a:defRPr>
            </a:lvl1pPr>
            <a:lvl2pPr marL="742950" indent="-285750">
              <a:defRPr kumimoji="1">
                <a:solidFill>
                  <a:schemeClr val="tx1"/>
                </a:solidFill>
                <a:latin typeface="굴림" panose="020B0600000101010101" pitchFamily="50" charset="-127"/>
                <a:ea typeface="굴림" panose="020B0600000101010101" pitchFamily="50" charset="-127"/>
              </a:defRPr>
            </a:lvl2pPr>
            <a:lvl3pPr marL="1143000" indent="-228600">
              <a:defRPr kumimoji="1">
                <a:solidFill>
                  <a:schemeClr val="tx1"/>
                </a:solidFill>
                <a:latin typeface="굴림" panose="020B0600000101010101" pitchFamily="50" charset="-127"/>
                <a:ea typeface="굴림" panose="020B0600000101010101" pitchFamily="50" charset="-127"/>
              </a:defRPr>
            </a:lvl3pPr>
            <a:lvl4pPr marL="1600200" indent="-228600">
              <a:defRPr kumimoji="1">
                <a:solidFill>
                  <a:schemeClr val="tx1"/>
                </a:solidFill>
                <a:latin typeface="굴림" panose="020B0600000101010101" pitchFamily="50" charset="-127"/>
                <a:ea typeface="굴림" panose="020B0600000101010101" pitchFamily="50" charset="-127"/>
              </a:defRPr>
            </a:lvl4pPr>
            <a:lvl5pPr marL="2057400" indent="-228600">
              <a:defRPr kumimoji="1">
                <a:solidFill>
                  <a:schemeClr val="tx1"/>
                </a:solidFill>
                <a:latin typeface="굴림" panose="020B0600000101010101" pitchFamily="50" charset="-127"/>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9pPr>
          </a:lstStyle>
          <a:p>
            <a:pPr marL="342900" indent="-342900">
              <a:buFont typeface="Wingdings" panose="05000000000000000000" pitchFamily="2" charset="2"/>
              <a:buChar char="v"/>
              <a:defRPr/>
            </a:pPr>
            <a:r>
              <a:rPr lang="en-US" altLang="ko-KR" sz="2400" b="1" dirty="0">
                <a:solidFill>
                  <a:srgbClr val="FFFF00"/>
                </a:solidFill>
                <a:latin typeface="Calibri" panose="020F0502020204030204" pitchFamily="34" charset="0"/>
                <a:ea typeface="Arial Unicode MS" pitchFamily="50" charset="-127"/>
                <a:cs typeface="Calibri" panose="020F0502020204030204" pitchFamily="34" charset="0"/>
              </a:rPr>
              <a:t>Role of Tensor force</a:t>
            </a:r>
            <a:r>
              <a:rPr lang="en-US" altLang="ko-KR" sz="2400" b="1" dirty="0">
                <a:solidFill>
                  <a:schemeClr val="bg1"/>
                </a:solidFill>
                <a:latin typeface="Calibri" panose="020F0502020204030204" pitchFamily="34" charset="0"/>
                <a:ea typeface="Arial Unicode MS" pitchFamily="50" charset="-127"/>
                <a:cs typeface="Calibri" panose="020F0502020204030204" pitchFamily="34" charset="0"/>
              </a:rPr>
              <a:t>(TF) in GT(-)</a:t>
            </a:r>
            <a:r>
              <a:rPr lang="en-US" altLang="ko-KR" sz="2400" b="1" baseline="30000" dirty="0">
                <a:solidFill>
                  <a:schemeClr val="bg1"/>
                </a:solidFill>
                <a:latin typeface="Calibri" panose="020F0502020204030204" pitchFamily="34" charset="0"/>
                <a:cs typeface="Calibri" panose="020F0502020204030204" pitchFamily="34" charset="0"/>
              </a:rPr>
              <a:t> </a:t>
            </a:r>
            <a:r>
              <a:rPr lang="en-US" altLang="ko-KR" sz="2400" dirty="0">
                <a:solidFill>
                  <a:schemeClr val="bg1"/>
                </a:solidFill>
                <a:latin typeface="Calibri" panose="020F0502020204030204" pitchFamily="34" charset="0"/>
                <a:ea typeface="굴림" charset="-127"/>
                <a:cs typeface="Calibri" panose="020F0502020204030204" pitchFamily="34" charset="0"/>
              </a:rPr>
              <a:t> </a:t>
            </a:r>
          </a:p>
        </p:txBody>
      </p:sp>
      <p:pic>
        <p:nvPicPr>
          <p:cNvPr id="7" name="그림 6">
            <a:extLst>
              <a:ext uri="{FF2B5EF4-FFF2-40B4-BE49-F238E27FC236}">
                <a16:creationId xmlns:a16="http://schemas.microsoft.com/office/drawing/2014/main" id="{8FF50814-8C5C-7581-59B5-147EE69CCEEC}"/>
              </a:ext>
            </a:extLst>
          </p:cNvPr>
          <p:cNvPicPr>
            <a:picLocks noChangeAspect="1"/>
          </p:cNvPicPr>
          <p:nvPr/>
        </p:nvPicPr>
        <p:blipFill>
          <a:blip r:embed="rId29"/>
          <a:stretch>
            <a:fillRect/>
          </a:stretch>
        </p:blipFill>
        <p:spPr>
          <a:xfrm>
            <a:off x="3777912" y="1807124"/>
            <a:ext cx="5983310" cy="786226"/>
          </a:xfrm>
          <a:prstGeom prst="rect">
            <a:avLst/>
          </a:prstGeom>
          <a:ln>
            <a:solidFill>
              <a:schemeClr val="tx1"/>
            </a:solidFill>
          </a:ln>
        </p:spPr>
      </p:pic>
      <p:sp>
        <p:nvSpPr>
          <p:cNvPr id="9" name="TextBox 8">
            <a:extLst>
              <a:ext uri="{FF2B5EF4-FFF2-40B4-BE49-F238E27FC236}">
                <a16:creationId xmlns:a16="http://schemas.microsoft.com/office/drawing/2014/main" id="{A58731FF-ED6D-315A-89A7-EA1A36A55B35}"/>
              </a:ext>
            </a:extLst>
          </p:cNvPr>
          <p:cNvSpPr txBox="1"/>
          <p:nvPr/>
        </p:nvSpPr>
        <p:spPr>
          <a:xfrm>
            <a:off x="3777912" y="1705586"/>
            <a:ext cx="2467148" cy="369332"/>
          </a:xfrm>
          <a:prstGeom prst="rect">
            <a:avLst/>
          </a:prstGeom>
          <a:noFill/>
        </p:spPr>
        <p:txBody>
          <a:bodyPr wrap="square">
            <a:spAutoFit/>
          </a:bodyPr>
          <a:lstStyle/>
          <a:p>
            <a:r>
              <a:rPr lang="en-US" altLang="ko-KR" sz="1800" b="0" dirty="0">
                <a:effectLst/>
                <a:latin typeface="+mn-lt"/>
              </a:rPr>
              <a:t>Pandya transformation</a:t>
            </a:r>
            <a:endParaRPr lang="ko-KR" altLang="en-US" sz="1800" dirty="0"/>
          </a:p>
        </p:txBody>
      </p:sp>
    </p:spTree>
    <p:extLst>
      <p:ext uri="{BB962C8B-B14F-4D97-AF65-F5344CB8AC3E}">
        <p14:creationId xmlns:p14="http://schemas.microsoft.com/office/powerpoint/2010/main" val="1918942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3"/>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88"/>
                                        </p:tgtEl>
                                        <p:attrNameLst>
                                          <p:attrName>style.visibility</p:attrName>
                                        </p:attrNameLst>
                                      </p:cBhvr>
                                      <p:to>
                                        <p:strVal val="visible"/>
                                      </p:to>
                                    </p:set>
                                  </p:childTnLst>
                                </p:cTn>
                              </p:par>
                              <p:par>
                                <p:cTn id="11" presetID="1" presetClass="exit" presetSubtype="0" fill="hold" grpId="0" nodeType="withEffect">
                                  <p:stCondLst>
                                    <p:cond delay="0"/>
                                  </p:stCondLst>
                                  <p:childTnLst>
                                    <p:set>
                                      <p:cBhvr>
                                        <p:cTn id="12" dur="1" fill="hold">
                                          <p:stCondLst>
                                            <p:cond delay="0"/>
                                          </p:stCondLst>
                                        </p:cTn>
                                        <p:tgtEl>
                                          <p:spTgt spid="104"/>
                                        </p:tgtEl>
                                        <p:attrNameLst>
                                          <p:attrName>style.visibility</p:attrName>
                                        </p:attrNameLst>
                                      </p:cBhvr>
                                      <p:to>
                                        <p:strVal val="hidden"/>
                                      </p:to>
                                    </p:set>
                                  </p:childTnLst>
                                </p:cTn>
                              </p:par>
                              <p:par>
                                <p:cTn id="13" presetID="1" presetClass="entr" presetSubtype="0" fill="hold" grpId="0" nodeType="withEffect">
                                  <p:stCondLst>
                                    <p:cond delay="0"/>
                                  </p:stCondLst>
                                  <p:childTnLst>
                                    <p:set>
                                      <p:cBhvr>
                                        <p:cTn id="14" dur="1" fill="hold">
                                          <p:stCondLst>
                                            <p:cond delay="0"/>
                                          </p:stCondLst>
                                        </p:cTn>
                                        <p:tgtEl>
                                          <p:spTgt spid="15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6"/>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0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p:bldP spid="150" grpId="0" animBg="1"/>
      <p:bldP spid="154" grpId="0"/>
      <p:bldP spid="103" grpId="0" animBg="1"/>
      <p:bldP spid="10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그림 2">
            <a:extLst>
              <a:ext uri="{FF2B5EF4-FFF2-40B4-BE49-F238E27FC236}">
                <a16:creationId xmlns:a16="http://schemas.microsoft.com/office/drawing/2014/main" id="{1DC333D1-AAEB-0DB4-DE9C-4F494B439AC7}"/>
              </a:ext>
            </a:extLst>
          </p:cNvPr>
          <p:cNvPicPr>
            <a:picLocks noChangeAspect="1"/>
          </p:cNvPicPr>
          <p:nvPr/>
        </p:nvPicPr>
        <p:blipFill>
          <a:blip r:embed="rId2"/>
          <a:stretch>
            <a:fillRect/>
          </a:stretch>
        </p:blipFill>
        <p:spPr>
          <a:xfrm>
            <a:off x="311294" y="452581"/>
            <a:ext cx="4753301" cy="6405419"/>
          </a:xfrm>
          <a:prstGeom prst="rect">
            <a:avLst/>
          </a:prstGeom>
        </p:spPr>
      </p:pic>
      <p:pic>
        <p:nvPicPr>
          <p:cNvPr id="5" name="그림 4">
            <a:extLst>
              <a:ext uri="{FF2B5EF4-FFF2-40B4-BE49-F238E27FC236}">
                <a16:creationId xmlns:a16="http://schemas.microsoft.com/office/drawing/2014/main" id="{6190120B-C6BD-5568-9843-756AFF1586EF}"/>
              </a:ext>
            </a:extLst>
          </p:cNvPr>
          <p:cNvPicPr>
            <a:picLocks noChangeAspect="1"/>
          </p:cNvPicPr>
          <p:nvPr/>
        </p:nvPicPr>
        <p:blipFill>
          <a:blip r:embed="rId3"/>
          <a:stretch>
            <a:fillRect/>
          </a:stretch>
        </p:blipFill>
        <p:spPr>
          <a:xfrm>
            <a:off x="5002180" y="515971"/>
            <a:ext cx="4750089" cy="1409522"/>
          </a:xfrm>
          <a:prstGeom prst="rect">
            <a:avLst/>
          </a:prstGeom>
        </p:spPr>
      </p:pic>
      <p:sp>
        <p:nvSpPr>
          <p:cNvPr id="7" name="직사각형 7">
            <a:extLst>
              <a:ext uri="{FF2B5EF4-FFF2-40B4-BE49-F238E27FC236}">
                <a16:creationId xmlns:a16="http://schemas.microsoft.com/office/drawing/2014/main" id="{37CA0D62-20BF-DC29-7FB2-AB33F06214F0}"/>
              </a:ext>
            </a:extLst>
          </p:cNvPr>
          <p:cNvSpPr>
            <a:spLocks noChangeArrowheads="1"/>
          </p:cNvSpPr>
          <p:nvPr/>
        </p:nvSpPr>
        <p:spPr bwMode="auto">
          <a:xfrm>
            <a:off x="1209977" y="136890"/>
            <a:ext cx="3038750" cy="461665"/>
          </a:xfrm>
          <a:prstGeom prst="rect">
            <a:avLst/>
          </a:prstGeom>
          <a:solidFill>
            <a:schemeClr val="tx1"/>
          </a:solidFill>
          <a:ln>
            <a:noFill/>
          </a:ln>
        </p:spPr>
        <p:txBody>
          <a:bodyPr wrap="square">
            <a:spAutoFit/>
          </a:bodyPr>
          <a:lstStyle>
            <a:lvl1pPr marL="285750" indent="-285750">
              <a:defRPr kumimoji="1">
                <a:solidFill>
                  <a:schemeClr val="tx1"/>
                </a:solidFill>
                <a:latin typeface="굴림" panose="020B0600000101010101" pitchFamily="50" charset="-127"/>
                <a:ea typeface="굴림" panose="020B0600000101010101" pitchFamily="50" charset="-127"/>
              </a:defRPr>
            </a:lvl1pPr>
            <a:lvl2pPr marL="742950" indent="-285750">
              <a:defRPr kumimoji="1">
                <a:solidFill>
                  <a:schemeClr val="tx1"/>
                </a:solidFill>
                <a:latin typeface="굴림" panose="020B0600000101010101" pitchFamily="50" charset="-127"/>
                <a:ea typeface="굴림" panose="020B0600000101010101" pitchFamily="50" charset="-127"/>
              </a:defRPr>
            </a:lvl2pPr>
            <a:lvl3pPr marL="1143000" indent="-228600">
              <a:defRPr kumimoji="1">
                <a:solidFill>
                  <a:schemeClr val="tx1"/>
                </a:solidFill>
                <a:latin typeface="굴림" panose="020B0600000101010101" pitchFamily="50" charset="-127"/>
                <a:ea typeface="굴림" panose="020B0600000101010101" pitchFamily="50" charset="-127"/>
              </a:defRPr>
            </a:lvl3pPr>
            <a:lvl4pPr marL="1600200" indent="-228600">
              <a:defRPr kumimoji="1">
                <a:solidFill>
                  <a:schemeClr val="tx1"/>
                </a:solidFill>
                <a:latin typeface="굴림" panose="020B0600000101010101" pitchFamily="50" charset="-127"/>
                <a:ea typeface="굴림" panose="020B0600000101010101" pitchFamily="50" charset="-127"/>
              </a:defRPr>
            </a:lvl4pPr>
            <a:lvl5pPr marL="2057400" indent="-228600">
              <a:defRPr kumimoji="1">
                <a:solidFill>
                  <a:schemeClr val="tx1"/>
                </a:solidFill>
                <a:latin typeface="굴림" panose="020B0600000101010101" pitchFamily="50" charset="-127"/>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9pPr>
          </a:lstStyle>
          <a:p>
            <a:pPr marL="342900" indent="-342900">
              <a:buFont typeface="Wingdings" panose="05000000000000000000" pitchFamily="2" charset="2"/>
              <a:buChar char="v"/>
              <a:defRPr/>
            </a:pPr>
            <a:r>
              <a:rPr lang="en-US" altLang="ko-KR" sz="2400" b="1" dirty="0">
                <a:solidFill>
                  <a:schemeClr val="bg1"/>
                </a:solidFill>
                <a:latin typeface="Calibri" panose="020F0502020204030204" pitchFamily="34" charset="0"/>
                <a:ea typeface="Arial Unicode MS" pitchFamily="50" charset="-127"/>
                <a:cs typeface="Calibri" panose="020F0502020204030204" pitchFamily="34" charset="0"/>
              </a:rPr>
              <a:t>Experimental data</a:t>
            </a:r>
            <a:r>
              <a:rPr lang="en-US" altLang="ko-KR" sz="2400" b="1" dirty="0">
                <a:solidFill>
                  <a:schemeClr val="bg1"/>
                </a:solidFill>
                <a:latin typeface="Calibri" panose="020F0502020204030204" pitchFamily="34" charset="0"/>
                <a:cs typeface="Calibri" panose="020F0502020204030204" pitchFamily="34" charset="0"/>
              </a:rPr>
              <a:t> </a:t>
            </a:r>
            <a:r>
              <a:rPr lang="en-US" altLang="ko-KR" sz="2400" dirty="0">
                <a:solidFill>
                  <a:schemeClr val="bg1"/>
                </a:solidFill>
                <a:latin typeface="Calibri" panose="020F0502020204030204" pitchFamily="34" charset="0"/>
                <a:ea typeface="굴림" charset="-127"/>
                <a:cs typeface="Calibri" panose="020F0502020204030204" pitchFamily="34" charset="0"/>
              </a:rPr>
              <a:t> </a:t>
            </a:r>
          </a:p>
        </p:txBody>
      </p:sp>
      <p:sp>
        <p:nvSpPr>
          <p:cNvPr id="6" name="TextBox 5">
            <a:extLst>
              <a:ext uri="{FF2B5EF4-FFF2-40B4-BE49-F238E27FC236}">
                <a16:creationId xmlns:a16="http://schemas.microsoft.com/office/drawing/2014/main" id="{88DCD1FE-49D8-8C70-1295-A5ADCAC2AEF6}"/>
              </a:ext>
            </a:extLst>
          </p:cNvPr>
          <p:cNvSpPr txBox="1"/>
          <p:nvPr/>
        </p:nvSpPr>
        <p:spPr>
          <a:xfrm>
            <a:off x="4918300" y="4568282"/>
            <a:ext cx="4917850" cy="1508105"/>
          </a:xfrm>
          <a:prstGeom prst="rect">
            <a:avLst/>
          </a:prstGeom>
          <a:solidFill>
            <a:schemeClr val="accent4">
              <a:lumMod val="20000"/>
              <a:lumOff val="80000"/>
            </a:schemeClr>
          </a:solidFill>
        </p:spPr>
        <p:txBody>
          <a:bodyPr wrap="square">
            <a:spAutoFit/>
          </a:bodyPr>
          <a:lstStyle/>
          <a:p>
            <a:pPr marL="342900" indent="-342900">
              <a:buFont typeface="Wingdings" panose="05000000000000000000" pitchFamily="2" charset="2"/>
              <a:buChar char="ü"/>
            </a:pPr>
            <a:r>
              <a:rPr lang="en-US" altLang="ko-KR" sz="1800" b="1" dirty="0">
                <a:latin typeface="Comic Sans MS" panose="030F0702030302020204" pitchFamily="66" charset="0"/>
              </a:rPr>
              <a:t>By the competition of the TF effect to the SO force, the low-lying peak appears as a single peak, a left shoulder of the main GT peak and absorbed in the heavy nucleus.</a:t>
            </a:r>
          </a:p>
        </p:txBody>
      </p:sp>
      <p:sp>
        <p:nvSpPr>
          <p:cNvPr id="8" name="TextBox 7">
            <a:extLst>
              <a:ext uri="{FF2B5EF4-FFF2-40B4-BE49-F238E27FC236}">
                <a16:creationId xmlns:a16="http://schemas.microsoft.com/office/drawing/2014/main" id="{87A27750-973E-7EF2-D3E0-F17E9476E13E}"/>
              </a:ext>
            </a:extLst>
          </p:cNvPr>
          <p:cNvSpPr txBox="1"/>
          <p:nvPr/>
        </p:nvSpPr>
        <p:spPr>
          <a:xfrm>
            <a:off x="4918300" y="2886942"/>
            <a:ext cx="4390567" cy="1015663"/>
          </a:xfrm>
          <a:prstGeom prst="rect">
            <a:avLst/>
          </a:prstGeom>
          <a:solidFill>
            <a:schemeClr val="bg1">
              <a:lumMod val="95000"/>
            </a:schemeClr>
          </a:solidFill>
        </p:spPr>
        <p:txBody>
          <a:bodyPr wrap="square">
            <a:spAutoFit/>
          </a:bodyPr>
          <a:lstStyle/>
          <a:p>
            <a:pPr marL="285750" indent="-285750">
              <a:buFont typeface="Wingdings" panose="05000000000000000000" pitchFamily="2" charset="2"/>
              <a:buChar char="ü"/>
            </a:pPr>
            <a:r>
              <a:rPr lang="en-US" altLang="ko-KR" sz="2000" dirty="0"/>
              <a:t>The low energy GT peaks moved to high-lying GT states with the increase of the nuclear mass.</a:t>
            </a:r>
          </a:p>
        </p:txBody>
      </p:sp>
    </p:spTree>
    <p:extLst>
      <p:ext uri="{BB962C8B-B14F-4D97-AF65-F5344CB8AC3E}">
        <p14:creationId xmlns:p14="http://schemas.microsoft.com/office/powerpoint/2010/main" val="908677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그림 9">
            <a:extLst>
              <a:ext uri="{FF2B5EF4-FFF2-40B4-BE49-F238E27FC236}">
                <a16:creationId xmlns:a16="http://schemas.microsoft.com/office/drawing/2014/main" id="{3FA4E2ED-CD95-D913-DF33-B8AD0BB841EC}"/>
              </a:ext>
            </a:extLst>
          </p:cNvPr>
          <p:cNvPicPr>
            <a:picLocks noChangeAspect="1"/>
          </p:cNvPicPr>
          <p:nvPr/>
        </p:nvPicPr>
        <p:blipFill>
          <a:blip r:embed="rId2"/>
          <a:stretch>
            <a:fillRect/>
          </a:stretch>
        </p:blipFill>
        <p:spPr>
          <a:xfrm>
            <a:off x="866775" y="457200"/>
            <a:ext cx="8172450" cy="5791200"/>
          </a:xfrm>
          <a:prstGeom prst="rect">
            <a:avLst/>
          </a:prstGeom>
        </p:spPr>
      </p:pic>
      <p:sp>
        <p:nvSpPr>
          <p:cNvPr id="3" name="직사각형 7">
            <a:extLst>
              <a:ext uri="{FF2B5EF4-FFF2-40B4-BE49-F238E27FC236}">
                <a16:creationId xmlns:a16="http://schemas.microsoft.com/office/drawing/2014/main" id="{A7F38FCD-2FAF-FF53-A494-2525DFDDF934}"/>
              </a:ext>
            </a:extLst>
          </p:cNvPr>
          <p:cNvSpPr>
            <a:spLocks noChangeArrowheads="1"/>
          </p:cNvSpPr>
          <p:nvPr/>
        </p:nvSpPr>
        <p:spPr bwMode="auto">
          <a:xfrm>
            <a:off x="528795" y="68274"/>
            <a:ext cx="4476456" cy="461665"/>
          </a:xfrm>
          <a:prstGeom prst="rect">
            <a:avLst/>
          </a:prstGeom>
          <a:solidFill>
            <a:schemeClr val="tx1"/>
          </a:solidFill>
          <a:ln>
            <a:noFill/>
          </a:ln>
        </p:spPr>
        <p:txBody>
          <a:bodyPr wrap="square">
            <a:spAutoFit/>
          </a:bodyPr>
          <a:lstStyle>
            <a:lvl1pPr marL="285750" indent="-285750">
              <a:defRPr kumimoji="1">
                <a:solidFill>
                  <a:schemeClr val="tx1"/>
                </a:solidFill>
                <a:latin typeface="굴림" panose="020B0600000101010101" pitchFamily="50" charset="-127"/>
                <a:ea typeface="굴림" panose="020B0600000101010101" pitchFamily="50" charset="-127"/>
              </a:defRPr>
            </a:lvl1pPr>
            <a:lvl2pPr marL="742950" indent="-285750">
              <a:defRPr kumimoji="1">
                <a:solidFill>
                  <a:schemeClr val="tx1"/>
                </a:solidFill>
                <a:latin typeface="굴림" panose="020B0600000101010101" pitchFamily="50" charset="-127"/>
                <a:ea typeface="굴림" panose="020B0600000101010101" pitchFamily="50" charset="-127"/>
              </a:defRPr>
            </a:lvl2pPr>
            <a:lvl3pPr marL="1143000" indent="-228600">
              <a:defRPr kumimoji="1">
                <a:solidFill>
                  <a:schemeClr val="tx1"/>
                </a:solidFill>
                <a:latin typeface="굴림" panose="020B0600000101010101" pitchFamily="50" charset="-127"/>
                <a:ea typeface="굴림" panose="020B0600000101010101" pitchFamily="50" charset="-127"/>
              </a:defRPr>
            </a:lvl3pPr>
            <a:lvl4pPr marL="1600200" indent="-228600">
              <a:defRPr kumimoji="1">
                <a:solidFill>
                  <a:schemeClr val="tx1"/>
                </a:solidFill>
                <a:latin typeface="굴림" panose="020B0600000101010101" pitchFamily="50" charset="-127"/>
                <a:ea typeface="굴림" panose="020B0600000101010101" pitchFamily="50" charset="-127"/>
              </a:defRPr>
            </a:lvl4pPr>
            <a:lvl5pPr marL="2057400" indent="-228600">
              <a:defRPr kumimoji="1">
                <a:solidFill>
                  <a:schemeClr val="tx1"/>
                </a:solidFill>
                <a:latin typeface="굴림" panose="020B0600000101010101" pitchFamily="50" charset="-127"/>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9pPr>
          </a:lstStyle>
          <a:p>
            <a:pPr marL="342900" indent="-342900">
              <a:buFont typeface="Wingdings" panose="05000000000000000000" pitchFamily="2" charset="2"/>
              <a:buChar char="v"/>
              <a:defRPr/>
            </a:pPr>
            <a:r>
              <a:rPr lang="en-US" altLang="ko-KR" sz="2400" b="1" dirty="0">
                <a:solidFill>
                  <a:schemeClr val="bg1"/>
                </a:solidFill>
                <a:latin typeface="Calibri" panose="020F0502020204030204" pitchFamily="34" charset="0"/>
                <a:ea typeface="Arial Unicode MS" pitchFamily="50" charset="-127"/>
                <a:cs typeface="Calibri" panose="020F0502020204030204" pitchFamily="34" charset="0"/>
              </a:rPr>
              <a:t>Role of TF in GT states for </a:t>
            </a:r>
            <a:r>
              <a:rPr lang="en-US" altLang="ko-KR" sz="2400" b="1" baseline="30000" dirty="0">
                <a:solidFill>
                  <a:schemeClr val="bg1"/>
                </a:solidFill>
                <a:latin typeface="Calibri" panose="020F0502020204030204" pitchFamily="34" charset="0"/>
                <a:ea typeface="Arial Unicode MS" pitchFamily="50" charset="-127"/>
                <a:cs typeface="Calibri" panose="020F0502020204030204" pitchFamily="34" charset="0"/>
              </a:rPr>
              <a:t>48</a:t>
            </a:r>
            <a:r>
              <a:rPr lang="en-US" altLang="ko-KR" sz="2400" b="1" dirty="0">
                <a:solidFill>
                  <a:schemeClr val="bg1"/>
                </a:solidFill>
                <a:latin typeface="Calibri" panose="020F0502020204030204" pitchFamily="34" charset="0"/>
                <a:ea typeface="Arial Unicode MS" pitchFamily="50" charset="-127"/>
                <a:cs typeface="Calibri" panose="020F0502020204030204" pitchFamily="34" charset="0"/>
              </a:rPr>
              <a:t>Ca</a:t>
            </a:r>
            <a:r>
              <a:rPr lang="en-US" altLang="ko-KR" sz="2400" b="1" dirty="0">
                <a:solidFill>
                  <a:schemeClr val="bg1"/>
                </a:solidFill>
                <a:latin typeface="Calibri" panose="020F0502020204030204" pitchFamily="34" charset="0"/>
                <a:cs typeface="Calibri" panose="020F0502020204030204" pitchFamily="34" charset="0"/>
              </a:rPr>
              <a:t> </a:t>
            </a:r>
            <a:r>
              <a:rPr lang="en-US" altLang="ko-KR" sz="2400" dirty="0">
                <a:solidFill>
                  <a:schemeClr val="bg1"/>
                </a:solidFill>
                <a:latin typeface="Calibri" panose="020F0502020204030204" pitchFamily="34" charset="0"/>
                <a:ea typeface="굴림" charset="-127"/>
                <a:cs typeface="Calibri" panose="020F0502020204030204" pitchFamily="34" charset="0"/>
              </a:rPr>
              <a:t> </a:t>
            </a:r>
          </a:p>
        </p:txBody>
      </p:sp>
      <p:sp>
        <p:nvSpPr>
          <p:cNvPr id="4" name="화살표: 왼쪽 7">
            <a:extLst>
              <a:ext uri="{FF2B5EF4-FFF2-40B4-BE49-F238E27FC236}">
                <a16:creationId xmlns:a16="http://schemas.microsoft.com/office/drawing/2014/main" id="{17BAAF0E-718E-1DA6-F132-09CA4ACFD907}"/>
              </a:ext>
            </a:extLst>
          </p:cNvPr>
          <p:cNvSpPr/>
          <p:nvPr/>
        </p:nvSpPr>
        <p:spPr>
          <a:xfrm>
            <a:off x="5679200" y="4938544"/>
            <a:ext cx="448549" cy="122647"/>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 name="직사각형 1"/>
          <p:cNvSpPr/>
          <p:nvPr/>
        </p:nvSpPr>
        <p:spPr>
          <a:xfrm>
            <a:off x="717550" y="6200338"/>
            <a:ext cx="8470900" cy="646331"/>
          </a:xfrm>
          <a:prstGeom prst="rect">
            <a:avLst/>
          </a:prstGeom>
          <a:solidFill>
            <a:schemeClr val="accent4">
              <a:lumMod val="20000"/>
              <a:lumOff val="80000"/>
            </a:schemeClr>
          </a:solidFill>
        </p:spPr>
        <p:txBody>
          <a:bodyPr wrap="square">
            <a:spAutoFit/>
          </a:bodyPr>
          <a:lstStyle/>
          <a:p>
            <a:pPr marL="342900" indent="-342900">
              <a:buFont typeface="Wingdings" panose="05000000000000000000" pitchFamily="2" charset="2"/>
              <a:buChar char="ü"/>
            </a:pPr>
            <a:r>
              <a:rPr lang="en-US" altLang="ko-KR" sz="1800" b="1" dirty="0">
                <a:latin typeface="Comic Sans MS" panose="030F0702030302020204" pitchFamily="66" charset="0"/>
                <a:ea typeface="Cambria Math" panose="02040503050406030204" pitchFamily="18" charset="0"/>
              </a:rPr>
              <a:t>As the g</a:t>
            </a:r>
            <a:r>
              <a:rPr lang="en-US" altLang="ko-KR" sz="1800" b="1" baseline="-25000" dirty="0">
                <a:latin typeface="Comic Sans MS" panose="030F0702030302020204" pitchFamily="66" charset="0"/>
                <a:ea typeface="Cambria Math" panose="02040503050406030204" pitchFamily="18" charset="0"/>
              </a:rPr>
              <a:t>ph</a:t>
            </a:r>
            <a:r>
              <a:rPr lang="en-US" altLang="ko-KR" sz="1800" b="1" dirty="0">
                <a:latin typeface="Comic Sans MS" panose="030F0702030302020204" pitchFamily="66" charset="0"/>
                <a:ea typeface="Cambria Math" panose="02040503050406030204" pitchFamily="18" charset="0"/>
              </a:rPr>
              <a:t> increases, the low-lying excited GT states are shifted to the lower energy region.</a:t>
            </a:r>
            <a:endParaRPr lang="ko-KR" altLang="en-US" sz="1800" b="1" dirty="0">
              <a:latin typeface="Comic Sans MS" panose="030F0702030302020204" pitchFamily="66" charset="0"/>
            </a:endParaRPr>
          </a:p>
        </p:txBody>
      </p:sp>
      <p:sp>
        <p:nvSpPr>
          <p:cNvPr id="7" name="TextBox 6">
            <a:extLst>
              <a:ext uri="{FF2B5EF4-FFF2-40B4-BE49-F238E27FC236}">
                <a16:creationId xmlns:a16="http://schemas.microsoft.com/office/drawing/2014/main" id="{C2B39408-3186-D381-446E-593D4F40471D}"/>
              </a:ext>
            </a:extLst>
          </p:cNvPr>
          <p:cNvSpPr txBox="1"/>
          <p:nvPr/>
        </p:nvSpPr>
        <p:spPr>
          <a:xfrm>
            <a:off x="5903475" y="57090"/>
            <a:ext cx="2900762" cy="400110"/>
          </a:xfrm>
          <a:prstGeom prst="rect">
            <a:avLst/>
          </a:prstGeom>
          <a:noFill/>
        </p:spPr>
        <p:txBody>
          <a:bodyPr wrap="square" rtlCol="0">
            <a:spAutoFit/>
          </a:bodyPr>
          <a:lstStyle/>
          <a:p>
            <a:r>
              <a:rPr lang="en-US" altLang="ko-KR" sz="2000" dirty="0">
                <a:solidFill>
                  <a:schemeClr val="bg1">
                    <a:lumMod val="50000"/>
                  </a:schemeClr>
                </a:solidFill>
              </a:rPr>
              <a:t>Ha </a:t>
            </a:r>
            <a:r>
              <a:rPr lang="en-US" altLang="ko-KR" sz="2000" i="1" dirty="0">
                <a:solidFill>
                  <a:schemeClr val="bg1">
                    <a:lumMod val="50000"/>
                  </a:schemeClr>
                </a:solidFill>
              </a:rPr>
              <a:t>et al. submitted to PLB</a:t>
            </a:r>
            <a:endParaRPr lang="ko-KR" altLang="en-US" sz="2000" dirty="0">
              <a:solidFill>
                <a:schemeClr val="bg1">
                  <a:lumMod val="50000"/>
                </a:schemeClr>
              </a:solidFill>
            </a:endParaRPr>
          </a:p>
        </p:txBody>
      </p:sp>
    </p:spTree>
    <p:extLst>
      <p:ext uri="{BB962C8B-B14F-4D97-AF65-F5344CB8AC3E}">
        <p14:creationId xmlns:p14="http://schemas.microsoft.com/office/powerpoint/2010/main" val="118099242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그림 7">
            <a:extLst>
              <a:ext uri="{FF2B5EF4-FFF2-40B4-BE49-F238E27FC236}">
                <a16:creationId xmlns:a16="http://schemas.microsoft.com/office/drawing/2014/main" id="{BD7D0C47-E826-7CC5-7C72-E0E531EE7B7B}"/>
              </a:ext>
            </a:extLst>
          </p:cNvPr>
          <p:cNvPicPr>
            <a:picLocks noChangeAspect="1"/>
          </p:cNvPicPr>
          <p:nvPr/>
        </p:nvPicPr>
        <p:blipFill>
          <a:blip r:embed="rId3"/>
          <a:stretch>
            <a:fillRect/>
          </a:stretch>
        </p:blipFill>
        <p:spPr>
          <a:xfrm>
            <a:off x="923925" y="671512"/>
            <a:ext cx="8058150" cy="5514975"/>
          </a:xfrm>
          <a:prstGeom prst="rect">
            <a:avLst/>
          </a:prstGeom>
        </p:spPr>
      </p:pic>
      <p:sp>
        <p:nvSpPr>
          <p:cNvPr id="3" name="직사각형 7">
            <a:extLst>
              <a:ext uri="{FF2B5EF4-FFF2-40B4-BE49-F238E27FC236}">
                <a16:creationId xmlns:a16="http://schemas.microsoft.com/office/drawing/2014/main" id="{A7F38FCD-2FAF-FF53-A494-2525DFDDF934}"/>
              </a:ext>
            </a:extLst>
          </p:cNvPr>
          <p:cNvSpPr>
            <a:spLocks noChangeArrowheads="1"/>
          </p:cNvSpPr>
          <p:nvPr/>
        </p:nvSpPr>
        <p:spPr bwMode="auto">
          <a:xfrm>
            <a:off x="147795" y="68274"/>
            <a:ext cx="5548156" cy="461665"/>
          </a:xfrm>
          <a:prstGeom prst="rect">
            <a:avLst/>
          </a:prstGeom>
          <a:solidFill>
            <a:schemeClr val="tx1"/>
          </a:solidFill>
          <a:ln>
            <a:noFill/>
          </a:ln>
        </p:spPr>
        <p:txBody>
          <a:bodyPr wrap="square">
            <a:spAutoFit/>
          </a:bodyPr>
          <a:lstStyle>
            <a:lvl1pPr marL="285750" indent="-285750">
              <a:defRPr kumimoji="1">
                <a:solidFill>
                  <a:schemeClr val="tx1"/>
                </a:solidFill>
                <a:latin typeface="굴림" panose="020B0600000101010101" pitchFamily="50" charset="-127"/>
                <a:ea typeface="굴림" panose="020B0600000101010101" pitchFamily="50" charset="-127"/>
              </a:defRPr>
            </a:lvl1pPr>
            <a:lvl2pPr marL="742950" indent="-285750">
              <a:defRPr kumimoji="1">
                <a:solidFill>
                  <a:schemeClr val="tx1"/>
                </a:solidFill>
                <a:latin typeface="굴림" panose="020B0600000101010101" pitchFamily="50" charset="-127"/>
                <a:ea typeface="굴림" panose="020B0600000101010101" pitchFamily="50" charset="-127"/>
              </a:defRPr>
            </a:lvl2pPr>
            <a:lvl3pPr marL="1143000" indent="-228600">
              <a:defRPr kumimoji="1">
                <a:solidFill>
                  <a:schemeClr val="tx1"/>
                </a:solidFill>
                <a:latin typeface="굴림" panose="020B0600000101010101" pitchFamily="50" charset="-127"/>
                <a:ea typeface="굴림" panose="020B0600000101010101" pitchFamily="50" charset="-127"/>
              </a:defRPr>
            </a:lvl3pPr>
            <a:lvl4pPr marL="1600200" indent="-228600">
              <a:defRPr kumimoji="1">
                <a:solidFill>
                  <a:schemeClr val="tx1"/>
                </a:solidFill>
                <a:latin typeface="굴림" panose="020B0600000101010101" pitchFamily="50" charset="-127"/>
                <a:ea typeface="굴림" panose="020B0600000101010101" pitchFamily="50" charset="-127"/>
              </a:defRPr>
            </a:lvl4pPr>
            <a:lvl5pPr marL="2057400" indent="-228600">
              <a:defRPr kumimoji="1">
                <a:solidFill>
                  <a:schemeClr val="tx1"/>
                </a:solidFill>
                <a:latin typeface="굴림" panose="020B0600000101010101" pitchFamily="50" charset="-127"/>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9pPr>
          </a:lstStyle>
          <a:p>
            <a:pPr marL="342900" indent="-342900">
              <a:buFont typeface="Wingdings" panose="05000000000000000000" pitchFamily="2" charset="2"/>
              <a:buChar char="v"/>
              <a:defRPr/>
            </a:pPr>
            <a:r>
              <a:rPr lang="en-US" altLang="ko-KR" sz="2400" b="1" dirty="0">
                <a:solidFill>
                  <a:schemeClr val="bg1"/>
                </a:solidFill>
                <a:latin typeface="Calibri" panose="020F0502020204030204" pitchFamily="34" charset="0"/>
                <a:ea typeface="Arial Unicode MS" pitchFamily="50" charset="-127"/>
                <a:cs typeface="Calibri" panose="020F0502020204030204" pitchFamily="34" charset="0"/>
              </a:rPr>
              <a:t>Role of TF in GT states for </a:t>
            </a:r>
            <a:r>
              <a:rPr lang="en-US" altLang="ko-KR" sz="2400" b="1" baseline="30000" dirty="0">
                <a:solidFill>
                  <a:schemeClr val="bg1"/>
                </a:solidFill>
                <a:latin typeface="Calibri" panose="020F0502020204030204" pitchFamily="34" charset="0"/>
                <a:ea typeface="Arial Unicode MS" pitchFamily="50" charset="-127"/>
                <a:cs typeface="Calibri" panose="020F0502020204030204" pitchFamily="34" charset="0"/>
              </a:rPr>
              <a:t>90</a:t>
            </a:r>
            <a:r>
              <a:rPr lang="en-US" altLang="ko-KR" sz="2400" b="1" dirty="0">
                <a:solidFill>
                  <a:schemeClr val="bg1"/>
                </a:solidFill>
                <a:latin typeface="Calibri" panose="020F0502020204030204" pitchFamily="34" charset="0"/>
                <a:ea typeface="Arial Unicode MS" pitchFamily="50" charset="-127"/>
                <a:cs typeface="Calibri" panose="020F0502020204030204" pitchFamily="34" charset="0"/>
              </a:rPr>
              <a:t>Zr and </a:t>
            </a:r>
            <a:r>
              <a:rPr lang="en-US" altLang="ko-KR" sz="2400" b="1" baseline="30000" dirty="0">
                <a:solidFill>
                  <a:schemeClr val="bg1"/>
                </a:solidFill>
                <a:latin typeface="Calibri" panose="020F0502020204030204" pitchFamily="34" charset="0"/>
                <a:ea typeface="Arial Unicode MS" pitchFamily="50" charset="-127"/>
                <a:cs typeface="Calibri" panose="020F0502020204030204" pitchFamily="34" charset="0"/>
              </a:rPr>
              <a:t>132</a:t>
            </a:r>
            <a:r>
              <a:rPr lang="en-US" altLang="ko-KR" sz="2400" b="1" dirty="0">
                <a:solidFill>
                  <a:schemeClr val="bg1"/>
                </a:solidFill>
                <a:latin typeface="Calibri" panose="020F0502020204030204" pitchFamily="34" charset="0"/>
                <a:ea typeface="Arial Unicode MS" pitchFamily="50" charset="-127"/>
                <a:cs typeface="Calibri" panose="020F0502020204030204" pitchFamily="34" charset="0"/>
              </a:rPr>
              <a:t>Sn </a:t>
            </a:r>
            <a:r>
              <a:rPr lang="en-US" altLang="ko-KR" sz="2400" dirty="0">
                <a:solidFill>
                  <a:schemeClr val="bg1"/>
                </a:solidFill>
                <a:latin typeface="Calibri" panose="020F0502020204030204" pitchFamily="34" charset="0"/>
                <a:ea typeface="굴림" charset="-127"/>
                <a:cs typeface="Calibri" panose="020F0502020204030204" pitchFamily="34" charset="0"/>
              </a:rPr>
              <a:t> </a:t>
            </a:r>
          </a:p>
        </p:txBody>
      </p:sp>
      <p:sp>
        <p:nvSpPr>
          <p:cNvPr id="4" name="TextBox 3">
            <a:extLst>
              <a:ext uri="{FF2B5EF4-FFF2-40B4-BE49-F238E27FC236}">
                <a16:creationId xmlns:a16="http://schemas.microsoft.com/office/drawing/2014/main" id="{FB4A1E51-417D-A0C3-3A6B-0C04793A2A2A}"/>
              </a:ext>
            </a:extLst>
          </p:cNvPr>
          <p:cNvSpPr txBox="1"/>
          <p:nvPr/>
        </p:nvSpPr>
        <p:spPr>
          <a:xfrm>
            <a:off x="692214" y="6186487"/>
            <a:ext cx="8811039" cy="615553"/>
          </a:xfrm>
          <a:prstGeom prst="rect">
            <a:avLst/>
          </a:prstGeom>
          <a:solidFill>
            <a:schemeClr val="accent4">
              <a:lumMod val="20000"/>
              <a:lumOff val="80000"/>
            </a:schemeClr>
          </a:solidFill>
          <a:ln>
            <a:noFill/>
          </a:ln>
          <a:effectLst/>
        </p:spPr>
        <p:txBody>
          <a:bodyPr wrap="square" lIns="0" tIns="0" rIns="0" bIns="0" rtlCol="0">
            <a:spAutoFit/>
          </a:bodyPr>
          <a:lstStyle/>
          <a:p>
            <a:pPr marL="342900" indent="-342900">
              <a:buFont typeface="Wingdings" panose="05000000000000000000" pitchFamily="2" charset="2"/>
              <a:buChar char="ü"/>
            </a:pPr>
            <a:r>
              <a:rPr lang="en-US" altLang="ko-KR" sz="2000" dirty="0">
                <a:latin typeface="Comic Sans MS" panose="030F0702030302020204" pitchFamily="66" charset="0"/>
              </a:rPr>
              <a:t>The </a:t>
            </a:r>
            <a:r>
              <a:rPr lang="en-US" altLang="ko-KR" sz="2000" b="1" dirty="0">
                <a:solidFill>
                  <a:srgbClr val="0070C0"/>
                </a:solidFill>
                <a:latin typeface="Comic Sans MS" panose="030F0702030302020204" pitchFamily="66" charset="0"/>
              </a:rPr>
              <a:t>attractive</a:t>
            </a:r>
            <a:r>
              <a:rPr lang="en-US" altLang="ko-KR" sz="2000" dirty="0">
                <a:latin typeface="Comic Sans MS" panose="030F0702030302020204" pitchFamily="66" charset="0"/>
              </a:rPr>
              <a:t> p−h TF contributes to the </a:t>
            </a:r>
            <a:r>
              <a:rPr lang="en-US" altLang="ko-KR" sz="2000" b="1" dirty="0">
                <a:solidFill>
                  <a:srgbClr val="0070C0"/>
                </a:solidFill>
                <a:latin typeface="Comic Sans MS" panose="030F0702030302020204" pitchFamily="66" charset="0"/>
              </a:rPr>
              <a:t>low-lying</a:t>
            </a:r>
            <a:r>
              <a:rPr lang="en-US" altLang="ko-KR" sz="2000" dirty="0">
                <a:latin typeface="Comic Sans MS" panose="030F0702030302020204" pitchFamily="66" charset="0"/>
              </a:rPr>
              <a:t> GT excitation, but the </a:t>
            </a:r>
            <a:r>
              <a:rPr lang="en-US" altLang="ko-KR" sz="2000" b="1" dirty="0">
                <a:solidFill>
                  <a:srgbClr val="FF0000"/>
                </a:solidFill>
                <a:latin typeface="Comic Sans MS" panose="030F0702030302020204" pitchFamily="66" charset="0"/>
              </a:rPr>
              <a:t>repulsive</a:t>
            </a:r>
            <a:r>
              <a:rPr lang="en-US" altLang="ko-KR" sz="2000" dirty="0">
                <a:latin typeface="Comic Sans MS" panose="030F0702030302020204" pitchFamily="66" charset="0"/>
              </a:rPr>
              <a:t> p−h TF contributes to the </a:t>
            </a:r>
            <a:r>
              <a:rPr lang="en-US" altLang="ko-KR" sz="2000" b="1" dirty="0">
                <a:solidFill>
                  <a:srgbClr val="FF0000"/>
                </a:solidFill>
                <a:latin typeface="Comic Sans MS" panose="030F0702030302020204" pitchFamily="66" charset="0"/>
              </a:rPr>
              <a:t>high-lying</a:t>
            </a:r>
            <a:r>
              <a:rPr lang="en-US" altLang="ko-KR" sz="2000" dirty="0">
                <a:latin typeface="Comic Sans MS" panose="030F0702030302020204" pitchFamily="66" charset="0"/>
              </a:rPr>
              <a:t> GT excitation.</a:t>
            </a:r>
          </a:p>
        </p:txBody>
      </p:sp>
      <p:sp>
        <p:nvSpPr>
          <p:cNvPr id="2" name="화살표: 왼쪽 7">
            <a:extLst>
              <a:ext uri="{FF2B5EF4-FFF2-40B4-BE49-F238E27FC236}">
                <a16:creationId xmlns:a16="http://schemas.microsoft.com/office/drawing/2014/main" id="{DC9ABE8B-AABB-7AA9-984D-B87973452621}"/>
              </a:ext>
            </a:extLst>
          </p:cNvPr>
          <p:cNvSpPr/>
          <p:nvPr/>
        </p:nvSpPr>
        <p:spPr>
          <a:xfrm>
            <a:off x="2031357" y="3471578"/>
            <a:ext cx="380920" cy="165101"/>
          </a:xfrm>
          <a:prstGeom prst="lef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6" name="화살표: 왼쪽 7">
            <a:extLst>
              <a:ext uri="{FF2B5EF4-FFF2-40B4-BE49-F238E27FC236}">
                <a16:creationId xmlns:a16="http://schemas.microsoft.com/office/drawing/2014/main" id="{4DB097CA-6995-9BE2-24C7-F779D4767E6C}"/>
              </a:ext>
            </a:extLst>
          </p:cNvPr>
          <p:cNvSpPr/>
          <p:nvPr/>
        </p:nvSpPr>
        <p:spPr>
          <a:xfrm rot="10800000">
            <a:off x="3494021" y="3471578"/>
            <a:ext cx="380919" cy="165101"/>
          </a:xfrm>
          <a:prstGeom prst="left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7" name="화살표: 왼쪽 7">
            <a:extLst>
              <a:ext uri="{FF2B5EF4-FFF2-40B4-BE49-F238E27FC236}">
                <a16:creationId xmlns:a16="http://schemas.microsoft.com/office/drawing/2014/main" id="{E269413A-9733-9BB4-B1D1-7811D75183DF}"/>
              </a:ext>
            </a:extLst>
          </p:cNvPr>
          <p:cNvSpPr/>
          <p:nvPr/>
        </p:nvSpPr>
        <p:spPr>
          <a:xfrm rot="10800000">
            <a:off x="7373470" y="3471578"/>
            <a:ext cx="380919" cy="165101"/>
          </a:xfrm>
          <a:prstGeom prst="left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9" name="화살표: 왼쪽 7">
            <a:extLst>
              <a:ext uri="{FF2B5EF4-FFF2-40B4-BE49-F238E27FC236}">
                <a16:creationId xmlns:a16="http://schemas.microsoft.com/office/drawing/2014/main" id="{776A03CC-B492-3802-46A6-9BF2CC15AF1F}"/>
              </a:ext>
            </a:extLst>
          </p:cNvPr>
          <p:cNvSpPr/>
          <p:nvPr/>
        </p:nvSpPr>
        <p:spPr>
          <a:xfrm>
            <a:off x="6047587" y="3471578"/>
            <a:ext cx="380920" cy="165101"/>
          </a:xfrm>
          <a:prstGeom prst="lef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Tree>
    <p:extLst>
      <p:ext uri="{BB962C8B-B14F-4D97-AF65-F5344CB8AC3E}">
        <p14:creationId xmlns:p14="http://schemas.microsoft.com/office/powerpoint/2010/main" val="552708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7" grpId="0" animBg="1"/>
      <p:bldP spid="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그림 5">
            <a:extLst>
              <a:ext uri="{FF2B5EF4-FFF2-40B4-BE49-F238E27FC236}">
                <a16:creationId xmlns:a16="http://schemas.microsoft.com/office/drawing/2014/main" id="{DCCE12CD-8686-7DDD-EC8C-5B7F9C6420CE}"/>
              </a:ext>
            </a:extLst>
          </p:cNvPr>
          <p:cNvPicPr>
            <a:picLocks noChangeAspect="1"/>
          </p:cNvPicPr>
          <p:nvPr/>
        </p:nvPicPr>
        <p:blipFill>
          <a:blip r:embed="rId2"/>
          <a:stretch>
            <a:fillRect/>
          </a:stretch>
        </p:blipFill>
        <p:spPr>
          <a:xfrm>
            <a:off x="687560" y="707826"/>
            <a:ext cx="4505325" cy="6057900"/>
          </a:xfrm>
          <a:prstGeom prst="rect">
            <a:avLst/>
          </a:prstGeom>
        </p:spPr>
      </p:pic>
      <p:sp>
        <p:nvSpPr>
          <p:cNvPr id="4" name="직사각형 7">
            <a:extLst>
              <a:ext uri="{FF2B5EF4-FFF2-40B4-BE49-F238E27FC236}">
                <a16:creationId xmlns:a16="http://schemas.microsoft.com/office/drawing/2014/main" id="{A7F38FCD-2FAF-FF53-A494-2525DFDDF934}"/>
              </a:ext>
            </a:extLst>
          </p:cNvPr>
          <p:cNvSpPr>
            <a:spLocks noChangeArrowheads="1"/>
          </p:cNvSpPr>
          <p:nvPr/>
        </p:nvSpPr>
        <p:spPr bwMode="auto">
          <a:xfrm>
            <a:off x="900715" y="136035"/>
            <a:ext cx="4476456" cy="461665"/>
          </a:xfrm>
          <a:prstGeom prst="rect">
            <a:avLst/>
          </a:prstGeom>
          <a:solidFill>
            <a:schemeClr val="tx1"/>
          </a:solidFill>
          <a:ln>
            <a:noFill/>
          </a:ln>
        </p:spPr>
        <p:txBody>
          <a:bodyPr wrap="square">
            <a:spAutoFit/>
          </a:bodyPr>
          <a:lstStyle>
            <a:lvl1pPr marL="285750" indent="-285750">
              <a:defRPr kumimoji="1">
                <a:solidFill>
                  <a:schemeClr val="tx1"/>
                </a:solidFill>
                <a:latin typeface="굴림" panose="020B0600000101010101" pitchFamily="50" charset="-127"/>
                <a:ea typeface="굴림" panose="020B0600000101010101" pitchFamily="50" charset="-127"/>
              </a:defRPr>
            </a:lvl1pPr>
            <a:lvl2pPr marL="742950" indent="-285750">
              <a:defRPr kumimoji="1">
                <a:solidFill>
                  <a:schemeClr val="tx1"/>
                </a:solidFill>
                <a:latin typeface="굴림" panose="020B0600000101010101" pitchFamily="50" charset="-127"/>
                <a:ea typeface="굴림" panose="020B0600000101010101" pitchFamily="50" charset="-127"/>
              </a:defRPr>
            </a:lvl2pPr>
            <a:lvl3pPr marL="1143000" indent="-228600">
              <a:defRPr kumimoji="1">
                <a:solidFill>
                  <a:schemeClr val="tx1"/>
                </a:solidFill>
                <a:latin typeface="굴림" panose="020B0600000101010101" pitchFamily="50" charset="-127"/>
                <a:ea typeface="굴림" panose="020B0600000101010101" pitchFamily="50" charset="-127"/>
              </a:defRPr>
            </a:lvl3pPr>
            <a:lvl4pPr marL="1600200" indent="-228600">
              <a:defRPr kumimoji="1">
                <a:solidFill>
                  <a:schemeClr val="tx1"/>
                </a:solidFill>
                <a:latin typeface="굴림" panose="020B0600000101010101" pitchFamily="50" charset="-127"/>
                <a:ea typeface="굴림" panose="020B0600000101010101" pitchFamily="50" charset="-127"/>
              </a:defRPr>
            </a:lvl4pPr>
            <a:lvl5pPr marL="2057400" indent="-228600">
              <a:defRPr kumimoji="1">
                <a:solidFill>
                  <a:schemeClr val="tx1"/>
                </a:solidFill>
                <a:latin typeface="굴림" panose="020B0600000101010101" pitchFamily="50" charset="-127"/>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9pPr>
          </a:lstStyle>
          <a:p>
            <a:pPr marL="342900" indent="-342900">
              <a:buFont typeface="Wingdings" panose="05000000000000000000" pitchFamily="2" charset="2"/>
              <a:buChar char="v"/>
              <a:defRPr/>
            </a:pPr>
            <a:r>
              <a:rPr lang="en-US" altLang="ko-KR" sz="2400" b="1" dirty="0">
                <a:solidFill>
                  <a:schemeClr val="bg1"/>
                </a:solidFill>
                <a:latin typeface="Calibri" panose="020F0502020204030204" pitchFamily="34" charset="0"/>
                <a:ea typeface="Arial Unicode MS" pitchFamily="50" charset="-127"/>
                <a:cs typeface="Calibri" panose="020F0502020204030204" pitchFamily="34" charset="0"/>
              </a:rPr>
              <a:t>Role of TF in GT states for </a:t>
            </a:r>
            <a:r>
              <a:rPr lang="en-US" altLang="ko-KR" sz="2400" b="1" baseline="30000" dirty="0">
                <a:solidFill>
                  <a:schemeClr val="bg1"/>
                </a:solidFill>
                <a:latin typeface="Calibri" panose="020F0502020204030204" pitchFamily="34" charset="0"/>
                <a:ea typeface="Arial Unicode MS" pitchFamily="50" charset="-127"/>
                <a:cs typeface="Calibri" panose="020F0502020204030204" pitchFamily="34" charset="0"/>
              </a:rPr>
              <a:t>208</a:t>
            </a:r>
            <a:r>
              <a:rPr lang="en-US" altLang="ko-KR" sz="2400" b="1" dirty="0">
                <a:solidFill>
                  <a:schemeClr val="bg1"/>
                </a:solidFill>
                <a:latin typeface="Calibri" panose="020F0502020204030204" pitchFamily="34" charset="0"/>
                <a:ea typeface="Arial Unicode MS" pitchFamily="50" charset="-127"/>
                <a:cs typeface="Calibri" panose="020F0502020204030204" pitchFamily="34" charset="0"/>
              </a:rPr>
              <a:t>Pb</a:t>
            </a:r>
            <a:r>
              <a:rPr lang="en-US" altLang="ko-KR" sz="2400" b="1" dirty="0">
                <a:solidFill>
                  <a:schemeClr val="bg1"/>
                </a:solidFill>
                <a:latin typeface="Calibri" panose="020F0502020204030204" pitchFamily="34" charset="0"/>
                <a:cs typeface="Calibri" panose="020F0502020204030204" pitchFamily="34" charset="0"/>
              </a:rPr>
              <a:t> </a:t>
            </a:r>
            <a:r>
              <a:rPr lang="en-US" altLang="ko-KR" sz="2400" dirty="0">
                <a:solidFill>
                  <a:schemeClr val="bg1"/>
                </a:solidFill>
                <a:latin typeface="Calibri" panose="020F0502020204030204" pitchFamily="34" charset="0"/>
                <a:ea typeface="굴림" charset="-127"/>
                <a:cs typeface="Calibri" panose="020F0502020204030204" pitchFamily="34" charset="0"/>
              </a:rPr>
              <a:t> </a:t>
            </a:r>
          </a:p>
        </p:txBody>
      </p:sp>
      <p:sp>
        <p:nvSpPr>
          <p:cNvPr id="5" name="TextBox 4">
            <a:extLst>
              <a:ext uri="{FF2B5EF4-FFF2-40B4-BE49-F238E27FC236}">
                <a16:creationId xmlns:a16="http://schemas.microsoft.com/office/drawing/2014/main" id="{21571647-1B47-2872-F3E1-FEBCA85D654C}"/>
              </a:ext>
            </a:extLst>
          </p:cNvPr>
          <p:cNvSpPr txBox="1"/>
          <p:nvPr/>
        </p:nvSpPr>
        <p:spPr>
          <a:xfrm>
            <a:off x="5192885" y="3428999"/>
            <a:ext cx="4408606" cy="615553"/>
          </a:xfrm>
          <a:prstGeom prst="rect">
            <a:avLst/>
          </a:prstGeom>
          <a:solidFill>
            <a:schemeClr val="accent4">
              <a:lumMod val="20000"/>
              <a:lumOff val="80000"/>
            </a:schemeClr>
          </a:solidFill>
          <a:ln>
            <a:noFill/>
          </a:ln>
          <a:effectLst/>
        </p:spPr>
        <p:txBody>
          <a:bodyPr wrap="square" lIns="0" tIns="0" rIns="0" bIns="0" rtlCol="0">
            <a:spAutoFit/>
          </a:bodyPr>
          <a:lstStyle/>
          <a:p>
            <a:pPr marL="342900" indent="-342900">
              <a:buFont typeface="Wingdings" panose="05000000000000000000" pitchFamily="2" charset="2"/>
              <a:buChar char="ü"/>
            </a:pPr>
            <a:r>
              <a:rPr lang="en-US" altLang="ko-KR" sz="2000" dirty="0">
                <a:latin typeface="Comic Sans MS" panose="030F0702030302020204" pitchFamily="66" charset="0"/>
              </a:rPr>
              <a:t>The left shoulder of the main GT peak is absorbed in </a:t>
            </a:r>
            <a:r>
              <a:rPr lang="en-US" altLang="ko-KR" sz="2000" baseline="30000" dirty="0">
                <a:latin typeface="Comic Sans MS" panose="030F0702030302020204" pitchFamily="66" charset="0"/>
              </a:rPr>
              <a:t>208</a:t>
            </a:r>
            <a:r>
              <a:rPr lang="en-US" altLang="ko-KR" sz="2000" dirty="0">
                <a:latin typeface="Comic Sans MS" panose="030F0702030302020204" pitchFamily="66" charset="0"/>
              </a:rPr>
              <a:t>Pb.</a:t>
            </a:r>
            <a:endParaRPr lang="ko-KR" altLang="en-US" sz="2000" b="1" dirty="0">
              <a:solidFill>
                <a:schemeClr val="tx1"/>
              </a:solidFill>
              <a:latin typeface="Comic Sans MS" panose="030F0702030302020204" pitchFamily="66" charset="0"/>
            </a:endParaRPr>
          </a:p>
        </p:txBody>
      </p:sp>
      <p:sp>
        <p:nvSpPr>
          <p:cNvPr id="3" name="TextBox 2">
            <a:extLst>
              <a:ext uri="{FF2B5EF4-FFF2-40B4-BE49-F238E27FC236}">
                <a16:creationId xmlns:a16="http://schemas.microsoft.com/office/drawing/2014/main" id="{2B602F84-2571-6300-E51D-1D217E98FB3D}"/>
              </a:ext>
            </a:extLst>
          </p:cNvPr>
          <p:cNvSpPr txBox="1"/>
          <p:nvPr/>
        </p:nvSpPr>
        <p:spPr>
          <a:xfrm>
            <a:off x="5033794" y="4361477"/>
            <a:ext cx="4927716" cy="400110"/>
          </a:xfrm>
          <a:prstGeom prst="rect">
            <a:avLst/>
          </a:prstGeom>
          <a:noFill/>
        </p:spPr>
        <p:txBody>
          <a:bodyPr wrap="square">
            <a:spAutoFit/>
          </a:bodyPr>
          <a:lstStyle/>
          <a:p>
            <a:pPr marL="342900" indent="-342900">
              <a:buFont typeface="Wingdings" panose="05000000000000000000" pitchFamily="2" charset="2"/>
              <a:buChar char="ü"/>
            </a:pPr>
            <a:r>
              <a:rPr lang="en-US" altLang="ko-KR" sz="2000" dirty="0">
                <a:latin typeface="Comic Sans MS" panose="030F0702030302020204" pitchFamily="66" charset="0"/>
              </a:rPr>
              <a:t>The TF is smaller than the SO force. </a:t>
            </a:r>
            <a:endParaRPr lang="ko-KR" altLang="en-US" dirty="0"/>
          </a:p>
        </p:txBody>
      </p:sp>
    </p:spTree>
    <p:extLst>
      <p:ext uri="{BB962C8B-B14F-4D97-AF65-F5344CB8AC3E}">
        <p14:creationId xmlns:p14="http://schemas.microsoft.com/office/powerpoint/2010/main" val="25322405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EE11DAC2-6D21-EE88-C4C6-8234A9C84887}"/>
              </a:ext>
            </a:extLst>
          </p:cNvPr>
          <p:cNvSpPr txBox="1"/>
          <p:nvPr/>
        </p:nvSpPr>
        <p:spPr>
          <a:xfrm>
            <a:off x="1585490" y="2483272"/>
            <a:ext cx="6572973" cy="1754326"/>
          </a:xfrm>
          <a:prstGeom prst="rect">
            <a:avLst/>
          </a:prstGeom>
          <a:noFill/>
          <a:ln>
            <a:solidFill>
              <a:schemeClr val="tx1"/>
            </a:solidFill>
          </a:ln>
        </p:spPr>
        <p:txBody>
          <a:bodyPr wrap="square">
            <a:spAutoFit/>
          </a:bodyPr>
          <a:lstStyle/>
          <a:p>
            <a:r>
              <a:rPr lang="en-US" altLang="ko-KR" sz="5400" b="1" dirty="0">
                <a:effectLst>
                  <a:outerShdw blurRad="38100" dist="38100" dir="2700000" algn="tl">
                    <a:srgbClr val="000000">
                      <a:alpha val="43137"/>
                    </a:srgbClr>
                  </a:outerShdw>
                </a:effectLst>
                <a:latin typeface="Calibri" panose="020F0502020204030204" pitchFamily="34" charset="0"/>
              </a:rPr>
              <a:t>   </a:t>
            </a:r>
            <a:r>
              <a:rPr lang="en-US" altLang="ko-KR" sz="5400" b="1" dirty="0">
                <a:solidFill>
                  <a:srgbClr val="0070C0"/>
                </a:solidFill>
                <a:effectLst>
                  <a:outerShdw blurRad="38100" dist="38100" dir="2700000" algn="tl">
                    <a:srgbClr val="000000">
                      <a:alpha val="43137"/>
                    </a:srgbClr>
                  </a:outerShdw>
                </a:effectLst>
                <a:latin typeface="Calibri" panose="020F0502020204030204" pitchFamily="34" charset="0"/>
              </a:rPr>
              <a:t>Open shell nuclei     </a:t>
            </a:r>
          </a:p>
          <a:p>
            <a:r>
              <a:rPr lang="en-US" altLang="ko-KR" sz="5400" b="1" baseline="30000" dirty="0">
                <a:effectLst>
                  <a:outerShdw blurRad="38100" dist="38100" dir="2700000" algn="tl">
                    <a:srgbClr val="000000">
                      <a:alpha val="43137"/>
                    </a:srgbClr>
                  </a:outerShdw>
                </a:effectLst>
                <a:latin typeface="Calibri" panose="020F0502020204030204" pitchFamily="34" charset="0"/>
              </a:rPr>
              <a:t> 62,64</a:t>
            </a:r>
            <a:r>
              <a:rPr lang="en-US" altLang="ko-KR" sz="5400" b="1" dirty="0">
                <a:effectLst>
                  <a:outerShdw blurRad="38100" dist="38100" dir="2700000" algn="tl">
                    <a:srgbClr val="000000">
                      <a:alpha val="43137"/>
                    </a:srgbClr>
                  </a:outerShdw>
                </a:effectLst>
                <a:latin typeface="Calibri" panose="020F0502020204030204" pitchFamily="34" charset="0"/>
              </a:rPr>
              <a:t>Ni,</a:t>
            </a:r>
            <a:r>
              <a:rPr lang="en-US" altLang="ko-KR" sz="5400" b="1" baseline="30000" dirty="0">
                <a:effectLst>
                  <a:outerShdw blurRad="38100" dist="38100" dir="2700000" algn="tl">
                    <a:srgbClr val="000000">
                      <a:alpha val="43137"/>
                    </a:srgbClr>
                  </a:outerShdw>
                </a:effectLst>
                <a:latin typeface="Calibri" panose="020F0502020204030204" pitchFamily="34" charset="0"/>
              </a:rPr>
              <a:t> 76</a:t>
            </a:r>
            <a:r>
              <a:rPr lang="en-US" altLang="ko-KR" sz="5400" b="1" dirty="0">
                <a:effectLst>
                  <a:outerShdw blurRad="38100" dist="38100" dir="2700000" algn="tl">
                    <a:srgbClr val="000000">
                      <a:alpha val="43137"/>
                    </a:srgbClr>
                  </a:outerShdw>
                </a:effectLst>
                <a:latin typeface="Calibri" panose="020F0502020204030204" pitchFamily="34" charset="0"/>
              </a:rPr>
              <a:t>Ge, and </a:t>
            </a:r>
            <a:r>
              <a:rPr lang="en-US" altLang="ko-KR" sz="5400" b="1" baseline="30000" dirty="0">
                <a:effectLst>
                  <a:outerShdw blurRad="38100" dist="38100" dir="2700000" algn="tl">
                    <a:srgbClr val="000000">
                      <a:alpha val="43137"/>
                    </a:srgbClr>
                  </a:outerShdw>
                </a:effectLst>
                <a:latin typeface="Calibri" panose="020F0502020204030204" pitchFamily="34" charset="0"/>
              </a:rPr>
              <a:t>82</a:t>
            </a:r>
            <a:r>
              <a:rPr lang="en-US" altLang="ko-KR" sz="5400" b="1" dirty="0">
                <a:effectLst>
                  <a:outerShdw blurRad="38100" dist="38100" dir="2700000" algn="tl">
                    <a:srgbClr val="000000">
                      <a:alpha val="43137"/>
                    </a:srgbClr>
                  </a:outerShdw>
                </a:effectLst>
                <a:latin typeface="Calibri" panose="020F0502020204030204" pitchFamily="34" charset="0"/>
              </a:rPr>
              <a:t>Se   </a:t>
            </a:r>
          </a:p>
        </p:txBody>
      </p:sp>
    </p:spTree>
    <p:extLst>
      <p:ext uri="{BB962C8B-B14F-4D97-AF65-F5344CB8AC3E}">
        <p14:creationId xmlns:p14="http://schemas.microsoft.com/office/powerpoint/2010/main" val="403151980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직사각형 17"/>
          <p:cNvSpPr>
            <a:spLocks noChangeArrowheads="1"/>
          </p:cNvSpPr>
          <p:nvPr/>
        </p:nvSpPr>
        <p:spPr bwMode="auto">
          <a:xfrm>
            <a:off x="557031" y="5667446"/>
            <a:ext cx="7907185" cy="400110"/>
          </a:xfrm>
          <a:prstGeom prst="rect">
            <a:avLst/>
          </a:prstGeom>
          <a:solidFill>
            <a:schemeClr val="accent4">
              <a:lumMod val="20000"/>
              <a:lumOff val="80000"/>
            </a:schemeClr>
          </a:solidFill>
          <a:ln w="9525">
            <a:noFill/>
            <a:miter lim="800000"/>
            <a:headEnd/>
            <a:tailEnd/>
          </a:ln>
        </p:spPr>
        <p:txBody>
          <a:bodyPr wrap="square">
            <a:spAutoFit/>
          </a:bodyPr>
          <a:lstStyle/>
          <a:p>
            <a:pPr marL="285750" indent="-285750">
              <a:buFont typeface="Wingdings" panose="05000000000000000000" pitchFamily="2" charset="2"/>
              <a:buChar char="Ø"/>
              <a:defRPr/>
            </a:pPr>
            <a:r>
              <a:rPr lang="en-US" altLang="ko-KR" sz="2000" dirty="0">
                <a:latin typeface="Comic Sans MS" panose="030F0702030302020204" pitchFamily="66" charset="0"/>
                <a:cs typeface="Calibri" panose="020F0502020204030204" pitchFamily="34" charset="0"/>
              </a:rPr>
              <a:t>B(GT) in </a:t>
            </a:r>
            <a:r>
              <a:rPr lang="en-US" altLang="ko-KR" sz="2000" dirty="0">
                <a:solidFill>
                  <a:srgbClr val="FF0000"/>
                </a:solidFill>
                <a:latin typeface="Comic Sans MS" panose="030F0702030302020204" pitchFamily="66" charset="0"/>
                <a:cs typeface="Calibri" panose="020F0502020204030204" pitchFamily="34" charset="0"/>
              </a:rPr>
              <a:t>high-lying region get bigger </a:t>
            </a:r>
            <a:r>
              <a:rPr lang="en-US" altLang="ko-KR" sz="2000" dirty="0">
                <a:latin typeface="Comic Sans MS" panose="030F0702030302020204" pitchFamily="66" charset="0"/>
                <a:cs typeface="Calibri" panose="020F0502020204030204" pitchFamily="34" charset="0"/>
              </a:rPr>
              <a:t>due to np-pairing effect.</a:t>
            </a:r>
          </a:p>
        </p:txBody>
      </p:sp>
      <p:sp>
        <p:nvSpPr>
          <p:cNvPr id="33799" name="직사각형 2"/>
          <p:cNvSpPr>
            <a:spLocks noChangeArrowheads="1"/>
          </p:cNvSpPr>
          <p:nvPr/>
        </p:nvSpPr>
        <p:spPr bwMode="auto">
          <a:xfrm>
            <a:off x="763589" y="329903"/>
            <a:ext cx="3721099" cy="461665"/>
          </a:xfrm>
          <a:prstGeom prst="rect">
            <a:avLst/>
          </a:prstGeom>
          <a:solidFill>
            <a:schemeClr val="tx1"/>
          </a:solidFill>
          <a:ln>
            <a:noFill/>
          </a:ln>
        </p:spPr>
        <p:txBody>
          <a:bodyPr wrap="square">
            <a:spAutoFit/>
          </a:bodyPr>
          <a:lstStyle>
            <a:lvl1pPr marL="285750" indent="-285750" latinLnBrk="1">
              <a:spcBef>
                <a:spcPct val="20000"/>
              </a:spcBef>
              <a:buFont typeface="Arial" panose="020B0604020202020204" pitchFamily="34" charset="0"/>
              <a:buChar char="•"/>
              <a:defRPr sz="3200">
                <a:solidFill>
                  <a:schemeClr val="tx1"/>
                </a:solidFill>
                <a:latin typeface="맑은 고딕" panose="020B0503020000020004" pitchFamily="50" charset="-127"/>
                <a:ea typeface="맑은 고딕" panose="020B0503020000020004" pitchFamily="50" charset="-127"/>
              </a:defRPr>
            </a:lvl1pPr>
            <a:lvl2pPr marL="742950" indent="-285750" latinLnBrk="1">
              <a:spcBef>
                <a:spcPct val="20000"/>
              </a:spcBef>
              <a:buFont typeface="Arial" panose="020B0604020202020204" pitchFamily="34" charset="0"/>
              <a:buChar char="–"/>
              <a:defRPr sz="2800">
                <a:solidFill>
                  <a:schemeClr val="tx1"/>
                </a:solidFill>
                <a:latin typeface="맑은 고딕" panose="020B0503020000020004" pitchFamily="50" charset="-127"/>
                <a:ea typeface="맑은 고딕" panose="020B0503020000020004" pitchFamily="50" charset="-127"/>
              </a:defRPr>
            </a:lvl2pPr>
            <a:lvl3pPr marL="1143000" indent="-228600" latinLnBrk="1">
              <a:spcBef>
                <a:spcPct val="20000"/>
              </a:spcBef>
              <a:buFont typeface="Arial" panose="020B0604020202020204" pitchFamily="34" charset="0"/>
              <a:buChar char="•"/>
              <a:defRPr sz="2400">
                <a:solidFill>
                  <a:schemeClr val="tx1"/>
                </a:solidFill>
                <a:latin typeface="맑은 고딕" panose="020B0503020000020004" pitchFamily="50" charset="-127"/>
                <a:ea typeface="맑은 고딕" panose="020B0503020000020004" pitchFamily="50" charset="-127"/>
              </a:defRPr>
            </a:lvl3pPr>
            <a:lvl4pPr marL="1600200" indent="-228600" latinLnBrk="1">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4pPr>
            <a:lvl5pPr marL="2057400" indent="-228600" latinLnBrk="1">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9pPr>
          </a:lstStyle>
          <a:p>
            <a:pPr eaLnBrk="1" latinLnBrk="0" hangingPunct="1">
              <a:spcBef>
                <a:spcPct val="0"/>
              </a:spcBef>
              <a:buFont typeface="Wingdings" panose="05000000000000000000" pitchFamily="2" charset="2"/>
              <a:buChar char="v"/>
            </a:pPr>
            <a:r>
              <a:rPr lang="en-US" altLang="ko-KR" sz="2400" b="1" dirty="0">
                <a:solidFill>
                  <a:schemeClr val="bg1"/>
                </a:solidFill>
                <a:latin typeface="Calibri" panose="020F0502020204030204" pitchFamily="34" charset="0"/>
                <a:ea typeface="굴림" panose="020B0600000101010101" pitchFamily="50" charset="-127"/>
                <a:cs typeface="Calibri" panose="020F0502020204030204" pitchFamily="34" charset="0"/>
              </a:rPr>
              <a:t>GT strength for </a:t>
            </a:r>
            <a:r>
              <a:rPr lang="en-US" altLang="ko-KR" sz="2400" b="1" baseline="30000" dirty="0">
                <a:solidFill>
                  <a:schemeClr val="bg1"/>
                </a:solidFill>
                <a:latin typeface="Calibri" panose="020F0502020204030204" pitchFamily="34" charset="0"/>
                <a:ea typeface="굴림" panose="020B0600000101010101" pitchFamily="50" charset="-127"/>
                <a:cs typeface="Calibri" panose="020F0502020204030204" pitchFamily="34" charset="0"/>
              </a:rPr>
              <a:t>62,64</a:t>
            </a:r>
            <a:r>
              <a:rPr lang="en-US" altLang="ko-KR" sz="2400" b="1" dirty="0">
                <a:solidFill>
                  <a:schemeClr val="bg1"/>
                </a:solidFill>
                <a:latin typeface="Calibri" panose="020F0502020204030204" pitchFamily="34" charset="0"/>
                <a:ea typeface="굴림" panose="020B0600000101010101" pitchFamily="50" charset="-127"/>
                <a:cs typeface="Calibri" panose="020F0502020204030204" pitchFamily="34" charset="0"/>
              </a:rPr>
              <a:t>Ni   </a:t>
            </a:r>
          </a:p>
        </p:txBody>
      </p:sp>
      <p:pic>
        <p:nvPicPr>
          <p:cNvPr id="33802" name="그림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92162" y="1149350"/>
            <a:ext cx="8270875" cy="403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줄무늬가 있는 오른쪽 화살표 12"/>
          <p:cNvSpPr/>
          <p:nvPr/>
        </p:nvSpPr>
        <p:spPr>
          <a:xfrm rot="5400000">
            <a:off x="3495676" y="3614738"/>
            <a:ext cx="839787" cy="230188"/>
          </a:xfrm>
          <a:prstGeom prst="stripedRightArrow">
            <a:avLst>
              <a:gd name="adj1" fmla="val 48535"/>
              <a:gd name="adj2" fmla="val 50000"/>
            </a:avLst>
          </a:prstGeom>
          <a:gradFill flip="none" rotWithShape="1">
            <a:gsLst>
              <a:gs pos="0">
                <a:srgbClr val="C00000">
                  <a:tint val="66000"/>
                  <a:satMod val="160000"/>
                </a:srgbClr>
              </a:gs>
              <a:gs pos="50000">
                <a:srgbClr val="C00000">
                  <a:tint val="44500"/>
                  <a:satMod val="160000"/>
                </a:srgbClr>
              </a:gs>
              <a:gs pos="100000">
                <a:srgbClr val="C00000">
                  <a:tint val="23500"/>
                  <a:satMod val="160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15" name="줄무늬가 있는 오른쪽 화살표 14"/>
          <p:cNvSpPr/>
          <p:nvPr/>
        </p:nvSpPr>
        <p:spPr>
          <a:xfrm rot="5400000">
            <a:off x="7370763" y="3470276"/>
            <a:ext cx="839788" cy="230187"/>
          </a:xfrm>
          <a:prstGeom prst="stripedRightArrow">
            <a:avLst>
              <a:gd name="adj1" fmla="val 48535"/>
              <a:gd name="adj2" fmla="val 50000"/>
            </a:avLst>
          </a:prstGeom>
          <a:gradFill flip="none" rotWithShape="1">
            <a:gsLst>
              <a:gs pos="0">
                <a:srgbClr val="C00000">
                  <a:tint val="66000"/>
                  <a:satMod val="160000"/>
                </a:srgbClr>
              </a:gs>
              <a:gs pos="50000">
                <a:srgbClr val="C00000">
                  <a:tint val="44500"/>
                  <a:satMod val="160000"/>
                </a:srgbClr>
              </a:gs>
              <a:gs pos="100000">
                <a:srgbClr val="C00000">
                  <a:tint val="23500"/>
                  <a:satMod val="160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04833"/>
    </mc:Choice>
    <mc:Fallback xmlns="">
      <p:transition spd="slow" advTm="104833"/>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8" name="Text Box 13">
            <a:extLst>
              <a:ext uri="{FF2B5EF4-FFF2-40B4-BE49-F238E27FC236}">
                <a16:creationId xmlns:a16="http://schemas.microsoft.com/office/drawing/2014/main" id="{F0049DA6-76DA-3044-647C-A39ECB77F033}"/>
              </a:ext>
            </a:extLst>
          </p:cNvPr>
          <p:cNvSpPr txBox="1">
            <a:spLocks noChangeArrowheads="1"/>
          </p:cNvSpPr>
          <p:nvPr/>
        </p:nvSpPr>
        <p:spPr bwMode="auto">
          <a:xfrm>
            <a:off x="1018830" y="90118"/>
            <a:ext cx="3498850" cy="461665"/>
          </a:xfrm>
          <a:prstGeom prst="rect">
            <a:avLst/>
          </a:prstGeom>
          <a:solidFill>
            <a:schemeClr val="tx1"/>
          </a:solidFill>
          <a:ln>
            <a:noFill/>
          </a:ln>
        </p:spPr>
        <p:txBody>
          <a:bodyPr wrap="square">
            <a:spAutoFit/>
          </a:bodyPr>
          <a:lstStyle>
            <a:lvl1pPr marL="342900" indent="-342900" eaLnBrk="0" hangingPunct="0">
              <a:defRPr kumimoji="1">
                <a:solidFill>
                  <a:schemeClr val="tx1"/>
                </a:solidFill>
                <a:latin typeface="굴림" panose="020B0600000101010101" pitchFamily="50" charset="-127"/>
                <a:ea typeface="굴림" panose="020B0600000101010101" pitchFamily="50" charset="-127"/>
              </a:defRPr>
            </a:lvl1pPr>
            <a:lvl2pPr marL="742950" indent="-285750" eaLnBrk="0" hangingPunct="0">
              <a:defRPr kumimoji="1">
                <a:solidFill>
                  <a:schemeClr val="tx1"/>
                </a:solidFill>
                <a:latin typeface="굴림" panose="020B0600000101010101" pitchFamily="50" charset="-127"/>
                <a:ea typeface="굴림" panose="020B0600000101010101" pitchFamily="50" charset="-127"/>
              </a:defRPr>
            </a:lvl2pPr>
            <a:lvl3pPr marL="1143000" indent="-228600" eaLnBrk="0" hangingPunct="0">
              <a:defRPr kumimoji="1">
                <a:solidFill>
                  <a:schemeClr val="tx1"/>
                </a:solidFill>
                <a:latin typeface="굴림" panose="020B0600000101010101" pitchFamily="50" charset="-127"/>
                <a:ea typeface="굴림" panose="020B0600000101010101" pitchFamily="50" charset="-127"/>
              </a:defRPr>
            </a:lvl3pPr>
            <a:lvl4pPr marL="1600200" indent="-228600" eaLnBrk="0" hangingPunct="0">
              <a:defRPr kumimoji="1">
                <a:solidFill>
                  <a:schemeClr val="tx1"/>
                </a:solidFill>
                <a:latin typeface="굴림" panose="020B0600000101010101" pitchFamily="50" charset="-127"/>
                <a:ea typeface="굴림" panose="020B0600000101010101" pitchFamily="50" charset="-127"/>
              </a:defRPr>
            </a:lvl4pPr>
            <a:lvl5pPr marL="2057400" indent="-228600" eaLnBrk="0" hangingPunct="0">
              <a:defRPr kumimoji="1">
                <a:solidFill>
                  <a:schemeClr val="tx1"/>
                </a:solidFill>
                <a:latin typeface="굴림" panose="020B0600000101010101" pitchFamily="50" charset="-127"/>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9pPr>
          </a:lstStyle>
          <a:p>
            <a:pPr eaLnBrk="1" hangingPunct="1">
              <a:buFont typeface="Wingdings" panose="05000000000000000000" pitchFamily="2" charset="2"/>
              <a:buChar char="v"/>
            </a:pPr>
            <a:r>
              <a:rPr lang="en-US" altLang="ko-KR" sz="2400" b="1" dirty="0">
                <a:solidFill>
                  <a:schemeClr val="bg1"/>
                </a:solidFill>
                <a:latin typeface="+mn-lt"/>
              </a:rPr>
              <a:t>GT(-) strength for </a:t>
            </a:r>
            <a:r>
              <a:rPr lang="en-US" altLang="ko-KR" sz="2400" b="1" baseline="30000" dirty="0">
                <a:solidFill>
                  <a:schemeClr val="bg1"/>
                </a:solidFill>
                <a:latin typeface="+mn-lt"/>
              </a:rPr>
              <a:t>76</a:t>
            </a:r>
            <a:r>
              <a:rPr lang="en-US" altLang="ko-KR" sz="2400" b="1" dirty="0">
                <a:solidFill>
                  <a:schemeClr val="bg1"/>
                </a:solidFill>
                <a:latin typeface="+mn-lt"/>
              </a:rPr>
              <a:t>Ge </a:t>
            </a:r>
          </a:p>
        </p:txBody>
      </p:sp>
      <p:pic>
        <p:nvPicPr>
          <p:cNvPr id="31749" name="Picture 12">
            <a:extLst>
              <a:ext uri="{FF2B5EF4-FFF2-40B4-BE49-F238E27FC236}">
                <a16:creationId xmlns:a16="http://schemas.microsoft.com/office/drawing/2014/main" id="{74773602-2702-DFAF-C9C4-C861565CCC2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4200" y="566737"/>
            <a:ext cx="4133850" cy="580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50" name="Picture 13">
            <a:extLst>
              <a:ext uri="{FF2B5EF4-FFF2-40B4-BE49-F238E27FC236}">
                <a16:creationId xmlns:a16="http://schemas.microsoft.com/office/drawing/2014/main" id="{8CA17DE1-9A44-B0D4-0587-CB4FD36ACF8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76813" y="600075"/>
            <a:ext cx="4152900" cy="573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직사각형 14">
            <a:extLst>
              <a:ext uri="{FF2B5EF4-FFF2-40B4-BE49-F238E27FC236}">
                <a16:creationId xmlns:a16="http://schemas.microsoft.com/office/drawing/2014/main" id="{B23DE0A6-E6DA-59EF-A014-158625E5840A}"/>
              </a:ext>
            </a:extLst>
          </p:cNvPr>
          <p:cNvSpPr/>
          <p:nvPr/>
        </p:nvSpPr>
        <p:spPr>
          <a:xfrm>
            <a:off x="2631971" y="6413702"/>
            <a:ext cx="3771418" cy="400110"/>
          </a:xfrm>
          <a:prstGeom prst="rect">
            <a:avLst/>
          </a:prstGeom>
          <a:solidFill>
            <a:schemeClr val="accent4">
              <a:lumMod val="20000"/>
              <a:lumOff val="80000"/>
            </a:schemeClr>
          </a:solidFill>
          <a:effectLst>
            <a:softEdge rad="12700"/>
          </a:effectLst>
        </p:spPr>
        <p:txBody>
          <a:bodyPr wrap="square">
            <a:spAutoFit/>
          </a:bodyPr>
          <a:lstStyle/>
          <a:p>
            <a:pPr marL="342900" indent="-342900">
              <a:buFont typeface="Wingdings" panose="05000000000000000000" pitchFamily="2" charset="2"/>
              <a:buChar char="ü"/>
              <a:defRPr/>
            </a:pPr>
            <a:r>
              <a:rPr lang="en-US" altLang="ko-KR" sz="2000" baseline="30000" dirty="0">
                <a:latin typeface="Comic Sans MS" panose="030F0702030302020204" pitchFamily="66" charset="0"/>
              </a:rPr>
              <a:t>76</a:t>
            </a:r>
            <a:r>
              <a:rPr lang="en-US" altLang="ko-KR" sz="2000" dirty="0">
                <a:latin typeface="Comic Sans MS" panose="030F0702030302020204" pitchFamily="66" charset="0"/>
              </a:rPr>
              <a:t>Ge is prolate deformed.</a:t>
            </a:r>
            <a:endParaRPr lang="ko-KR" altLang="en-US" sz="2000" dirty="0">
              <a:latin typeface="Comic Sans MS" panose="030F0702030302020204" pitchFamily="66" charset="0"/>
            </a:endParaRPr>
          </a:p>
        </p:txBody>
      </p:sp>
      <p:sp>
        <p:nvSpPr>
          <p:cNvPr id="10" name="TextBox 9">
            <a:extLst>
              <a:ext uri="{FF2B5EF4-FFF2-40B4-BE49-F238E27FC236}">
                <a16:creationId xmlns:a16="http://schemas.microsoft.com/office/drawing/2014/main" id="{DBC8D3DD-1F7E-5916-E9AF-ECA31DAC8187}"/>
              </a:ext>
            </a:extLst>
          </p:cNvPr>
          <p:cNvSpPr txBox="1"/>
          <p:nvPr/>
        </p:nvSpPr>
        <p:spPr>
          <a:xfrm>
            <a:off x="7326646" y="-5507"/>
            <a:ext cx="2579354" cy="400110"/>
          </a:xfrm>
          <a:prstGeom prst="rect">
            <a:avLst/>
          </a:prstGeom>
          <a:noFill/>
        </p:spPr>
        <p:txBody>
          <a:bodyPr wrap="square" rtlCol="0">
            <a:spAutoFit/>
          </a:bodyPr>
          <a:lstStyle/>
          <a:p>
            <a:r>
              <a:rPr lang="en-US" altLang="ko-KR" sz="2000" dirty="0">
                <a:solidFill>
                  <a:schemeClr val="bg1">
                    <a:lumMod val="50000"/>
                  </a:schemeClr>
                </a:solidFill>
              </a:rPr>
              <a:t>Ha </a:t>
            </a:r>
            <a:r>
              <a:rPr lang="en-US" altLang="ko-KR" sz="2000" i="1" dirty="0">
                <a:solidFill>
                  <a:schemeClr val="bg1">
                    <a:lumMod val="50000"/>
                  </a:schemeClr>
                </a:solidFill>
              </a:rPr>
              <a:t>et al. </a:t>
            </a:r>
            <a:r>
              <a:rPr lang="en-US" altLang="ko-KR" sz="2000" dirty="0">
                <a:solidFill>
                  <a:schemeClr val="bg1">
                    <a:lumMod val="50000"/>
                  </a:schemeClr>
                </a:solidFill>
              </a:rPr>
              <a:t>NPA 934(2015)</a:t>
            </a:r>
            <a:endParaRPr lang="ko-KR" altLang="en-US" sz="2000" dirty="0">
              <a:solidFill>
                <a:schemeClr val="bg1">
                  <a:lumMod val="50000"/>
                </a:schemeClr>
              </a:solidFill>
            </a:endParaRPr>
          </a:p>
        </p:txBody>
      </p:sp>
      <mc:AlternateContent xmlns:mc="http://schemas.openxmlformats.org/markup-compatibility/2006" xmlns:a14="http://schemas.microsoft.com/office/drawing/2010/main">
        <mc:Choice Requires="a14">
          <p:sp>
            <p:nvSpPr>
              <p:cNvPr id="11" name="직사각형 14">
                <a:extLst>
                  <a:ext uri="{FF2B5EF4-FFF2-40B4-BE49-F238E27FC236}">
                    <a16:creationId xmlns:a16="http://schemas.microsoft.com/office/drawing/2014/main" id="{E3F0B778-9247-0DAA-63DE-174C78D5ECAA}"/>
                  </a:ext>
                </a:extLst>
              </p:cNvPr>
              <p:cNvSpPr>
                <a:spLocks noChangeArrowheads="1"/>
              </p:cNvSpPr>
              <p:nvPr/>
            </p:nvSpPr>
            <p:spPr bwMode="auto">
              <a:xfrm>
                <a:off x="507206" y="4669423"/>
                <a:ext cx="2303463" cy="338554"/>
              </a:xfrm>
              <a:prstGeom prst="rect">
                <a:avLst/>
              </a:prstGeom>
              <a:solidFill>
                <a:schemeClr val="accent4">
                  <a:lumMod val="20000"/>
                  <a:lumOff val="80000"/>
                </a:schemeClr>
              </a:solidFill>
              <a:ln w="9525">
                <a:noFill/>
                <a:miter lim="800000"/>
                <a:headEnd/>
                <a:tailEnd/>
              </a:ln>
            </p:spPr>
            <p:txBody>
              <a:bodyPr>
                <a:spAutoFit/>
              </a:bodyPr>
              <a:lstStyle/>
              <a:p>
                <a:pPr>
                  <a:defRPr/>
                </a:pPr>
                <a:r>
                  <a:rPr lang="en-US" altLang="ko-KR" sz="1600" dirty="0">
                    <a:solidFill>
                      <a:srgbClr val="0000CC"/>
                    </a:solidFill>
                    <a:latin typeface="Comic Sans MS" pitchFamily="66" charset="0"/>
                    <a:ea typeface="굴림" charset="-127"/>
                  </a:rPr>
                  <a:t> </a:t>
                </a:r>
                <a14:m>
                  <m:oMath xmlns:m="http://schemas.openxmlformats.org/officeDocument/2006/math">
                    <m:sSub>
                      <m:sSubPr>
                        <m:ctrlPr>
                          <a:rPr lang="en-US" altLang="ko-KR" sz="1600" i="1" dirty="0" smtClean="0">
                            <a:solidFill>
                              <a:srgbClr val="0000CC"/>
                            </a:solidFill>
                            <a:latin typeface="Cambria Math" panose="02040503050406030204" pitchFamily="18" charset="0"/>
                            <a:ea typeface="굴림" charset="-127"/>
                          </a:rPr>
                        </m:ctrlPr>
                      </m:sSubPr>
                      <m:e>
                        <m:r>
                          <a:rPr lang="ko-KR" altLang="en-US" sz="1600" i="1" dirty="0" smtClean="0">
                            <a:solidFill>
                              <a:srgbClr val="0000CC"/>
                            </a:solidFill>
                            <a:latin typeface="Cambria Math" panose="02040503050406030204" pitchFamily="18" charset="0"/>
                            <a:ea typeface="굴림" charset="-127"/>
                          </a:rPr>
                          <m:t>𝛽</m:t>
                        </m:r>
                      </m:e>
                      <m:sub>
                        <m:r>
                          <a:rPr lang="en-US" altLang="ko-KR" sz="1600" b="0" i="1" dirty="0" smtClean="0">
                            <a:solidFill>
                              <a:srgbClr val="0000CC"/>
                            </a:solidFill>
                            <a:latin typeface="Cambria Math" panose="02040503050406030204" pitchFamily="18" charset="0"/>
                            <a:ea typeface="굴림" charset="-127"/>
                          </a:rPr>
                          <m:t>2</m:t>
                        </m:r>
                      </m:sub>
                    </m:sSub>
                    <m:r>
                      <a:rPr lang="en-US" altLang="ko-KR" sz="1600" b="0" i="1" dirty="0" smtClean="0">
                        <a:solidFill>
                          <a:srgbClr val="0000CC"/>
                        </a:solidFill>
                        <a:latin typeface="Cambria Math" panose="02040503050406030204" pitchFamily="18" charset="0"/>
                        <a:ea typeface="굴림" charset="-127"/>
                      </a:rPr>
                      <m:t>=0.262</m:t>
                    </m:r>
                  </m:oMath>
                </a14:m>
                <a:r>
                  <a:rPr lang="en-US" altLang="ko-KR" sz="1600" dirty="0">
                    <a:solidFill>
                      <a:srgbClr val="0000CC"/>
                    </a:solidFill>
                    <a:latin typeface="Comic Sans MS" pitchFamily="66" charset="0"/>
                    <a:ea typeface="굴림" charset="-127"/>
                  </a:rPr>
                  <a:t> from B(E2)</a:t>
                </a:r>
                <a:endParaRPr lang="ko-KR" altLang="en-US" sz="1600" dirty="0">
                  <a:solidFill>
                    <a:srgbClr val="0000CC"/>
                  </a:solidFill>
                  <a:latin typeface="Comic Sans MS" pitchFamily="66" charset="0"/>
                  <a:ea typeface="굴림" charset="-127"/>
                </a:endParaRPr>
              </a:p>
            </p:txBody>
          </p:sp>
        </mc:Choice>
        <mc:Fallback xmlns="">
          <p:sp>
            <p:nvSpPr>
              <p:cNvPr id="11" name="직사각형 14">
                <a:extLst>
                  <a:ext uri="{FF2B5EF4-FFF2-40B4-BE49-F238E27FC236}">
                    <a16:creationId xmlns:a16="http://schemas.microsoft.com/office/drawing/2014/main" id="{E3F0B778-9247-0DAA-63DE-174C78D5ECAA}"/>
                  </a:ext>
                </a:extLst>
              </p:cNvPr>
              <p:cNvSpPr>
                <a:spLocks noRot="1" noChangeAspect="1" noMove="1" noResize="1" noEditPoints="1" noAdjustHandles="1" noChangeArrowheads="1" noChangeShapeType="1" noTextEdit="1"/>
              </p:cNvSpPr>
              <p:nvPr/>
            </p:nvSpPr>
            <p:spPr bwMode="auto">
              <a:xfrm>
                <a:off x="507206" y="4669423"/>
                <a:ext cx="2303463" cy="338554"/>
              </a:xfrm>
              <a:prstGeom prst="rect">
                <a:avLst/>
              </a:prstGeom>
              <a:blipFill>
                <a:blip r:embed="rId6"/>
                <a:stretch>
                  <a:fillRect t="-3571" r="-5026" b="-23214"/>
                </a:stretch>
              </a:blipFill>
              <a:ln w="9525">
                <a:noFill/>
                <a:miter lim="800000"/>
                <a:headEnd/>
                <a:tailEnd/>
              </a:ln>
            </p:spPr>
            <p:txBody>
              <a:bodyPr/>
              <a:lstStyle/>
              <a:p>
                <a:r>
                  <a:rPr lang="ko-KR" altLang="en-US">
                    <a:noFill/>
                  </a:rPr>
                  <a:t> </a:t>
                </a:r>
              </a:p>
            </p:txBody>
          </p:sp>
        </mc:Fallback>
      </mc:AlternateContent>
      <p:cxnSp>
        <p:nvCxnSpPr>
          <p:cNvPr id="4" name="직선 화살표 연결선 3"/>
          <p:cNvCxnSpPr/>
          <p:nvPr/>
        </p:nvCxnSpPr>
        <p:spPr>
          <a:xfrm flipH="1">
            <a:off x="3060700" y="990600"/>
            <a:ext cx="146050" cy="3848100"/>
          </a:xfrm>
          <a:prstGeom prst="straightConnector1">
            <a:avLst/>
          </a:prstGeom>
          <a:ln w="28575">
            <a:solidFill>
              <a:srgbClr val="FF3300"/>
            </a:solidFill>
            <a:tailEnd type="triangle"/>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1B43B029-F94C-2597-CA56-C672F74D1F65}"/>
              </a:ext>
            </a:extLst>
          </p:cNvPr>
          <p:cNvSpPr txBox="1"/>
          <p:nvPr/>
        </p:nvSpPr>
        <p:spPr>
          <a:xfrm>
            <a:off x="4517680" y="203427"/>
            <a:ext cx="3206187" cy="400110"/>
          </a:xfrm>
          <a:prstGeom prst="rect">
            <a:avLst/>
          </a:prstGeom>
          <a:noFill/>
        </p:spPr>
        <p:txBody>
          <a:bodyPr wrap="square">
            <a:spAutoFit/>
          </a:bodyPr>
          <a:lstStyle/>
          <a:p>
            <a:pPr algn="ctr">
              <a:defRPr/>
            </a:pPr>
            <a:r>
              <a:rPr lang="en-US" altLang="ko-KR" sz="2000" b="1" dirty="0"/>
              <a:t>consider only deformation.</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88016"/>
    </mc:Choice>
    <mc:Fallback xmlns="">
      <p:transition spd="slow" advTm="8801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5" presetClass="entr" presetSubtype="10" fill="hold" nodeType="click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checkerboard(across)">
                                      <p:cBhvr>
                                        <p:cTn id="1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2" name="Text Box 13">
            <a:extLst>
              <a:ext uri="{FF2B5EF4-FFF2-40B4-BE49-F238E27FC236}">
                <a16:creationId xmlns:a16="http://schemas.microsoft.com/office/drawing/2014/main" id="{FC1C1C62-CDCA-1D45-EAA6-F283B8AEAEC4}"/>
              </a:ext>
            </a:extLst>
          </p:cNvPr>
          <p:cNvSpPr txBox="1">
            <a:spLocks noChangeArrowheads="1"/>
          </p:cNvSpPr>
          <p:nvPr/>
        </p:nvSpPr>
        <p:spPr bwMode="auto">
          <a:xfrm>
            <a:off x="379415" y="257175"/>
            <a:ext cx="5462586" cy="461665"/>
          </a:xfrm>
          <a:prstGeom prst="rect">
            <a:avLst/>
          </a:prstGeom>
          <a:solidFill>
            <a:schemeClr val="tx1"/>
          </a:solidFill>
          <a:ln>
            <a:noFill/>
          </a:ln>
        </p:spPr>
        <p:txBody>
          <a:bodyPr wrap="square">
            <a:spAutoFit/>
          </a:bodyPr>
          <a:lstStyle>
            <a:lvl1pPr marL="342900" indent="-342900" eaLnBrk="0" hangingPunct="0">
              <a:defRPr kumimoji="1">
                <a:solidFill>
                  <a:schemeClr val="tx1"/>
                </a:solidFill>
                <a:latin typeface="굴림" panose="020B0600000101010101" pitchFamily="50" charset="-127"/>
                <a:ea typeface="굴림" panose="020B0600000101010101" pitchFamily="50" charset="-127"/>
              </a:defRPr>
            </a:lvl1pPr>
            <a:lvl2pPr marL="742950" indent="-285750" eaLnBrk="0" hangingPunct="0">
              <a:defRPr kumimoji="1">
                <a:solidFill>
                  <a:schemeClr val="tx1"/>
                </a:solidFill>
                <a:latin typeface="굴림" panose="020B0600000101010101" pitchFamily="50" charset="-127"/>
                <a:ea typeface="굴림" panose="020B0600000101010101" pitchFamily="50" charset="-127"/>
              </a:defRPr>
            </a:lvl2pPr>
            <a:lvl3pPr marL="1143000" indent="-228600" eaLnBrk="0" hangingPunct="0">
              <a:defRPr kumimoji="1">
                <a:solidFill>
                  <a:schemeClr val="tx1"/>
                </a:solidFill>
                <a:latin typeface="굴림" panose="020B0600000101010101" pitchFamily="50" charset="-127"/>
                <a:ea typeface="굴림" panose="020B0600000101010101" pitchFamily="50" charset="-127"/>
              </a:defRPr>
            </a:lvl3pPr>
            <a:lvl4pPr marL="1600200" indent="-228600" eaLnBrk="0" hangingPunct="0">
              <a:defRPr kumimoji="1">
                <a:solidFill>
                  <a:schemeClr val="tx1"/>
                </a:solidFill>
                <a:latin typeface="굴림" panose="020B0600000101010101" pitchFamily="50" charset="-127"/>
                <a:ea typeface="굴림" panose="020B0600000101010101" pitchFamily="50" charset="-127"/>
              </a:defRPr>
            </a:lvl4pPr>
            <a:lvl5pPr marL="2057400" indent="-228600" eaLnBrk="0" hangingPunct="0">
              <a:defRPr kumimoji="1">
                <a:solidFill>
                  <a:schemeClr val="tx1"/>
                </a:solidFill>
                <a:latin typeface="굴림" panose="020B0600000101010101" pitchFamily="50" charset="-127"/>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9pPr>
          </a:lstStyle>
          <a:p>
            <a:pPr eaLnBrk="1" hangingPunct="1">
              <a:buFont typeface="Wingdings" panose="05000000000000000000" pitchFamily="2" charset="2"/>
              <a:buChar char="v"/>
            </a:pPr>
            <a:r>
              <a:rPr lang="en-US" altLang="ko-KR" sz="2400" b="1">
                <a:solidFill>
                  <a:schemeClr val="bg1"/>
                </a:solidFill>
                <a:latin typeface="+mn-lt"/>
              </a:rPr>
              <a:t>Running sum of GT(-) strength for </a:t>
            </a:r>
            <a:r>
              <a:rPr lang="en-US" altLang="ko-KR" sz="2400" b="1" baseline="30000">
                <a:solidFill>
                  <a:schemeClr val="bg1"/>
                </a:solidFill>
                <a:latin typeface="+mn-lt"/>
              </a:rPr>
              <a:t>76</a:t>
            </a:r>
            <a:r>
              <a:rPr lang="en-US" altLang="ko-KR" sz="2400" b="1">
                <a:solidFill>
                  <a:schemeClr val="bg1"/>
                </a:solidFill>
                <a:latin typeface="+mn-lt"/>
              </a:rPr>
              <a:t>Ge </a:t>
            </a:r>
          </a:p>
        </p:txBody>
      </p:sp>
      <p:sp>
        <p:nvSpPr>
          <p:cNvPr id="32773" name="직사각형 6">
            <a:extLst>
              <a:ext uri="{FF2B5EF4-FFF2-40B4-BE49-F238E27FC236}">
                <a16:creationId xmlns:a16="http://schemas.microsoft.com/office/drawing/2014/main" id="{D154CA56-CB57-A468-79E7-CB4DE6929A35}"/>
              </a:ext>
            </a:extLst>
          </p:cNvPr>
          <p:cNvSpPr>
            <a:spLocks noChangeArrowheads="1"/>
          </p:cNvSpPr>
          <p:nvPr/>
        </p:nvSpPr>
        <p:spPr bwMode="auto">
          <a:xfrm>
            <a:off x="1762124" y="5551786"/>
            <a:ext cx="781367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a:solidFill>
                  <a:schemeClr val="tx1"/>
                </a:solidFill>
                <a:latin typeface="굴림" panose="020B0600000101010101" pitchFamily="50" charset="-127"/>
                <a:ea typeface="굴림" panose="020B0600000101010101" pitchFamily="50" charset="-127"/>
              </a:defRPr>
            </a:lvl1pPr>
            <a:lvl2pPr marL="742950" indent="-285750" eaLnBrk="0" hangingPunct="0">
              <a:defRPr kumimoji="1">
                <a:solidFill>
                  <a:schemeClr val="tx1"/>
                </a:solidFill>
                <a:latin typeface="굴림" panose="020B0600000101010101" pitchFamily="50" charset="-127"/>
                <a:ea typeface="굴림" panose="020B0600000101010101" pitchFamily="50" charset="-127"/>
              </a:defRPr>
            </a:lvl2pPr>
            <a:lvl3pPr marL="1143000" indent="-228600" eaLnBrk="0" hangingPunct="0">
              <a:defRPr kumimoji="1">
                <a:solidFill>
                  <a:schemeClr val="tx1"/>
                </a:solidFill>
                <a:latin typeface="굴림" panose="020B0600000101010101" pitchFamily="50" charset="-127"/>
                <a:ea typeface="굴림" panose="020B0600000101010101" pitchFamily="50" charset="-127"/>
              </a:defRPr>
            </a:lvl3pPr>
            <a:lvl4pPr marL="1600200" indent="-228600" eaLnBrk="0" hangingPunct="0">
              <a:defRPr kumimoji="1">
                <a:solidFill>
                  <a:schemeClr val="tx1"/>
                </a:solidFill>
                <a:latin typeface="굴림" panose="020B0600000101010101" pitchFamily="50" charset="-127"/>
                <a:ea typeface="굴림" panose="020B0600000101010101" pitchFamily="50" charset="-127"/>
              </a:defRPr>
            </a:lvl4pPr>
            <a:lvl5pPr marL="2057400" indent="-228600" eaLnBrk="0" hangingPunct="0">
              <a:defRPr kumimoji="1">
                <a:solidFill>
                  <a:schemeClr val="tx1"/>
                </a:solidFill>
                <a:latin typeface="굴림" panose="020B0600000101010101" pitchFamily="50" charset="-127"/>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9pPr>
          </a:lstStyle>
          <a:p>
            <a:pPr eaLnBrk="1" hangingPunct="1"/>
            <a:r>
              <a:rPr lang="en-US" altLang="ko-KR" sz="1800" dirty="0" err="1">
                <a:latin typeface="Comic Sans MS" panose="030F0702030302020204" pitchFamily="66" charset="0"/>
              </a:rPr>
              <a:t>ISR</a:t>
            </a:r>
            <a:r>
              <a:rPr lang="en-US" altLang="ko-KR" sz="1800" baseline="-25000" dirty="0" err="1">
                <a:latin typeface="Comic Sans MS" panose="030F0702030302020204" pitchFamily="66" charset="0"/>
              </a:rPr>
              <a:t>exp</a:t>
            </a:r>
            <a:r>
              <a:rPr lang="en-US" altLang="ko-KR" sz="1800" dirty="0">
                <a:latin typeface="Comic Sans MS" panose="030F0702030302020204" pitchFamily="66" charset="0"/>
              </a:rPr>
              <a:t> = 55% (up to 12MeV)</a:t>
            </a:r>
          </a:p>
          <a:p>
            <a:pPr eaLnBrk="1" hangingPunct="1"/>
            <a:r>
              <a:rPr lang="en-US" altLang="ko-KR" sz="1800" dirty="0">
                <a:latin typeface="Comic Sans MS" panose="030F0702030302020204" pitchFamily="66" charset="0"/>
              </a:rPr>
              <a:t>There may be a possibility of </a:t>
            </a:r>
            <a:r>
              <a:rPr lang="en-US" altLang="ko-KR" sz="1800" dirty="0">
                <a:solidFill>
                  <a:srgbClr val="FF0000"/>
                </a:solidFill>
                <a:latin typeface="Comic Sans MS" panose="030F0702030302020204" pitchFamily="66" charset="0"/>
              </a:rPr>
              <a:t>the high-lying GT state above 12.0 MeV.</a:t>
            </a:r>
          </a:p>
          <a:p>
            <a:pPr eaLnBrk="1" hangingPunct="1"/>
            <a:r>
              <a:rPr lang="en-US" altLang="ko-KR" sz="1800" dirty="0">
                <a:latin typeface="Comic Sans MS" panose="030F0702030302020204" pitchFamily="66" charset="0"/>
              </a:rPr>
              <a:t>ISR</a:t>
            </a:r>
            <a:r>
              <a:rPr lang="en-US" altLang="ko-KR" sz="1800" baseline="-25000" dirty="0">
                <a:latin typeface="Comic Sans MS" panose="030F0702030302020204" pitchFamily="66" charset="0"/>
              </a:rPr>
              <a:t>DQRPA</a:t>
            </a:r>
            <a:r>
              <a:rPr lang="en-US" altLang="ko-KR" sz="1800" dirty="0">
                <a:latin typeface="Comic Sans MS" panose="030F0702030302020204" pitchFamily="66" charset="0"/>
              </a:rPr>
              <a:t> </a:t>
            </a:r>
            <a:r>
              <a:rPr lang="en-US" altLang="ko-KR" sz="1800" dirty="0">
                <a:latin typeface="Arial" panose="020B0604020202020204" pitchFamily="34" charset="0"/>
                <a:cs typeface="Arial" panose="020B0604020202020204" pitchFamily="34" charset="0"/>
              </a:rPr>
              <a:t>≈</a:t>
            </a:r>
            <a:r>
              <a:rPr lang="en-US" altLang="ko-KR" sz="1800" dirty="0">
                <a:latin typeface="Comic Sans MS" panose="030F0702030302020204" pitchFamily="66" charset="0"/>
              </a:rPr>
              <a:t> 98 % </a:t>
            </a:r>
            <a:endParaRPr lang="ko-KR" altLang="en-US" sz="1800" dirty="0">
              <a:latin typeface="Comic Sans MS" panose="030F0702030302020204" pitchFamily="66" charset="0"/>
            </a:endParaRPr>
          </a:p>
        </p:txBody>
      </p:sp>
      <p:pic>
        <p:nvPicPr>
          <p:cNvPr id="32774" name="Picture 9">
            <a:extLst>
              <a:ext uri="{FF2B5EF4-FFF2-40B4-BE49-F238E27FC236}">
                <a16:creationId xmlns:a16="http://schemas.microsoft.com/office/drawing/2014/main" id="{BC2427E2-8929-0F2D-93C7-F353A7480F4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39888" y="908050"/>
            <a:ext cx="5922962" cy="4465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AutoShape 10">
            <a:extLst>
              <a:ext uri="{FF2B5EF4-FFF2-40B4-BE49-F238E27FC236}">
                <a16:creationId xmlns:a16="http://schemas.microsoft.com/office/drawing/2014/main" id="{6D6E80B9-78DD-1A35-B118-06A318C2D892}"/>
              </a:ext>
            </a:extLst>
          </p:cNvPr>
          <p:cNvSpPr>
            <a:spLocks noChangeArrowheads="1"/>
          </p:cNvSpPr>
          <p:nvPr/>
        </p:nvSpPr>
        <p:spPr bwMode="auto">
          <a:xfrm>
            <a:off x="5616575" y="1801813"/>
            <a:ext cx="3800475" cy="1008062"/>
          </a:xfrm>
          <a:prstGeom prst="wedgeRectCallout">
            <a:avLst>
              <a:gd name="adj1" fmla="val -71158"/>
              <a:gd name="adj2" fmla="val 37478"/>
            </a:avLst>
          </a:prstGeom>
          <a:solidFill>
            <a:schemeClr val="accent4">
              <a:lumMod val="20000"/>
              <a:lumOff val="80000"/>
            </a:schemeClr>
          </a:solidFill>
          <a:ln w="12700" algn="ctr">
            <a:solidFill>
              <a:schemeClr val="tx1"/>
            </a:solidFill>
            <a:miter lim="800000"/>
            <a:headEnd/>
            <a:tailEnd/>
          </a:ln>
        </p:spPr>
        <p:txBody>
          <a:bodyPr/>
          <a:lstStyle/>
          <a:p>
            <a:pPr>
              <a:defRPr/>
            </a:pPr>
            <a:r>
              <a:rPr lang="en-US" altLang="ko-KR" sz="1800" dirty="0">
                <a:latin typeface="Comic Sans MS" pitchFamily="66" charset="0"/>
              </a:rPr>
              <a:t>Results by DQRPA reproduce well experimental data without quenching factor.</a:t>
            </a:r>
            <a:endParaRPr lang="en-US" altLang="ko-KR" sz="1800" dirty="0">
              <a:solidFill>
                <a:srgbClr val="0000CC"/>
              </a:solidFill>
              <a:latin typeface="Comic Sans MS" pitchFamily="66" charset="0"/>
            </a:endParaRPr>
          </a:p>
        </p:txBody>
      </p:sp>
      <p:sp>
        <p:nvSpPr>
          <p:cNvPr id="3" name="TextBox 2">
            <a:extLst>
              <a:ext uri="{FF2B5EF4-FFF2-40B4-BE49-F238E27FC236}">
                <a16:creationId xmlns:a16="http://schemas.microsoft.com/office/drawing/2014/main" id="{AEB7B666-9F8D-7F37-D576-294677EDFFFB}"/>
              </a:ext>
            </a:extLst>
          </p:cNvPr>
          <p:cNvSpPr txBox="1"/>
          <p:nvPr/>
        </p:nvSpPr>
        <p:spPr>
          <a:xfrm>
            <a:off x="3930650" y="1610607"/>
            <a:ext cx="965200" cy="382412"/>
          </a:xfrm>
          <a:prstGeom prst="rect">
            <a:avLst/>
          </a:prstGeom>
          <a:noFill/>
        </p:spPr>
        <p:txBody>
          <a:bodyPr wrap="square">
            <a:spAutoFit/>
          </a:bodyPr>
          <a:lstStyle/>
          <a:p>
            <a:r>
              <a:rPr lang="en-US" altLang="ko-KR" dirty="0"/>
              <a:t>(cal.)</a:t>
            </a:r>
            <a:endParaRPr lang="ko-KR" altLang="en-US" dirty="0"/>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69374"/>
    </mc:Choice>
    <mc:Fallback xmlns="">
      <p:transition spd="slow" advTm="6937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1"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4" name="Text Box 13">
            <a:extLst>
              <a:ext uri="{FF2B5EF4-FFF2-40B4-BE49-F238E27FC236}">
                <a16:creationId xmlns:a16="http://schemas.microsoft.com/office/drawing/2014/main" id="{DE2D3DF8-3035-1B56-E5B2-9DAAE9F81AC5}"/>
              </a:ext>
            </a:extLst>
          </p:cNvPr>
          <p:cNvSpPr txBox="1">
            <a:spLocks noChangeArrowheads="1"/>
          </p:cNvSpPr>
          <p:nvPr/>
        </p:nvSpPr>
        <p:spPr bwMode="auto">
          <a:xfrm>
            <a:off x="1238250" y="206973"/>
            <a:ext cx="3400425" cy="461665"/>
          </a:xfrm>
          <a:prstGeom prst="rect">
            <a:avLst/>
          </a:prstGeom>
          <a:solidFill>
            <a:schemeClr val="tx1"/>
          </a:solidFill>
          <a:ln>
            <a:noFill/>
          </a:ln>
        </p:spPr>
        <p:txBody>
          <a:bodyPr wrap="square">
            <a:spAutoFit/>
          </a:bodyPr>
          <a:lstStyle>
            <a:lvl1pPr marL="342900" indent="-342900" eaLnBrk="0" hangingPunct="0">
              <a:defRPr kumimoji="1">
                <a:solidFill>
                  <a:schemeClr val="tx1"/>
                </a:solidFill>
                <a:latin typeface="굴림" panose="020B0600000101010101" pitchFamily="50" charset="-127"/>
                <a:ea typeface="굴림" panose="020B0600000101010101" pitchFamily="50" charset="-127"/>
              </a:defRPr>
            </a:lvl1pPr>
            <a:lvl2pPr marL="742950" indent="-285750" eaLnBrk="0" hangingPunct="0">
              <a:defRPr kumimoji="1">
                <a:solidFill>
                  <a:schemeClr val="tx1"/>
                </a:solidFill>
                <a:latin typeface="굴림" panose="020B0600000101010101" pitchFamily="50" charset="-127"/>
                <a:ea typeface="굴림" panose="020B0600000101010101" pitchFamily="50" charset="-127"/>
              </a:defRPr>
            </a:lvl2pPr>
            <a:lvl3pPr marL="1143000" indent="-228600" eaLnBrk="0" hangingPunct="0">
              <a:defRPr kumimoji="1">
                <a:solidFill>
                  <a:schemeClr val="tx1"/>
                </a:solidFill>
                <a:latin typeface="굴림" panose="020B0600000101010101" pitchFamily="50" charset="-127"/>
                <a:ea typeface="굴림" panose="020B0600000101010101" pitchFamily="50" charset="-127"/>
              </a:defRPr>
            </a:lvl3pPr>
            <a:lvl4pPr marL="1600200" indent="-228600" eaLnBrk="0" hangingPunct="0">
              <a:defRPr kumimoji="1">
                <a:solidFill>
                  <a:schemeClr val="tx1"/>
                </a:solidFill>
                <a:latin typeface="굴림" panose="020B0600000101010101" pitchFamily="50" charset="-127"/>
                <a:ea typeface="굴림" panose="020B0600000101010101" pitchFamily="50" charset="-127"/>
              </a:defRPr>
            </a:lvl4pPr>
            <a:lvl5pPr marL="2057400" indent="-228600" eaLnBrk="0" hangingPunct="0">
              <a:defRPr kumimoji="1">
                <a:solidFill>
                  <a:schemeClr val="tx1"/>
                </a:solidFill>
                <a:latin typeface="굴림" panose="020B0600000101010101" pitchFamily="50" charset="-127"/>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9pPr>
          </a:lstStyle>
          <a:p>
            <a:pPr eaLnBrk="1" hangingPunct="1">
              <a:buFont typeface="Wingdings" panose="05000000000000000000" pitchFamily="2" charset="2"/>
              <a:buChar char="v"/>
            </a:pPr>
            <a:r>
              <a:rPr lang="en-US" altLang="ko-KR" sz="2400" b="1" dirty="0">
                <a:solidFill>
                  <a:schemeClr val="bg1"/>
                </a:solidFill>
                <a:latin typeface="+mn-lt"/>
              </a:rPr>
              <a:t>GT(-) strength for </a:t>
            </a:r>
            <a:r>
              <a:rPr lang="en-US" altLang="ko-KR" sz="2400" b="1" baseline="30000" dirty="0">
                <a:solidFill>
                  <a:schemeClr val="bg1"/>
                </a:solidFill>
                <a:latin typeface="+mn-lt"/>
              </a:rPr>
              <a:t>82</a:t>
            </a:r>
            <a:r>
              <a:rPr lang="en-US" altLang="ko-KR" sz="2400" b="1" dirty="0">
                <a:solidFill>
                  <a:schemeClr val="bg1"/>
                </a:solidFill>
                <a:latin typeface="+mn-lt"/>
              </a:rPr>
              <a:t>Se</a:t>
            </a:r>
          </a:p>
        </p:txBody>
      </p:sp>
      <p:pic>
        <p:nvPicPr>
          <p:cNvPr id="35845" name="Picture 11">
            <a:extLst>
              <a:ext uri="{FF2B5EF4-FFF2-40B4-BE49-F238E27FC236}">
                <a16:creationId xmlns:a16="http://schemas.microsoft.com/office/drawing/2014/main" id="{939537F2-045F-4304-34DE-07C6DFB1F2D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01634" y="836613"/>
            <a:ext cx="3816350" cy="548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6" name="Picture 12">
            <a:extLst>
              <a:ext uri="{FF2B5EF4-FFF2-40B4-BE49-F238E27FC236}">
                <a16:creationId xmlns:a16="http://schemas.microsoft.com/office/drawing/2014/main" id="{36EED39C-C917-7FD5-20D7-2801D5AC750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03169" y="836613"/>
            <a:ext cx="3746500" cy="548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mc:AlternateContent xmlns:mc="http://schemas.openxmlformats.org/markup-compatibility/2006" xmlns:a14="http://schemas.microsoft.com/office/drawing/2010/main">
        <mc:Choice Requires="a14">
          <p:sp>
            <p:nvSpPr>
              <p:cNvPr id="10" name="직사각형 14">
                <a:extLst>
                  <a:ext uri="{FF2B5EF4-FFF2-40B4-BE49-F238E27FC236}">
                    <a16:creationId xmlns:a16="http://schemas.microsoft.com/office/drawing/2014/main" id="{E3F0B778-9247-0DAA-63DE-174C78D5ECAA}"/>
                  </a:ext>
                </a:extLst>
              </p:cNvPr>
              <p:cNvSpPr>
                <a:spLocks noChangeArrowheads="1"/>
              </p:cNvSpPr>
              <p:nvPr/>
            </p:nvSpPr>
            <p:spPr bwMode="auto">
              <a:xfrm>
                <a:off x="3328402" y="3407361"/>
                <a:ext cx="2303463" cy="338554"/>
              </a:xfrm>
              <a:prstGeom prst="rect">
                <a:avLst/>
              </a:prstGeom>
              <a:solidFill>
                <a:schemeClr val="accent4">
                  <a:lumMod val="20000"/>
                  <a:lumOff val="80000"/>
                </a:schemeClr>
              </a:solidFill>
              <a:ln w="9525">
                <a:noFill/>
                <a:miter lim="800000"/>
                <a:headEnd/>
                <a:tailEnd/>
              </a:ln>
            </p:spPr>
            <p:txBody>
              <a:bodyPr>
                <a:spAutoFit/>
              </a:bodyPr>
              <a:lstStyle/>
              <a:p>
                <a:pPr>
                  <a:defRPr/>
                </a:pPr>
                <a:r>
                  <a:rPr lang="en-US" altLang="ko-KR" sz="1600" dirty="0">
                    <a:solidFill>
                      <a:srgbClr val="0000CC"/>
                    </a:solidFill>
                    <a:latin typeface="Comic Sans MS" pitchFamily="66" charset="0"/>
                    <a:ea typeface="굴림" charset="-127"/>
                  </a:rPr>
                  <a:t> </a:t>
                </a:r>
                <a14:m>
                  <m:oMath xmlns:m="http://schemas.openxmlformats.org/officeDocument/2006/math">
                    <m:sSub>
                      <m:sSubPr>
                        <m:ctrlPr>
                          <a:rPr lang="en-US" altLang="ko-KR" sz="1600" i="1" dirty="0" smtClean="0">
                            <a:solidFill>
                              <a:srgbClr val="0000CC"/>
                            </a:solidFill>
                            <a:latin typeface="Cambria Math" panose="02040503050406030204" pitchFamily="18" charset="0"/>
                            <a:ea typeface="굴림" charset="-127"/>
                          </a:rPr>
                        </m:ctrlPr>
                      </m:sSubPr>
                      <m:e>
                        <m:r>
                          <a:rPr lang="ko-KR" altLang="en-US" sz="1600" i="1" dirty="0" smtClean="0">
                            <a:solidFill>
                              <a:srgbClr val="0000CC"/>
                            </a:solidFill>
                            <a:latin typeface="Cambria Math" panose="02040503050406030204" pitchFamily="18" charset="0"/>
                            <a:ea typeface="굴림" charset="-127"/>
                          </a:rPr>
                          <m:t>𝛽</m:t>
                        </m:r>
                      </m:e>
                      <m:sub>
                        <m:r>
                          <a:rPr lang="en-US" altLang="ko-KR" sz="1600" b="0" i="1" dirty="0" smtClean="0">
                            <a:solidFill>
                              <a:srgbClr val="0000CC"/>
                            </a:solidFill>
                            <a:latin typeface="Cambria Math" panose="02040503050406030204" pitchFamily="18" charset="0"/>
                            <a:ea typeface="굴림" charset="-127"/>
                          </a:rPr>
                          <m:t>2</m:t>
                        </m:r>
                      </m:sub>
                    </m:sSub>
                    <m:r>
                      <a:rPr lang="en-US" altLang="ko-KR" sz="1600" b="0" i="1" dirty="0" smtClean="0">
                        <a:solidFill>
                          <a:srgbClr val="0000CC"/>
                        </a:solidFill>
                        <a:latin typeface="Cambria Math" panose="02040503050406030204" pitchFamily="18" charset="0"/>
                        <a:ea typeface="굴림" charset="-127"/>
                      </a:rPr>
                      <m:t>=0.193</m:t>
                    </m:r>
                  </m:oMath>
                </a14:m>
                <a:r>
                  <a:rPr lang="en-US" altLang="ko-KR" sz="1600" dirty="0">
                    <a:solidFill>
                      <a:srgbClr val="0000CC"/>
                    </a:solidFill>
                    <a:latin typeface="Comic Sans MS" pitchFamily="66" charset="0"/>
                    <a:ea typeface="굴림" charset="-127"/>
                  </a:rPr>
                  <a:t> from B(E2)</a:t>
                </a:r>
                <a:endParaRPr lang="ko-KR" altLang="en-US" sz="1600" dirty="0">
                  <a:solidFill>
                    <a:srgbClr val="0000CC"/>
                  </a:solidFill>
                  <a:latin typeface="Comic Sans MS" pitchFamily="66" charset="0"/>
                  <a:ea typeface="굴림" charset="-127"/>
                </a:endParaRPr>
              </a:p>
            </p:txBody>
          </p:sp>
        </mc:Choice>
        <mc:Fallback xmlns="">
          <p:sp>
            <p:nvSpPr>
              <p:cNvPr id="10" name="직사각형 14">
                <a:extLst>
                  <a:ext uri="{FF2B5EF4-FFF2-40B4-BE49-F238E27FC236}">
                    <a16:creationId xmlns:a16="http://schemas.microsoft.com/office/drawing/2014/main" id="{E3F0B778-9247-0DAA-63DE-174C78D5ECAA}"/>
                  </a:ext>
                </a:extLst>
              </p:cNvPr>
              <p:cNvSpPr>
                <a:spLocks noRot="1" noChangeAspect="1" noMove="1" noResize="1" noEditPoints="1" noAdjustHandles="1" noChangeArrowheads="1" noChangeShapeType="1" noTextEdit="1"/>
              </p:cNvSpPr>
              <p:nvPr/>
            </p:nvSpPr>
            <p:spPr bwMode="auto">
              <a:xfrm>
                <a:off x="3328402" y="3407361"/>
                <a:ext cx="2303463" cy="338554"/>
              </a:xfrm>
              <a:prstGeom prst="rect">
                <a:avLst/>
              </a:prstGeom>
              <a:blipFill>
                <a:blip r:embed="rId6"/>
                <a:stretch>
                  <a:fillRect t="-3636" r="-4762" b="-25455"/>
                </a:stretch>
              </a:blipFill>
              <a:ln w="9525">
                <a:noFill/>
                <a:miter lim="800000"/>
                <a:headEnd/>
                <a:tailEnd/>
              </a:ln>
            </p:spPr>
            <p:txBody>
              <a:bodyPr/>
              <a:lstStyle/>
              <a:p>
                <a:r>
                  <a:rPr lang="ko-KR" altLang="en-US">
                    <a:noFill/>
                  </a:rPr>
                  <a:t> </a:t>
                </a:r>
              </a:p>
            </p:txBody>
          </p:sp>
        </mc:Fallback>
      </mc:AlternateContent>
      <p:cxnSp>
        <p:nvCxnSpPr>
          <p:cNvPr id="11" name="직선 화살표 연결선 10"/>
          <p:cNvCxnSpPr/>
          <p:nvPr/>
        </p:nvCxnSpPr>
        <p:spPr>
          <a:xfrm flipH="1">
            <a:off x="3235767" y="1228032"/>
            <a:ext cx="63500" cy="2395538"/>
          </a:xfrm>
          <a:prstGeom prst="straightConnector1">
            <a:avLst/>
          </a:prstGeom>
          <a:ln w="28575">
            <a:solidFill>
              <a:srgbClr val="FF3300"/>
            </a:solidFill>
            <a:tailEnd type="triangle"/>
          </a:ln>
        </p:spPr>
        <p:style>
          <a:lnRef idx="1">
            <a:schemeClr val="accent1"/>
          </a:lnRef>
          <a:fillRef idx="0">
            <a:schemeClr val="accent1"/>
          </a:fillRef>
          <a:effectRef idx="0">
            <a:schemeClr val="accent1"/>
          </a:effectRef>
          <a:fontRef idx="minor">
            <a:schemeClr val="tx1"/>
          </a:fontRef>
        </p:style>
      </p:cxnSp>
      <p:sp>
        <p:nvSpPr>
          <p:cNvPr id="2" name="직사각형 1">
            <a:extLst>
              <a:ext uri="{FF2B5EF4-FFF2-40B4-BE49-F238E27FC236}">
                <a16:creationId xmlns:a16="http://schemas.microsoft.com/office/drawing/2014/main" id="{933716EA-A853-B7EE-4C25-392213A69E5E}"/>
              </a:ext>
            </a:extLst>
          </p:cNvPr>
          <p:cNvSpPr/>
          <p:nvPr/>
        </p:nvSpPr>
        <p:spPr>
          <a:xfrm>
            <a:off x="2631971" y="6413702"/>
            <a:ext cx="3771418" cy="400110"/>
          </a:xfrm>
          <a:prstGeom prst="rect">
            <a:avLst/>
          </a:prstGeom>
          <a:solidFill>
            <a:schemeClr val="accent4">
              <a:lumMod val="20000"/>
              <a:lumOff val="80000"/>
            </a:schemeClr>
          </a:solidFill>
          <a:effectLst>
            <a:softEdge rad="12700"/>
          </a:effectLst>
        </p:spPr>
        <p:txBody>
          <a:bodyPr wrap="square">
            <a:spAutoFit/>
          </a:bodyPr>
          <a:lstStyle/>
          <a:p>
            <a:pPr marL="342900" indent="-342900">
              <a:buFont typeface="Wingdings" panose="05000000000000000000" pitchFamily="2" charset="2"/>
              <a:buChar char="ü"/>
              <a:defRPr/>
            </a:pPr>
            <a:r>
              <a:rPr lang="en-US" altLang="ko-KR" sz="2000" baseline="30000" dirty="0">
                <a:latin typeface="Comic Sans MS" panose="030F0702030302020204" pitchFamily="66" charset="0"/>
              </a:rPr>
              <a:t>82</a:t>
            </a:r>
            <a:r>
              <a:rPr lang="en-US" altLang="ko-KR" sz="2000" dirty="0">
                <a:latin typeface="Comic Sans MS" panose="030F0702030302020204" pitchFamily="66" charset="0"/>
              </a:rPr>
              <a:t>Se is prolate deformed.</a:t>
            </a:r>
            <a:endParaRPr lang="ko-KR" altLang="en-US" sz="2000" dirty="0">
              <a:latin typeface="Comic Sans MS" panose="030F0702030302020204" pitchFamily="66" charset="0"/>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27456"/>
    </mc:Choice>
    <mc:Fallback xmlns="">
      <p:transition spd="slow" advTm="2745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5" presetClass="entr" presetSubtype="1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checkerboard(across)">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8" name="Text Box 13">
            <a:extLst>
              <a:ext uri="{FF2B5EF4-FFF2-40B4-BE49-F238E27FC236}">
                <a16:creationId xmlns:a16="http://schemas.microsoft.com/office/drawing/2014/main" id="{48F25110-19D4-7B89-B339-4714C0CB5EFD}"/>
              </a:ext>
            </a:extLst>
          </p:cNvPr>
          <p:cNvSpPr txBox="1">
            <a:spLocks noChangeArrowheads="1"/>
          </p:cNvSpPr>
          <p:nvPr/>
        </p:nvSpPr>
        <p:spPr bwMode="auto">
          <a:xfrm>
            <a:off x="254001" y="169863"/>
            <a:ext cx="5372099" cy="461665"/>
          </a:xfrm>
          <a:prstGeom prst="rect">
            <a:avLst/>
          </a:prstGeom>
          <a:solidFill>
            <a:schemeClr val="tx1"/>
          </a:solidFill>
          <a:ln>
            <a:noFill/>
          </a:ln>
        </p:spPr>
        <p:txBody>
          <a:bodyPr wrap="square">
            <a:spAutoFit/>
          </a:bodyPr>
          <a:lstStyle>
            <a:lvl1pPr marL="342900" indent="-342900" eaLnBrk="0" hangingPunct="0">
              <a:defRPr kumimoji="1">
                <a:solidFill>
                  <a:schemeClr val="tx1"/>
                </a:solidFill>
                <a:latin typeface="굴림" panose="020B0600000101010101" pitchFamily="50" charset="-127"/>
                <a:ea typeface="굴림" panose="020B0600000101010101" pitchFamily="50" charset="-127"/>
              </a:defRPr>
            </a:lvl1pPr>
            <a:lvl2pPr marL="742950" indent="-285750" eaLnBrk="0" hangingPunct="0">
              <a:defRPr kumimoji="1">
                <a:solidFill>
                  <a:schemeClr val="tx1"/>
                </a:solidFill>
                <a:latin typeface="굴림" panose="020B0600000101010101" pitchFamily="50" charset="-127"/>
                <a:ea typeface="굴림" panose="020B0600000101010101" pitchFamily="50" charset="-127"/>
              </a:defRPr>
            </a:lvl2pPr>
            <a:lvl3pPr marL="1143000" indent="-228600" eaLnBrk="0" hangingPunct="0">
              <a:defRPr kumimoji="1">
                <a:solidFill>
                  <a:schemeClr val="tx1"/>
                </a:solidFill>
                <a:latin typeface="굴림" panose="020B0600000101010101" pitchFamily="50" charset="-127"/>
                <a:ea typeface="굴림" panose="020B0600000101010101" pitchFamily="50" charset="-127"/>
              </a:defRPr>
            </a:lvl3pPr>
            <a:lvl4pPr marL="1600200" indent="-228600" eaLnBrk="0" hangingPunct="0">
              <a:defRPr kumimoji="1">
                <a:solidFill>
                  <a:schemeClr val="tx1"/>
                </a:solidFill>
                <a:latin typeface="굴림" panose="020B0600000101010101" pitchFamily="50" charset="-127"/>
                <a:ea typeface="굴림" panose="020B0600000101010101" pitchFamily="50" charset="-127"/>
              </a:defRPr>
            </a:lvl4pPr>
            <a:lvl5pPr marL="2057400" indent="-228600" eaLnBrk="0" hangingPunct="0">
              <a:defRPr kumimoji="1">
                <a:solidFill>
                  <a:schemeClr val="tx1"/>
                </a:solidFill>
                <a:latin typeface="굴림" panose="020B0600000101010101" pitchFamily="50" charset="-127"/>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9pPr>
          </a:lstStyle>
          <a:p>
            <a:pPr eaLnBrk="1" hangingPunct="1">
              <a:buFont typeface="Wingdings" panose="05000000000000000000" pitchFamily="2" charset="2"/>
              <a:buChar char="v"/>
            </a:pPr>
            <a:r>
              <a:rPr lang="en-US" altLang="ko-KR" sz="2400" b="1">
                <a:solidFill>
                  <a:schemeClr val="bg1"/>
                </a:solidFill>
                <a:latin typeface="+mn-lt"/>
              </a:rPr>
              <a:t>Running sum of GT(-) strength for </a:t>
            </a:r>
            <a:r>
              <a:rPr lang="en-US" altLang="ko-KR" sz="2400" b="1" baseline="30000">
                <a:solidFill>
                  <a:schemeClr val="bg1"/>
                </a:solidFill>
                <a:latin typeface="+mn-lt"/>
              </a:rPr>
              <a:t>82</a:t>
            </a:r>
            <a:r>
              <a:rPr lang="en-US" altLang="ko-KR" sz="2400" b="1">
                <a:solidFill>
                  <a:schemeClr val="bg1"/>
                </a:solidFill>
                <a:latin typeface="+mn-lt"/>
              </a:rPr>
              <a:t>Se </a:t>
            </a:r>
          </a:p>
        </p:txBody>
      </p:sp>
      <p:pic>
        <p:nvPicPr>
          <p:cNvPr id="36869" name="Picture 7">
            <a:extLst>
              <a:ext uri="{FF2B5EF4-FFF2-40B4-BE49-F238E27FC236}">
                <a16:creationId xmlns:a16="http://schemas.microsoft.com/office/drawing/2014/main" id="{561234D1-B822-0DB4-6D3A-6E4AE3E9CC0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57339" y="804864"/>
            <a:ext cx="6791325" cy="524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AutoShape 10">
            <a:extLst>
              <a:ext uri="{FF2B5EF4-FFF2-40B4-BE49-F238E27FC236}">
                <a16:creationId xmlns:a16="http://schemas.microsoft.com/office/drawing/2014/main" id="{3086C663-1F54-CE98-982A-CF92063F60EE}"/>
              </a:ext>
            </a:extLst>
          </p:cNvPr>
          <p:cNvSpPr>
            <a:spLocks noChangeArrowheads="1"/>
          </p:cNvSpPr>
          <p:nvPr/>
        </p:nvSpPr>
        <p:spPr bwMode="auto">
          <a:xfrm>
            <a:off x="5872164" y="1916113"/>
            <a:ext cx="3671887" cy="973137"/>
          </a:xfrm>
          <a:prstGeom prst="wedgeRectCallout">
            <a:avLst>
              <a:gd name="adj1" fmla="val -61088"/>
              <a:gd name="adj2" fmla="val -521"/>
            </a:avLst>
          </a:prstGeom>
          <a:solidFill>
            <a:schemeClr val="accent4">
              <a:lumMod val="20000"/>
              <a:lumOff val="80000"/>
            </a:schemeClr>
          </a:solidFill>
          <a:ln w="12700" algn="ctr">
            <a:solidFill>
              <a:schemeClr val="tx1"/>
            </a:solidFill>
            <a:miter lim="800000"/>
            <a:headEnd/>
            <a:tailEnd/>
          </a:ln>
        </p:spPr>
        <p:txBody>
          <a:bodyPr/>
          <a:lstStyle/>
          <a:p>
            <a:pPr>
              <a:defRPr/>
            </a:pPr>
            <a:r>
              <a:rPr lang="en-US" altLang="ko-KR" sz="1800" dirty="0">
                <a:latin typeface="Comic Sans MS" pitchFamily="66" charset="0"/>
              </a:rPr>
              <a:t>Results by DQRPA reproduce well experimental data without quenching factor.</a:t>
            </a:r>
            <a:endParaRPr lang="en-US" altLang="ko-KR" sz="1800" dirty="0">
              <a:solidFill>
                <a:srgbClr val="0000CC"/>
              </a:solidFill>
              <a:latin typeface="Comic Sans MS" pitchFamily="66" charset="0"/>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1574"/>
    </mc:Choice>
    <mc:Fallback xmlns="">
      <p:transition spd="slow" advTm="1157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1"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직사각형 5">
            <a:extLst>
              <a:ext uri="{FF2B5EF4-FFF2-40B4-BE49-F238E27FC236}">
                <a16:creationId xmlns:a16="http://schemas.microsoft.com/office/drawing/2014/main" id="{FA4B193F-4334-4187-AA8E-AB0DE8BCDC45}"/>
              </a:ext>
            </a:extLst>
          </p:cNvPr>
          <p:cNvSpPr>
            <a:spLocks noChangeArrowheads="1"/>
          </p:cNvSpPr>
          <p:nvPr/>
        </p:nvSpPr>
        <p:spPr bwMode="auto">
          <a:xfrm>
            <a:off x="192410" y="648937"/>
            <a:ext cx="9620364" cy="5401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latinLnBrk="1">
              <a:spcBef>
                <a:spcPct val="20000"/>
              </a:spcBef>
              <a:buFont typeface="Arial" panose="020B0604020202020204" pitchFamily="34" charset="0"/>
              <a:buChar char="•"/>
              <a:defRPr sz="3200">
                <a:solidFill>
                  <a:schemeClr val="tx1"/>
                </a:solidFill>
                <a:latin typeface="맑은 고딕" panose="020B0503020000020004" pitchFamily="50" charset="-127"/>
                <a:ea typeface="맑은 고딕" panose="020B0503020000020004" pitchFamily="50" charset="-127"/>
              </a:defRPr>
            </a:lvl1pPr>
            <a:lvl2pPr marL="742950" indent="-285750" latinLnBrk="1">
              <a:spcBef>
                <a:spcPct val="20000"/>
              </a:spcBef>
              <a:buFont typeface="Arial" panose="020B0604020202020204" pitchFamily="34" charset="0"/>
              <a:buChar char="–"/>
              <a:defRPr sz="2800">
                <a:solidFill>
                  <a:schemeClr val="tx1"/>
                </a:solidFill>
                <a:latin typeface="맑은 고딕" panose="020B0503020000020004" pitchFamily="50" charset="-127"/>
                <a:ea typeface="맑은 고딕" panose="020B0503020000020004" pitchFamily="50" charset="-127"/>
              </a:defRPr>
            </a:lvl2pPr>
            <a:lvl3pPr marL="1143000" indent="-228600" latinLnBrk="1">
              <a:spcBef>
                <a:spcPct val="20000"/>
              </a:spcBef>
              <a:buFont typeface="Arial" panose="020B0604020202020204" pitchFamily="34" charset="0"/>
              <a:buChar char="•"/>
              <a:defRPr sz="2400">
                <a:solidFill>
                  <a:schemeClr val="tx1"/>
                </a:solidFill>
                <a:latin typeface="맑은 고딕" panose="020B0503020000020004" pitchFamily="50" charset="-127"/>
                <a:ea typeface="맑은 고딕" panose="020B0503020000020004" pitchFamily="50" charset="-127"/>
              </a:defRPr>
            </a:lvl3pPr>
            <a:lvl4pPr marL="1600200" indent="-228600" latinLnBrk="1">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4pPr>
            <a:lvl5pPr marL="2057400" indent="-228600" latinLnBrk="1">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9pPr>
          </a:lstStyle>
          <a:p>
            <a:pPr marL="457200" indent="-457200">
              <a:buAutoNum type="arabicPeriod"/>
            </a:pPr>
            <a:r>
              <a:rPr lang="en-US" altLang="ko-KR" sz="2300" dirty="0">
                <a:latin typeface="+mn-lt"/>
              </a:rPr>
              <a:t>Even though </a:t>
            </a:r>
            <a:r>
              <a:rPr lang="en-US" altLang="ko-KR" sz="2300" baseline="30000" dirty="0">
                <a:latin typeface="+mn-lt"/>
              </a:rPr>
              <a:t>24</a:t>
            </a:r>
            <a:r>
              <a:rPr lang="en-US" altLang="ko-KR" sz="2300" dirty="0">
                <a:latin typeface="+mn-lt"/>
              </a:rPr>
              <a:t>Mg, </a:t>
            </a:r>
            <a:r>
              <a:rPr lang="en-US" altLang="ko-KR" sz="2300" baseline="30000" dirty="0">
                <a:latin typeface="+mn-lt"/>
              </a:rPr>
              <a:t>28</a:t>
            </a:r>
            <a:r>
              <a:rPr lang="en-US" altLang="ko-KR" sz="2300" dirty="0">
                <a:latin typeface="+mn-lt"/>
              </a:rPr>
              <a:t>Si, and </a:t>
            </a:r>
            <a:r>
              <a:rPr lang="en-US" altLang="ko-KR" sz="2300" baseline="30000" dirty="0">
                <a:latin typeface="+mn-lt"/>
              </a:rPr>
              <a:t>32</a:t>
            </a:r>
            <a:r>
              <a:rPr lang="en-US" altLang="ko-KR" sz="2300" dirty="0">
                <a:latin typeface="+mn-lt"/>
              </a:rPr>
              <a:t>S  are N=Z nuclei, t</a:t>
            </a:r>
            <a:r>
              <a:rPr lang="en-US" altLang="ko-KR" sz="2300" dirty="0">
                <a:latin typeface="+mn-lt"/>
                <a:ea typeface="굴림" charset="-127"/>
              </a:rPr>
              <a:t>he deformation effect is more important than the np-pairing correlations.</a:t>
            </a:r>
            <a:r>
              <a:rPr lang="en-US" altLang="ko-KR" sz="2300" dirty="0">
                <a:latin typeface="+mn-lt"/>
              </a:rPr>
              <a:t>  </a:t>
            </a:r>
          </a:p>
          <a:p>
            <a:pPr marL="457200" indent="-457200">
              <a:buAutoNum type="arabicPeriod" startAt="2"/>
            </a:pPr>
            <a:r>
              <a:rPr lang="en-US" altLang="ko-KR" sz="2300" b="0" i="0" dirty="0">
                <a:solidFill>
                  <a:srgbClr val="000000"/>
                </a:solidFill>
                <a:effectLst/>
                <a:latin typeface="+mn-lt"/>
              </a:rPr>
              <a:t>For N~Z nuclei, the TF properties in the residual interaction can be changed in the case of </a:t>
            </a:r>
            <a:r>
              <a:rPr lang="en-US" altLang="ko-KR" sz="2300" b="0" i="1" dirty="0">
                <a:solidFill>
                  <a:srgbClr val="000000"/>
                </a:solidFill>
                <a:effectLst/>
                <a:latin typeface="+mn-lt"/>
              </a:rPr>
              <a:t>p-p</a:t>
            </a:r>
            <a:r>
              <a:rPr lang="en-US" altLang="ko-KR" sz="2300" b="0" i="0" dirty="0">
                <a:solidFill>
                  <a:srgbClr val="000000"/>
                </a:solidFill>
                <a:effectLst/>
                <a:latin typeface="+mn-lt"/>
              </a:rPr>
              <a:t> and </a:t>
            </a:r>
            <a:r>
              <a:rPr lang="en-US" altLang="ko-KR" sz="2300" b="0" i="1" dirty="0">
                <a:solidFill>
                  <a:srgbClr val="000000"/>
                </a:solidFill>
                <a:effectLst/>
                <a:latin typeface="+mn-lt"/>
              </a:rPr>
              <a:t>p-h </a:t>
            </a:r>
            <a:r>
              <a:rPr lang="en-US" altLang="ko-KR" sz="2300" b="0" dirty="0">
                <a:effectLst/>
                <a:latin typeface="+mn-lt"/>
              </a:rPr>
              <a:t>by Pandya transformation</a:t>
            </a:r>
            <a:r>
              <a:rPr lang="en-US" altLang="ko-KR" sz="2300" dirty="0">
                <a:latin typeface="+mn-lt"/>
              </a:rPr>
              <a:t>.</a:t>
            </a:r>
          </a:p>
          <a:p>
            <a:pPr marL="457200" indent="-457200">
              <a:buAutoNum type="arabicPeriod" startAt="2"/>
            </a:pPr>
            <a:r>
              <a:rPr lang="en-US" altLang="ko-KR" sz="2300" dirty="0">
                <a:latin typeface="+mn-lt"/>
              </a:rPr>
              <a:t>By the attractive TF, there appear Low Energy Super GT (</a:t>
            </a:r>
            <a:r>
              <a:rPr lang="en-US" altLang="ko-KR" sz="2300" dirty="0" err="1">
                <a:latin typeface="+mn-lt"/>
              </a:rPr>
              <a:t>LeSGT</a:t>
            </a:r>
            <a:r>
              <a:rPr lang="en-US" altLang="ko-KR" sz="2300" dirty="0">
                <a:latin typeface="+mn-lt"/>
              </a:rPr>
              <a:t>) excitations.</a:t>
            </a:r>
          </a:p>
          <a:p>
            <a:pPr marL="457200" indent="-457200">
              <a:buAutoNum type="arabicPeriod" startAt="4"/>
            </a:pPr>
            <a:r>
              <a:rPr lang="en-US" altLang="ko-KR" sz="2300" dirty="0">
                <a:latin typeface="+mn-lt"/>
              </a:rPr>
              <a:t>But, the </a:t>
            </a:r>
            <a:r>
              <a:rPr lang="en-US" altLang="ko-KR" sz="2300" dirty="0" err="1">
                <a:latin typeface="+mn-lt"/>
              </a:rPr>
              <a:t>LeSGT</a:t>
            </a:r>
            <a:r>
              <a:rPr lang="en-US" altLang="ko-KR" sz="2300" dirty="0">
                <a:latin typeface="+mn-lt"/>
              </a:rPr>
              <a:t> peaks moved to high-lying GT states with the increase of</a:t>
            </a:r>
          </a:p>
          <a:p>
            <a:pPr marL="0" indent="0">
              <a:buNone/>
            </a:pPr>
            <a:r>
              <a:rPr lang="en-US" altLang="ko-KR" sz="2300" dirty="0">
                <a:latin typeface="+mn-lt"/>
              </a:rPr>
              <a:t>      the nuclear mass for doubly magic nuclei because of  the competition of</a:t>
            </a:r>
          </a:p>
          <a:p>
            <a:pPr marL="0" indent="0">
              <a:buNone/>
            </a:pPr>
            <a:r>
              <a:rPr lang="en-US" altLang="ko-KR" sz="2300" dirty="0">
                <a:latin typeface="+mn-lt"/>
              </a:rPr>
              <a:t>      TF and Spin-Orbit force.</a:t>
            </a:r>
          </a:p>
          <a:p>
            <a:pPr marL="0" indent="0">
              <a:buNone/>
            </a:pPr>
            <a:r>
              <a:rPr lang="en-US" altLang="ko-KR" sz="2300" dirty="0">
                <a:latin typeface="+mn-lt"/>
              </a:rPr>
              <a:t>5.  However, </a:t>
            </a:r>
            <a:r>
              <a:rPr lang="en-US" altLang="ko-KR" sz="2300" dirty="0">
                <a:solidFill>
                  <a:srgbClr val="FF0000"/>
                </a:solidFill>
                <a:latin typeface="+mn-lt"/>
              </a:rPr>
              <a:t>we</a:t>
            </a:r>
            <a:r>
              <a:rPr lang="en-US" altLang="ko-KR" sz="2300" dirty="0">
                <a:solidFill>
                  <a:srgbClr val="FF0000"/>
                </a:solidFill>
                <a:latin typeface="+mn-lt"/>
                <a:ea typeface="Cambria Math" panose="02040503050406030204" pitchFamily="18" charset="0"/>
              </a:rPr>
              <a:t> do not have enough data for GT transition to confirm the   </a:t>
            </a:r>
          </a:p>
          <a:p>
            <a:pPr marL="0" indent="0">
              <a:buNone/>
            </a:pPr>
            <a:r>
              <a:rPr lang="en-US" altLang="ko-KR" sz="2300" dirty="0">
                <a:solidFill>
                  <a:srgbClr val="FF0000"/>
                </a:solidFill>
                <a:latin typeface="+mn-lt"/>
                <a:ea typeface="Cambria Math" panose="02040503050406030204" pitchFamily="18" charset="0"/>
              </a:rPr>
              <a:t>     theoretical estimation, like pairing interactions as well as tensor force,</a:t>
            </a:r>
          </a:p>
          <a:p>
            <a:pPr marL="0" indent="0">
              <a:buNone/>
            </a:pPr>
            <a:r>
              <a:rPr lang="en-US" altLang="ko-KR" sz="2300" dirty="0">
                <a:solidFill>
                  <a:srgbClr val="FF0000"/>
                </a:solidFill>
                <a:latin typeface="+mn-lt"/>
                <a:ea typeface="Cambria Math" panose="02040503050406030204" pitchFamily="18" charset="0"/>
              </a:rPr>
              <a:t>     and deformation effect inside nuclei. We expect roles of RAON accelerator. </a:t>
            </a:r>
          </a:p>
          <a:p>
            <a:pPr marL="0" indent="0">
              <a:buNone/>
            </a:pPr>
            <a:r>
              <a:rPr lang="en-US" altLang="ko-KR" sz="2300" dirty="0">
                <a:latin typeface="+mn-lt"/>
                <a:ea typeface="Cambria Math" panose="02040503050406030204" pitchFamily="18" charset="0"/>
              </a:rPr>
              <a:t>6. </a:t>
            </a:r>
            <a:r>
              <a:rPr lang="en-US" altLang="ko-KR" sz="2300" dirty="0">
                <a:solidFill>
                  <a:srgbClr val="0070C0"/>
                </a:solidFill>
                <a:latin typeface="+mn-lt"/>
                <a:ea typeface="Cambria Math" panose="02040503050406030204" pitchFamily="18" charset="0"/>
              </a:rPr>
              <a:t>We are now calculating GT transitions by using SHF energy density</a:t>
            </a:r>
          </a:p>
          <a:p>
            <a:pPr marL="0" indent="0">
              <a:buNone/>
            </a:pPr>
            <a:r>
              <a:rPr lang="en-US" altLang="ko-KR" sz="2300" dirty="0">
                <a:solidFill>
                  <a:srgbClr val="0070C0"/>
                </a:solidFill>
                <a:latin typeface="+mn-lt"/>
                <a:ea typeface="Cambria Math" panose="02040503050406030204" pitchFamily="18" charset="0"/>
              </a:rPr>
              <a:t>     functionals, which enables us to confirm the effects inside nuclei. </a:t>
            </a:r>
            <a:endParaRPr lang="en-US" altLang="ko-KR" sz="2300" dirty="0">
              <a:latin typeface="+mn-lt"/>
            </a:endParaRPr>
          </a:p>
        </p:txBody>
      </p:sp>
      <p:sp>
        <p:nvSpPr>
          <p:cNvPr id="4" name="TextBox 3">
            <a:extLst>
              <a:ext uri="{FF2B5EF4-FFF2-40B4-BE49-F238E27FC236}">
                <a16:creationId xmlns:a16="http://schemas.microsoft.com/office/drawing/2014/main" id="{A2345D95-3E10-E9A1-DD0F-4539DC1173EE}"/>
              </a:ext>
            </a:extLst>
          </p:cNvPr>
          <p:cNvSpPr txBox="1"/>
          <p:nvPr/>
        </p:nvSpPr>
        <p:spPr>
          <a:xfrm>
            <a:off x="308607" y="-31085"/>
            <a:ext cx="2074881" cy="592470"/>
          </a:xfrm>
          <a:prstGeom prst="rect">
            <a:avLst/>
          </a:prstGeom>
          <a:noFill/>
        </p:spPr>
        <p:txBody>
          <a:bodyPr wrap="square" rtlCol="0">
            <a:spAutoFit/>
          </a:bodyPr>
          <a:lstStyle/>
          <a:p>
            <a:r>
              <a:rPr lang="en-US" altLang="ko-KR" sz="3250" b="1" dirty="0">
                <a:highlight>
                  <a:srgbClr val="C3E3FF"/>
                </a:highlight>
                <a:latin typeface="Times New Roman" panose="02020603050405020304" pitchFamily="18" charset="0"/>
                <a:cs typeface="Times New Roman" panose="02020603050405020304" pitchFamily="18" charset="0"/>
              </a:rPr>
              <a:t>Summary </a:t>
            </a:r>
            <a:endParaRPr lang="ko-KR" altLang="en-US" sz="3250" b="1" dirty="0">
              <a:highlight>
                <a:srgbClr val="C3E3FF"/>
              </a:highlight>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9E1176F-904A-2C44-A9E1-3FF32D29DCA2}"/>
              </a:ext>
            </a:extLst>
          </p:cNvPr>
          <p:cNvSpPr txBox="1"/>
          <p:nvPr/>
        </p:nvSpPr>
        <p:spPr>
          <a:xfrm>
            <a:off x="2962354" y="6137968"/>
            <a:ext cx="2383986" cy="584775"/>
          </a:xfrm>
          <a:prstGeom prst="rect">
            <a:avLst/>
          </a:prstGeom>
          <a:noFill/>
          <a:ln>
            <a:noFill/>
          </a:ln>
          <a:effectLst/>
          <a:scene3d>
            <a:camera prst="perspectiveFront"/>
            <a:lightRig rig="contrasting" dir="t">
              <a:rot lat="0" lon="0" rev="7800000"/>
            </a:lightRig>
          </a:scene3d>
          <a:sp3d/>
        </p:spPr>
        <p:txBody>
          <a:bodyPr wrap="none" rtlCol="0">
            <a:spAutoFit/>
          </a:bodyPr>
          <a:lstStyle/>
          <a:p>
            <a:r>
              <a:rPr lang="en-US" altLang="ko-KR" sz="3200" b="1" i="1" dirty="0">
                <a:solidFill>
                  <a:srgbClr val="7030A0"/>
                </a:solidFill>
                <a:effectLst>
                  <a:outerShdw blurRad="38100" dist="38100" dir="2700000" algn="tl">
                    <a:srgbClr val="000000">
                      <a:alpha val="43137"/>
                    </a:srgbClr>
                  </a:outerShdw>
                </a:effectLst>
                <a:latin typeface="Comic Sans MS" panose="030F0702030302020204" pitchFamily="66" charset="0"/>
              </a:rPr>
              <a:t>Thank you.</a:t>
            </a:r>
            <a:endParaRPr lang="ko-KR" altLang="en-US" sz="3200" b="1" i="1" dirty="0">
              <a:solidFill>
                <a:srgbClr val="7030A0"/>
              </a:solidFill>
              <a:effectLst>
                <a:outerShdw blurRad="38100" dist="38100" dir="2700000" algn="tl">
                  <a:srgbClr val="000000">
                    <a:alpha val="43137"/>
                  </a:srgbClr>
                </a:outerShdw>
              </a:effectLst>
              <a:latin typeface="Comic Sans MS" panose="030F0702030302020204" pitchFamily="66" charset="0"/>
            </a:endParaRPr>
          </a:p>
        </p:txBody>
      </p:sp>
    </p:spTree>
    <p:extLst>
      <p:ext uri="{BB962C8B-B14F-4D97-AF65-F5344CB8AC3E}">
        <p14:creationId xmlns:p14="http://schemas.microsoft.com/office/powerpoint/2010/main" val="1311615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38191" y="2075260"/>
            <a:ext cx="1593706" cy="382412"/>
          </a:xfrm>
          <a:prstGeom prst="rect">
            <a:avLst/>
          </a:prstGeom>
          <a:noFill/>
        </p:spPr>
        <p:txBody>
          <a:bodyPr wrap="none" rtlCol="0">
            <a:spAutoFit/>
          </a:bodyPr>
          <a:lstStyle/>
          <a:p>
            <a:r>
              <a:rPr lang="en-US" altLang="ko-KR" b="1" dirty="0">
                <a:solidFill>
                  <a:schemeClr val="bg1"/>
                </a:solidFill>
                <a:latin typeface="+mn-ea"/>
              </a:rPr>
              <a:t>2-2.</a:t>
            </a:r>
            <a:r>
              <a:rPr lang="ko-KR" altLang="en-US" b="1" dirty="0">
                <a:solidFill>
                  <a:schemeClr val="bg1"/>
                </a:solidFill>
                <a:latin typeface="+mn-ea"/>
              </a:rPr>
              <a:t>연구개요</a:t>
            </a:r>
          </a:p>
        </p:txBody>
      </p:sp>
      <p:sp>
        <p:nvSpPr>
          <p:cNvPr id="7" name="대각선 방향의 모서리가 잘린 사각형 6"/>
          <p:cNvSpPr/>
          <p:nvPr/>
        </p:nvSpPr>
        <p:spPr>
          <a:xfrm flipH="1">
            <a:off x="1610035" y="2927735"/>
            <a:ext cx="6916186" cy="1002531"/>
          </a:xfrm>
          <a:prstGeom prst="snip2DiagRect">
            <a:avLst>
              <a:gd name="adj1" fmla="val 0"/>
              <a:gd name="adj2" fmla="val 50000"/>
            </a:avLst>
          </a:prstGeom>
          <a:solidFill>
            <a:schemeClr val="bg2">
              <a:lumMod val="25000"/>
            </a:schemeClr>
          </a:solidFill>
          <a:ln w="57150">
            <a:solidFill>
              <a:schemeClr val="bg2">
                <a:lumMod val="2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8" name="TextBox 7"/>
          <p:cNvSpPr txBox="1"/>
          <p:nvPr/>
        </p:nvSpPr>
        <p:spPr>
          <a:xfrm>
            <a:off x="3912662" y="3075057"/>
            <a:ext cx="2485503" cy="707886"/>
          </a:xfrm>
          <a:prstGeom prst="rect">
            <a:avLst/>
          </a:prstGeom>
          <a:noFill/>
        </p:spPr>
        <p:txBody>
          <a:bodyPr wrap="square" rtlCol="0">
            <a:spAutoFit/>
          </a:bodyPr>
          <a:lstStyle/>
          <a:p>
            <a:pPr algn="ctr"/>
            <a:r>
              <a:rPr lang="en-US" altLang="ko-KR" sz="4000" b="1" dirty="0">
                <a:solidFill>
                  <a:schemeClr val="bg1"/>
                </a:solidFill>
              </a:rPr>
              <a:t>Back Up</a:t>
            </a:r>
            <a:endParaRPr lang="ko-KR" altLang="en-US" sz="4000" b="1" dirty="0">
              <a:solidFill>
                <a:schemeClr val="bg1"/>
              </a:solidFill>
            </a:endParaRPr>
          </a:p>
        </p:txBody>
      </p:sp>
    </p:spTree>
    <p:extLst>
      <p:ext uri="{BB962C8B-B14F-4D97-AF65-F5344CB8AC3E}">
        <p14:creationId xmlns:p14="http://schemas.microsoft.com/office/powerpoint/2010/main" val="312553646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그림 2"/>
          <p:cNvPicPr>
            <a:picLocks noChangeAspect="1"/>
          </p:cNvPicPr>
          <p:nvPr/>
        </p:nvPicPr>
        <p:blipFill>
          <a:blip r:embed="rId2"/>
          <a:stretch>
            <a:fillRect/>
          </a:stretch>
        </p:blipFill>
        <p:spPr>
          <a:xfrm>
            <a:off x="1313411" y="972502"/>
            <a:ext cx="7162800" cy="3267075"/>
          </a:xfrm>
          <a:prstGeom prst="rect">
            <a:avLst/>
          </a:prstGeom>
        </p:spPr>
      </p:pic>
      <mc:AlternateContent xmlns:mc="http://schemas.openxmlformats.org/markup-compatibility/2006" xmlns:a14="http://schemas.microsoft.com/office/drawing/2010/main">
        <mc:Choice Requires="a14">
          <p:sp>
            <p:nvSpPr>
              <p:cNvPr id="4" name="직사각형 3"/>
              <p:cNvSpPr/>
              <p:nvPr/>
            </p:nvSpPr>
            <p:spPr>
              <a:xfrm>
                <a:off x="1141126" y="4443875"/>
                <a:ext cx="8189550" cy="1542730"/>
              </a:xfrm>
              <a:prstGeom prst="rect">
                <a:avLst/>
              </a:prstGeom>
            </p:spPr>
            <p:txBody>
              <a:bodyPr wrap="none">
                <a:spAutoFit/>
              </a:bodyPr>
              <a:lstStyle/>
              <a:p>
                <a:pPr>
                  <a:defRPr/>
                </a:pPr>
                <a14:m>
                  <m:oMath xmlns:m="http://schemas.openxmlformats.org/officeDocument/2006/math">
                    <m:sSub>
                      <m:sSubPr>
                        <m:ctrlPr>
                          <a:rPr lang="en-US" altLang="ko-KR" b="0" i="1" smtClean="0">
                            <a:solidFill>
                              <a:schemeClr val="tx1"/>
                            </a:solidFill>
                            <a:latin typeface="Cambria Math" panose="02040503050406030204" pitchFamily="18" charset="0"/>
                            <a:cs typeface="Calibri" panose="020F0502020204030204" pitchFamily="34" charset="0"/>
                          </a:rPr>
                        </m:ctrlPr>
                      </m:sSubPr>
                      <m:e>
                        <m:r>
                          <a:rPr lang="en-US" altLang="ko-KR" b="0" i="1" smtClean="0">
                            <a:solidFill>
                              <a:schemeClr val="tx1"/>
                            </a:solidFill>
                            <a:latin typeface="Cambria Math" panose="02040503050406030204" pitchFamily="18" charset="0"/>
                            <a:cs typeface="Calibri" panose="020F0502020204030204" pitchFamily="34" charset="0"/>
                          </a:rPr>
                          <m:t>𝐽</m:t>
                        </m:r>
                      </m:e>
                      <m:sub>
                        <m:r>
                          <a:rPr lang="ko-KR" altLang="en-US" b="0" i="1" smtClean="0">
                            <a:solidFill>
                              <a:schemeClr val="tx1"/>
                            </a:solidFill>
                            <a:latin typeface="Cambria Math" panose="02040503050406030204" pitchFamily="18" charset="0"/>
                            <a:cs typeface="Calibri" panose="020F0502020204030204" pitchFamily="34" charset="0"/>
                          </a:rPr>
                          <m:t>𝜎𝜏</m:t>
                        </m:r>
                      </m:sub>
                    </m:sSub>
                  </m:oMath>
                </a14:m>
                <a:r>
                  <a:rPr lang="en-US" altLang="ko-KR" dirty="0">
                    <a:solidFill>
                      <a:schemeClr val="tx1"/>
                    </a:solidFill>
                    <a:latin typeface="Calibri" panose="020F0502020204030204" pitchFamily="34" charset="0"/>
                    <a:cs typeface="Calibri" panose="020F0502020204030204" pitchFamily="34" charset="0"/>
                  </a:rPr>
                  <a:t> : volume integral of the effective interaction </a:t>
                </a:r>
                <a14:m>
                  <m:oMath xmlns:m="http://schemas.openxmlformats.org/officeDocument/2006/math">
                    <m:sSub>
                      <m:sSubPr>
                        <m:ctrlPr>
                          <a:rPr lang="en-US" altLang="ko-KR" b="0" i="1" smtClean="0">
                            <a:solidFill>
                              <a:schemeClr val="tx1"/>
                            </a:solidFill>
                            <a:latin typeface="Cambria Math" panose="02040503050406030204" pitchFamily="18" charset="0"/>
                            <a:cs typeface="Calibri" panose="020F0502020204030204" pitchFamily="34" charset="0"/>
                          </a:rPr>
                        </m:ctrlPr>
                      </m:sSubPr>
                      <m:e>
                        <m:r>
                          <a:rPr lang="en-US" altLang="ko-KR" b="0" i="1" smtClean="0">
                            <a:solidFill>
                              <a:schemeClr val="tx1"/>
                            </a:solidFill>
                            <a:latin typeface="Cambria Math" panose="02040503050406030204" pitchFamily="18" charset="0"/>
                            <a:cs typeface="Calibri" panose="020F0502020204030204" pitchFamily="34" charset="0"/>
                          </a:rPr>
                          <m:t>𝑉</m:t>
                        </m:r>
                      </m:e>
                      <m:sub>
                        <m:r>
                          <a:rPr lang="ko-KR" altLang="en-US" i="1">
                            <a:latin typeface="Cambria Math" panose="02040503050406030204" pitchFamily="18" charset="0"/>
                            <a:cs typeface="Calibri" panose="020F0502020204030204" pitchFamily="34" charset="0"/>
                          </a:rPr>
                          <m:t>𝜎𝜏</m:t>
                        </m:r>
                      </m:sub>
                    </m:sSub>
                  </m:oMath>
                </a14:m>
                <a:r>
                  <a:rPr lang="en-US" altLang="ko-KR" dirty="0">
                    <a:solidFill>
                      <a:schemeClr val="tx1"/>
                    </a:solidFill>
                    <a:latin typeface="Calibri" panose="020F0502020204030204" pitchFamily="34" charset="0"/>
                    <a:cs typeface="Calibri" panose="020F0502020204030204" pitchFamily="34" charset="0"/>
                  </a:rPr>
                  <a:t>at momentum transfer </a:t>
                </a:r>
                <a14:m>
                  <m:oMath xmlns:m="http://schemas.openxmlformats.org/officeDocument/2006/math">
                    <m:r>
                      <a:rPr lang="en-US" altLang="ko-KR" b="0" i="1" smtClean="0">
                        <a:solidFill>
                          <a:schemeClr val="tx1"/>
                        </a:solidFill>
                        <a:latin typeface="Cambria Math" panose="02040503050406030204" pitchFamily="18" charset="0"/>
                        <a:cs typeface="Calibri" panose="020F0502020204030204" pitchFamily="34" charset="0"/>
                      </a:rPr>
                      <m:t>𝑞</m:t>
                    </m:r>
                    <m:r>
                      <a:rPr lang="en-US" altLang="ko-KR" b="0" i="1" smtClean="0">
                        <a:solidFill>
                          <a:schemeClr val="tx1"/>
                        </a:solidFill>
                        <a:latin typeface="Cambria Math" panose="02040503050406030204" pitchFamily="18" charset="0"/>
                        <a:ea typeface="Cambria Math" panose="02040503050406030204" pitchFamily="18" charset="0"/>
                        <a:cs typeface="Calibri" panose="020F0502020204030204" pitchFamily="34" charset="0"/>
                      </a:rPr>
                      <m:t>≈0.</m:t>
                    </m:r>
                  </m:oMath>
                </a14:m>
                <a:r>
                  <a:rPr lang="en-US" altLang="ko-KR" b="0" dirty="0">
                    <a:solidFill>
                      <a:schemeClr val="tx1"/>
                    </a:solidFill>
                    <a:latin typeface="Calibri" panose="020F0502020204030204" pitchFamily="34" charset="0"/>
                    <a:ea typeface="Cambria Math" panose="02040503050406030204" pitchFamily="18" charset="0"/>
                    <a:cs typeface="Calibri" panose="020F0502020204030204" pitchFamily="34" charset="0"/>
                  </a:rPr>
                  <a:t> </a:t>
                </a:r>
              </a:p>
              <a:p>
                <a:pPr>
                  <a:defRPr/>
                </a:pPr>
                <a14:m>
                  <m:oMath xmlns:m="http://schemas.openxmlformats.org/officeDocument/2006/math">
                    <m:r>
                      <a:rPr lang="en-US" altLang="ko-KR" b="0" i="1" smtClean="0">
                        <a:solidFill>
                          <a:schemeClr val="tx1"/>
                        </a:solidFill>
                        <a:latin typeface="Cambria Math" panose="02040503050406030204" pitchFamily="18" charset="0"/>
                        <a:ea typeface="Cambria Math" panose="02040503050406030204" pitchFamily="18" charset="0"/>
                        <a:cs typeface="Calibri" panose="020F0502020204030204" pitchFamily="34" charset="0"/>
                      </a:rPr>
                      <m:t>𝐾</m:t>
                    </m:r>
                    <m:r>
                      <a:rPr lang="en-US" altLang="ko-KR" b="0" i="1" smtClean="0">
                        <a:solidFill>
                          <a:schemeClr val="tx1"/>
                        </a:solidFill>
                        <a:latin typeface="Cambria Math" panose="02040503050406030204" pitchFamily="18" charset="0"/>
                        <a:ea typeface="Cambria Math" panose="02040503050406030204" pitchFamily="18" charset="0"/>
                        <a:cs typeface="Calibri" panose="020F0502020204030204" pitchFamily="34" charset="0"/>
                      </a:rPr>
                      <m:t>(</m:t>
                    </m:r>
                    <m:r>
                      <a:rPr lang="ko-KR" altLang="en-US" b="0" i="1" smtClean="0">
                        <a:solidFill>
                          <a:schemeClr val="tx1"/>
                        </a:solidFill>
                        <a:latin typeface="Cambria Math" panose="02040503050406030204" pitchFamily="18" charset="0"/>
                        <a:ea typeface="Cambria Math" panose="02040503050406030204" pitchFamily="18" charset="0"/>
                        <a:cs typeface="Calibri" panose="020F0502020204030204" pitchFamily="34" charset="0"/>
                      </a:rPr>
                      <m:t>𝜔</m:t>
                    </m:r>
                    <m:r>
                      <a:rPr lang="en-US" altLang="ko-KR" b="0" i="1" smtClean="0">
                        <a:solidFill>
                          <a:schemeClr val="tx1"/>
                        </a:solidFill>
                        <a:latin typeface="Cambria Math" panose="02040503050406030204" pitchFamily="18" charset="0"/>
                        <a:ea typeface="Cambria Math" panose="02040503050406030204" pitchFamily="18" charset="0"/>
                        <a:cs typeface="Calibri" panose="020F0502020204030204" pitchFamily="34" charset="0"/>
                      </a:rPr>
                      <m:t>)</m:t>
                    </m:r>
                  </m:oMath>
                </a14:m>
                <a:r>
                  <a:rPr lang="en-US" altLang="ko-KR" b="0" dirty="0">
                    <a:solidFill>
                      <a:schemeClr val="tx1"/>
                    </a:solidFill>
                    <a:latin typeface="Calibri" panose="020F0502020204030204" pitchFamily="34" charset="0"/>
                    <a:ea typeface="Cambria Math" panose="02040503050406030204" pitchFamily="18" charset="0"/>
                    <a:cs typeface="Calibri" panose="020F0502020204030204" pitchFamily="34" charset="0"/>
                  </a:rPr>
                  <a:t>: kinematic factor. </a:t>
                </a:r>
                <a:endParaRPr lang="en-US" altLang="ko-KR" b="0" i="1" dirty="0">
                  <a:solidFill>
                    <a:schemeClr val="tx1"/>
                  </a:solidFill>
                  <a:latin typeface="Cambria Math" panose="02040503050406030204" pitchFamily="18" charset="0"/>
                  <a:ea typeface="Cambria Math" panose="02040503050406030204" pitchFamily="18" charset="0"/>
                  <a:cs typeface="Calibri" panose="020F0502020204030204" pitchFamily="34" charset="0"/>
                </a:endParaRPr>
              </a:p>
              <a:p>
                <a:pPr>
                  <a:defRPr/>
                </a:pPr>
                <a14:m>
                  <m:oMath xmlns:m="http://schemas.openxmlformats.org/officeDocument/2006/math">
                    <m:r>
                      <a:rPr lang="ko-KR" altLang="en-US" b="0" i="1" smtClean="0">
                        <a:solidFill>
                          <a:schemeClr val="tx1"/>
                        </a:solidFill>
                        <a:latin typeface="Cambria Math" panose="02040503050406030204" pitchFamily="18" charset="0"/>
                        <a:ea typeface="Cambria Math" panose="02040503050406030204" pitchFamily="18" charset="0"/>
                        <a:cs typeface="Calibri" panose="020F0502020204030204" pitchFamily="34" charset="0"/>
                      </a:rPr>
                      <m:t>𝜔</m:t>
                    </m:r>
                    <m:r>
                      <a:rPr lang="en-US" altLang="ko-KR" b="0" i="1" smtClean="0">
                        <a:solidFill>
                          <a:schemeClr val="tx1"/>
                        </a:solidFill>
                        <a:latin typeface="Cambria Math" panose="02040503050406030204" pitchFamily="18" charset="0"/>
                        <a:ea typeface="Cambria Math" panose="02040503050406030204" pitchFamily="18" charset="0"/>
                        <a:cs typeface="Calibri" panose="020F0502020204030204" pitchFamily="34" charset="0"/>
                      </a:rPr>
                      <m:t>:</m:t>
                    </m:r>
                  </m:oMath>
                </a14:m>
                <a:r>
                  <a:rPr lang="en-US" altLang="ko-KR" b="0" dirty="0">
                    <a:solidFill>
                      <a:schemeClr val="tx1"/>
                    </a:solidFill>
                    <a:latin typeface="Calibri" panose="020F0502020204030204" pitchFamily="34" charset="0"/>
                    <a:ea typeface="Cambria Math" panose="02040503050406030204" pitchFamily="18" charset="0"/>
                    <a:cs typeface="Calibri" panose="020F0502020204030204" pitchFamily="34" charset="0"/>
                  </a:rPr>
                  <a:t>total energy transfer.</a:t>
                </a:r>
              </a:p>
              <a:p>
                <a:pPr>
                  <a:defRPr/>
                </a:pPr>
                <a14:m>
                  <m:oMath xmlns:m="http://schemas.openxmlformats.org/officeDocument/2006/math">
                    <m:sSub>
                      <m:sSubPr>
                        <m:ctrlPr>
                          <a:rPr lang="en-US" altLang="ko-KR" b="0" i="1" smtClean="0">
                            <a:solidFill>
                              <a:schemeClr val="tx1"/>
                            </a:solidFill>
                            <a:latin typeface="Cambria Math" panose="02040503050406030204" pitchFamily="18" charset="0"/>
                            <a:ea typeface="Cambria Math" panose="02040503050406030204" pitchFamily="18" charset="0"/>
                            <a:cs typeface="Calibri" panose="020F0502020204030204" pitchFamily="34" charset="0"/>
                          </a:rPr>
                        </m:ctrlPr>
                      </m:sSubPr>
                      <m:e>
                        <m:r>
                          <a:rPr lang="en-US" altLang="ko-KR" b="0" i="1" smtClean="0">
                            <a:solidFill>
                              <a:schemeClr val="tx1"/>
                            </a:solidFill>
                            <a:latin typeface="Cambria Math" panose="02040503050406030204" pitchFamily="18" charset="0"/>
                            <a:ea typeface="Cambria Math" panose="02040503050406030204" pitchFamily="18" charset="0"/>
                            <a:cs typeface="Calibri" panose="020F0502020204030204" pitchFamily="34" charset="0"/>
                          </a:rPr>
                          <m:t>𝑁</m:t>
                        </m:r>
                      </m:e>
                      <m:sub>
                        <m:r>
                          <a:rPr lang="ko-KR" altLang="en-US" i="1">
                            <a:latin typeface="Cambria Math" panose="02040503050406030204" pitchFamily="18" charset="0"/>
                            <a:cs typeface="Calibri" panose="020F0502020204030204" pitchFamily="34" charset="0"/>
                          </a:rPr>
                          <m:t>𝜎𝜏</m:t>
                        </m:r>
                      </m:sub>
                    </m:sSub>
                  </m:oMath>
                </a14:m>
                <a:r>
                  <a:rPr lang="en-US" altLang="ko-KR" b="0" dirty="0">
                    <a:solidFill>
                      <a:schemeClr val="tx1"/>
                    </a:solidFill>
                    <a:latin typeface="Calibri" panose="020F0502020204030204" pitchFamily="34" charset="0"/>
                    <a:ea typeface="Cambria Math" panose="02040503050406030204" pitchFamily="18" charset="0"/>
                    <a:cs typeface="Calibri" panose="020F0502020204030204" pitchFamily="34" charset="0"/>
                  </a:rPr>
                  <a:t> : distortion factor.</a:t>
                </a:r>
              </a:p>
              <a:p>
                <a:pPr>
                  <a:defRPr/>
                </a:pPr>
                <a14:m>
                  <m:oMath xmlns:m="http://schemas.openxmlformats.org/officeDocument/2006/math">
                    <m:r>
                      <a:rPr lang="ko-KR" altLang="en-US" b="0" i="1" smtClean="0">
                        <a:solidFill>
                          <a:schemeClr val="tx1"/>
                        </a:solidFill>
                        <a:latin typeface="Cambria Math" panose="02040503050406030204" pitchFamily="18" charset="0"/>
                        <a:ea typeface="Cambria Math" panose="02040503050406030204" pitchFamily="18" charset="0"/>
                        <a:cs typeface="Calibri" panose="020F0502020204030204" pitchFamily="34" charset="0"/>
                      </a:rPr>
                      <m:t>𝜎</m:t>
                    </m:r>
                    <m:r>
                      <a:rPr lang="en-US" altLang="ko-KR" b="0" i="1" smtClean="0">
                        <a:solidFill>
                          <a:schemeClr val="tx1"/>
                        </a:solidFill>
                        <a:latin typeface="Cambria Math" panose="02040503050406030204" pitchFamily="18" charset="0"/>
                        <a:ea typeface="Cambria Math" panose="02040503050406030204" pitchFamily="18" charset="0"/>
                        <a:cs typeface="Calibri" panose="020F0502020204030204" pitchFamily="34" charset="0"/>
                      </a:rPr>
                      <m:t>(0)</m:t>
                    </m:r>
                  </m:oMath>
                </a14:m>
                <a:r>
                  <a:rPr lang="en-US" altLang="ko-KR" b="0" dirty="0">
                    <a:solidFill>
                      <a:schemeClr val="tx1"/>
                    </a:solidFill>
                    <a:latin typeface="Calibri" panose="020F0502020204030204" pitchFamily="34" charset="0"/>
                    <a:ea typeface="Cambria Math" panose="02040503050406030204" pitchFamily="18" charset="0"/>
                    <a:cs typeface="Calibri" panose="020F0502020204030204" pitchFamily="34" charset="0"/>
                  </a:rPr>
                  <a:t> : unit cross section for the GT transition at </a:t>
                </a:r>
                <a14:m>
                  <m:oMath xmlns:m="http://schemas.openxmlformats.org/officeDocument/2006/math">
                    <m:r>
                      <a:rPr lang="en-US" altLang="ko-KR" b="0" i="1" smtClean="0">
                        <a:solidFill>
                          <a:schemeClr val="tx1"/>
                        </a:solidFill>
                        <a:latin typeface="Cambria Math" panose="02040503050406030204" pitchFamily="18" charset="0"/>
                        <a:ea typeface="Cambria Math" panose="02040503050406030204" pitchFamily="18" charset="0"/>
                        <a:cs typeface="Calibri" panose="020F0502020204030204" pitchFamily="34" charset="0"/>
                      </a:rPr>
                      <m:t>𝑞</m:t>
                    </m:r>
                    <m:r>
                      <a:rPr lang="en-US" altLang="ko-KR" b="0" i="1" smtClean="0">
                        <a:solidFill>
                          <a:schemeClr val="tx1"/>
                        </a:solidFill>
                        <a:latin typeface="Cambria Math" panose="02040503050406030204" pitchFamily="18" charset="0"/>
                        <a:ea typeface="Cambria Math" panose="02040503050406030204" pitchFamily="18" charset="0"/>
                        <a:cs typeface="Calibri" panose="020F0502020204030204" pitchFamily="34" charset="0"/>
                      </a:rPr>
                      <m:t>=</m:t>
                    </m:r>
                    <m:r>
                      <a:rPr lang="ko-KR" altLang="en-US" b="0" i="1" smtClean="0">
                        <a:solidFill>
                          <a:schemeClr val="tx1"/>
                        </a:solidFill>
                        <a:latin typeface="Cambria Math" panose="02040503050406030204" pitchFamily="18" charset="0"/>
                        <a:ea typeface="Cambria Math" panose="02040503050406030204" pitchFamily="18" charset="0"/>
                        <a:cs typeface="Calibri" panose="020F0502020204030204" pitchFamily="34" charset="0"/>
                      </a:rPr>
                      <m:t>𝜔</m:t>
                    </m:r>
                    <m:r>
                      <a:rPr lang="en-US" altLang="ko-KR" b="0" i="1" smtClean="0">
                        <a:solidFill>
                          <a:schemeClr val="tx1"/>
                        </a:solidFill>
                        <a:latin typeface="Cambria Math" panose="02040503050406030204" pitchFamily="18" charset="0"/>
                        <a:ea typeface="Cambria Math" panose="02040503050406030204" pitchFamily="18" charset="0"/>
                        <a:cs typeface="Calibri" panose="020F0502020204030204" pitchFamily="34" charset="0"/>
                      </a:rPr>
                      <m:t>=0.</m:t>
                    </m:r>
                  </m:oMath>
                </a14:m>
                <a:endParaRPr lang="en-US" altLang="ko-KR" dirty="0">
                  <a:solidFill>
                    <a:schemeClr val="bg1">
                      <a:lumMod val="65000"/>
                    </a:schemeClr>
                  </a:solidFill>
                  <a:latin typeface="Calibri" panose="020F0502020204030204" pitchFamily="34" charset="0"/>
                  <a:cs typeface="Calibri" panose="020F0502020204030204" pitchFamily="34" charset="0"/>
                </a:endParaRPr>
              </a:p>
            </p:txBody>
          </p:sp>
        </mc:Choice>
        <mc:Fallback xmlns="">
          <p:sp>
            <p:nvSpPr>
              <p:cNvPr id="4" name="직사각형 3"/>
              <p:cNvSpPr>
                <a:spLocks noRot="1" noChangeAspect="1" noMove="1" noResize="1" noEditPoints="1" noAdjustHandles="1" noChangeArrowheads="1" noChangeShapeType="1" noTextEdit="1"/>
              </p:cNvSpPr>
              <p:nvPr/>
            </p:nvSpPr>
            <p:spPr>
              <a:xfrm>
                <a:off x="1141126" y="4443875"/>
                <a:ext cx="8189550" cy="1542730"/>
              </a:xfrm>
              <a:prstGeom prst="rect">
                <a:avLst/>
              </a:prstGeom>
              <a:blipFill>
                <a:blip r:embed="rId3"/>
                <a:stretch>
                  <a:fillRect l="-149" t="-1976" b="-5138"/>
                </a:stretch>
              </a:blipFill>
            </p:spPr>
            <p:txBody>
              <a:bodyPr/>
              <a:lstStyle/>
              <a:p>
                <a:r>
                  <a:rPr lang="ko-KR" altLang="en-US">
                    <a:noFill/>
                  </a:rPr>
                  <a:t> </a:t>
                </a:r>
              </a:p>
            </p:txBody>
          </p:sp>
        </mc:Fallback>
      </mc:AlternateContent>
    </p:spTree>
    <p:extLst>
      <p:ext uri="{BB962C8B-B14F-4D97-AF65-F5344CB8AC3E}">
        <p14:creationId xmlns:p14="http://schemas.microsoft.com/office/powerpoint/2010/main" val="273998474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3">
            <a:extLst>
              <a:ext uri="{FF2B5EF4-FFF2-40B4-BE49-F238E27FC236}">
                <a16:creationId xmlns:a16="http://schemas.microsoft.com/office/drawing/2014/main" id="{090A7157-F477-4D88-941B-F5B6742BC640}"/>
              </a:ext>
            </a:extLst>
          </p:cNvPr>
          <p:cNvSpPr txBox="1">
            <a:spLocks noChangeArrowheads="1"/>
          </p:cNvSpPr>
          <p:nvPr/>
        </p:nvSpPr>
        <p:spPr bwMode="auto">
          <a:xfrm>
            <a:off x="92544" y="141167"/>
            <a:ext cx="7025886" cy="461665"/>
          </a:xfrm>
          <a:prstGeom prst="rect">
            <a:avLst/>
          </a:prstGeom>
          <a:solidFill>
            <a:schemeClr val="tx1"/>
          </a:solidFill>
          <a:ln>
            <a:noFill/>
          </a:ln>
        </p:spPr>
        <p:txBody>
          <a:bodyPr wrap="square">
            <a:spAutoFit/>
          </a:bodyPr>
          <a:lstStyle>
            <a:lvl1pPr marL="342900" indent="-342900" latinLnBrk="1">
              <a:spcBef>
                <a:spcPct val="20000"/>
              </a:spcBef>
              <a:buFont typeface="Arial" panose="020B0604020202020204" pitchFamily="34" charset="0"/>
              <a:buChar char="•"/>
              <a:defRPr sz="3200">
                <a:solidFill>
                  <a:schemeClr val="tx1"/>
                </a:solidFill>
                <a:latin typeface="맑은 고딕" panose="020B0503020000020004" pitchFamily="50" charset="-127"/>
                <a:ea typeface="맑은 고딕" panose="020B0503020000020004" pitchFamily="50" charset="-127"/>
              </a:defRPr>
            </a:lvl1pPr>
            <a:lvl2pPr marL="742950" indent="-285750" latinLnBrk="1">
              <a:spcBef>
                <a:spcPct val="20000"/>
              </a:spcBef>
              <a:buFont typeface="Arial" panose="020B0604020202020204" pitchFamily="34" charset="0"/>
              <a:buChar char="–"/>
              <a:defRPr sz="2800">
                <a:solidFill>
                  <a:schemeClr val="tx1"/>
                </a:solidFill>
                <a:latin typeface="맑은 고딕" panose="020B0503020000020004" pitchFamily="50" charset="-127"/>
                <a:ea typeface="맑은 고딕" panose="020B0503020000020004" pitchFamily="50" charset="-127"/>
              </a:defRPr>
            </a:lvl2pPr>
            <a:lvl3pPr marL="1143000" indent="-228600" latinLnBrk="1">
              <a:spcBef>
                <a:spcPct val="20000"/>
              </a:spcBef>
              <a:buFont typeface="Arial" panose="020B0604020202020204" pitchFamily="34" charset="0"/>
              <a:buChar char="•"/>
              <a:defRPr sz="2400">
                <a:solidFill>
                  <a:schemeClr val="tx1"/>
                </a:solidFill>
                <a:latin typeface="맑은 고딕" panose="020B0503020000020004" pitchFamily="50" charset="-127"/>
                <a:ea typeface="맑은 고딕" panose="020B0503020000020004" pitchFamily="50" charset="-127"/>
              </a:defRPr>
            </a:lvl3pPr>
            <a:lvl4pPr marL="1600200" indent="-228600" latinLnBrk="1">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4pPr>
            <a:lvl5pPr marL="2057400" indent="-228600" latinLnBrk="1">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9pPr>
          </a:lstStyle>
          <a:p>
            <a:pPr>
              <a:spcBef>
                <a:spcPct val="0"/>
              </a:spcBef>
              <a:buFont typeface="Wingdings" panose="05000000000000000000" pitchFamily="2" charset="2"/>
              <a:buChar char="v"/>
              <a:defRPr/>
            </a:pPr>
            <a:r>
              <a:rPr lang="en-US" altLang="ko-KR" sz="2400" b="1" dirty="0">
                <a:solidFill>
                  <a:schemeClr val="bg1"/>
                </a:solidFill>
                <a:latin typeface="Calibri" panose="020F0502020204030204" pitchFamily="34" charset="0"/>
              </a:rPr>
              <a:t>Tensor force(TF) : first evidence from the deuteron</a:t>
            </a:r>
            <a:r>
              <a:rPr lang="en-US" altLang="ko-KR" sz="2400" b="1" dirty="0">
                <a:solidFill>
                  <a:schemeClr val="bg1"/>
                </a:solidFill>
                <a:uFill>
                  <a:solidFill>
                    <a:srgbClr val="3333FF"/>
                  </a:solidFill>
                </a:uFill>
                <a:latin typeface="Calibri" panose="020F0502020204030204" pitchFamily="34" charset="0"/>
                <a:ea typeface="굴림" panose="020B0600000101010101" pitchFamily="50" charset="-127"/>
                <a:cs typeface="Calibri" panose="020F0502020204030204" pitchFamily="34" charset="0"/>
              </a:rPr>
              <a:t> </a:t>
            </a:r>
            <a:endParaRPr lang="en-US" altLang="ko-KR" sz="2400" dirty="0">
              <a:solidFill>
                <a:schemeClr val="bg1"/>
              </a:solidFill>
              <a:latin typeface="Arial Rounded MT Bold" panose="020F0704030504030204" pitchFamily="34" charset="0"/>
              <a:ea typeface="굴림" panose="020B0600000101010101" pitchFamily="50" charset="-127"/>
            </a:endParaRPr>
          </a:p>
        </p:txBody>
      </p:sp>
      <p:pic>
        <p:nvPicPr>
          <p:cNvPr id="3" name="그림 2">
            <a:extLst>
              <a:ext uri="{FF2B5EF4-FFF2-40B4-BE49-F238E27FC236}">
                <a16:creationId xmlns:a16="http://schemas.microsoft.com/office/drawing/2014/main" id="{E8373737-2654-46DF-BF54-26F50BACB725}"/>
              </a:ext>
            </a:extLst>
          </p:cNvPr>
          <p:cNvPicPr>
            <a:picLocks noChangeAspect="1"/>
          </p:cNvPicPr>
          <p:nvPr/>
        </p:nvPicPr>
        <p:blipFill>
          <a:blip r:embed="rId3"/>
          <a:stretch>
            <a:fillRect/>
          </a:stretch>
        </p:blipFill>
        <p:spPr>
          <a:xfrm>
            <a:off x="181225" y="978754"/>
            <a:ext cx="3911161" cy="2499440"/>
          </a:xfrm>
          <a:prstGeom prst="rect">
            <a:avLst/>
          </a:prstGeom>
        </p:spPr>
      </p:pic>
      <p:pic>
        <p:nvPicPr>
          <p:cNvPr id="5" name="그림 4">
            <a:extLst>
              <a:ext uri="{FF2B5EF4-FFF2-40B4-BE49-F238E27FC236}">
                <a16:creationId xmlns:a16="http://schemas.microsoft.com/office/drawing/2014/main" id="{8FD4999E-77A5-410C-96A7-B4DAF2F61CCB}"/>
              </a:ext>
            </a:extLst>
          </p:cNvPr>
          <p:cNvPicPr>
            <a:picLocks noChangeAspect="1"/>
          </p:cNvPicPr>
          <p:nvPr/>
        </p:nvPicPr>
        <p:blipFill>
          <a:blip r:embed="rId4"/>
          <a:stretch>
            <a:fillRect/>
          </a:stretch>
        </p:blipFill>
        <p:spPr>
          <a:xfrm>
            <a:off x="6448175" y="1011190"/>
            <a:ext cx="3276600" cy="1847850"/>
          </a:xfrm>
          <a:prstGeom prst="rect">
            <a:avLst/>
          </a:prstGeom>
        </p:spPr>
      </p:pic>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888AF37C-EE91-462C-93C1-06B44AA6224E}"/>
                  </a:ext>
                </a:extLst>
              </p:cNvPr>
              <p:cNvSpPr txBox="1"/>
              <p:nvPr/>
            </p:nvSpPr>
            <p:spPr>
              <a:xfrm>
                <a:off x="1844035" y="5096159"/>
                <a:ext cx="2116683" cy="580159"/>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altLang="ko-KR" b="0" i="1" smtClean="0">
                          <a:solidFill>
                            <a:srgbClr val="0000FF"/>
                          </a:solidFill>
                          <a:latin typeface="Cambria Math" panose="02040503050406030204" pitchFamily="18" charset="0"/>
                        </a:rPr>
                        <m:t>(</m:t>
                      </m:r>
                      <m:r>
                        <a:rPr lang="en-US" altLang="ko-KR" b="0" i="1" smtClean="0">
                          <a:solidFill>
                            <a:srgbClr val="0000FF"/>
                          </a:solidFill>
                          <a:latin typeface="Cambria Math" panose="02040503050406030204" pitchFamily="18" charset="0"/>
                        </a:rPr>
                        <m:t>𝐿</m:t>
                      </m:r>
                      <m:r>
                        <a:rPr lang="en-US" altLang="ko-KR" b="0" i="1" smtClean="0">
                          <a:solidFill>
                            <a:srgbClr val="0000FF"/>
                          </a:solidFill>
                          <a:latin typeface="Cambria Math" panose="02040503050406030204" pitchFamily="18" charset="0"/>
                        </a:rPr>
                        <m:t>=0)      (</m:t>
                      </m:r>
                      <m:r>
                        <a:rPr lang="en-US" altLang="ko-KR" b="0" i="1" smtClean="0">
                          <a:solidFill>
                            <a:srgbClr val="0000FF"/>
                          </a:solidFill>
                          <a:latin typeface="Cambria Math" panose="02040503050406030204" pitchFamily="18" charset="0"/>
                        </a:rPr>
                        <m:t>𝐿</m:t>
                      </m:r>
                      <m:r>
                        <a:rPr lang="en-US" altLang="ko-KR" b="0" i="1" smtClean="0">
                          <a:solidFill>
                            <a:srgbClr val="0000FF"/>
                          </a:solidFill>
                          <a:latin typeface="Cambria Math" panose="02040503050406030204" pitchFamily="18" charset="0"/>
                        </a:rPr>
                        <m:t>=2) </m:t>
                      </m:r>
                    </m:oMath>
                  </m:oMathPara>
                </a14:m>
                <a:endParaRPr lang="en-US" altLang="ko-KR" dirty="0">
                  <a:solidFill>
                    <a:srgbClr val="0000FF"/>
                  </a:solidFill>
                </a:endParaRPr>
              </a:p>
              <a:p>
                <a:r>
                  <a:rPr lang="en-US" altLang="ko-KR" dirty="0">
                    <a:solidFill>
                      <a:srgbClr val="0000FF"/>
                    </a:solidFill>
                  </a:rPr>
                  <a:t>               </a:t>
                </a:r>
                <a:r>
                  <a:rPr lang="en-US" altLang="ko-KR" i="1" dirty="0">
                    <a:solidFill>
                      <a:srgbClr val="0000FF"/>
                    </a:solidFill>
                  </a:rPr>
                  <a:t>S </a:t>
                </a:r>
                <a:r>
                  <a:rPr lang="en-US" altLang="ko-KR" dirty="0">
                    <a:solidFill>
                      <a:srgbClr val="0000FF"/>
                    </a:solidFill>
                  </a:rPr>
                  <a:t>= 1</a:t>
                </a:r>
                <a:endParaRPr lang="ko-KR" altLang="en-US" dirty="0">
                  <a:solidFill>
                    <a:srgbClr val="0000FF"/>
                  </a:solidFill>
                </a:endParaRPr>
              </a:p>
            </p:txBody>
          </p:sp>
        </mc:Choice>
        <mc:Fallback xmlns="">
          <p:sp>
            <p:nvSpPr>
              <p:cNvPr id="7" name="TextBox 6">
                <a:extLst>
                  <a:ext uri="{FF2B5EF4-FFF2-40B4-BE49-F238E27FC236}">
                    <a16:creationId xmlns:a16="http://schemas.microsoft.com/office/drawing/2014/main" id="{888AF37C-EE91-462C-93C1-06B44AA6224E}"/>
                  </a:ext>
                </a:extLst>
              </p:cNvPr>
              <p:cNvSpPr txBox="1">
                <a:spLocks noRot="1" noChangeAspect="1" noMove="1" noResize="1" noEditPoints="1" noAdjustHandles="1" noChangeArrowheads="1" noChangeShapeType="1" noTextEdit="1"/>
              </p:cNvSpPr>
              <p:nvPr/>
            </p:nvSpPr>
            <p:spPr>
              <a:xfrm>
                <a:off x="1844035" y="5096159"/>
                <a:ext cx="2116683" cy="580159"/>
              </a:xfrm>
              <a:prstGeom prst="rect">
                <a:avLst/>
              </a:prstGeom>
              <a:blipFill>
                <a:blip r:embed="rId5"/>
                <a:stretch>
                  <a:fillRect l="-575" t="-1053" b="-24211"/>
                </a:stretch>
              </a:blipFill>
            </p:spPr>
            <p:txBody>
              <a:bodyPr/>
              <a:lstStyle/>
              <a:p>
                <a:r>
                  <a:rPr lang="ko-KR" altLang="en-US">
                    <a:noFill/>
                  </a:rPr>
                  <a:t> </a:t>
                </a:r>
              </a:p>
            </p:txBody>
          </p:sp>
        </mc:Fallback>
      </mc:AlternateContent>
      <p:pic>
        <p:nvPicPr>
          <p:cNvPr id="8" name="그림 7">
            <a:extLst>
              <a:ext uri="{FF2B5EF4-FFF2-40B4-BE49-F238E27FC236}">
                <a16:creationId xmlns:a16="http://schemas.microsoft.com/office/drawing/2014/main" id="{EBCDC9EB-24BB-42E0-98F3-6CFE15B5EA89}"/>
              </a:ext>
            </a:extLst>
          </p:cNvPr>
          <p:cNvPicPr>
            <a:picLocks noChangeAspect="1"/>
          </p:cNvPicPr>
          <p:nvPr/>
        </p:nvPicPr>
        <p:blipFill>
          <a:blip r:embed="rId6"/>
          <a:stretch>
            <a:fillRect/>
          </a:stretch>
        </p:blipFill>
        <p:spPr>
          <a:xfrm>
            <a:off x="974749" y="4563331"/>
            <a:ext cx="2985969" cy="504980"/>
          </a:xfrm>
          <a:prstGeom prst="rect">
            <a:avLst/>
          </a:prstGeom>
        </p:spPr>
      </p:pic>
      <p:sp>
        <p:nvSpPr>
          <p:cNvPr id="9" name="직사각형 8">
            <a:extLst>
              <a:ext uri="{FF2B5EF4-FFF2-40B4-BE49-F238E27FC236}">
                <a16:creationId xmlns:a16="http://schemas.microsoft.com/office/drawing/2014/main" id="{F6275BD6-8828-425C-A3C6-00EF3E3DFE33}"/>
              </a:ext>
            </a:extLst>
          </p:cNvPr>
          <p:cNvSpPr/>
          <p:nvPr/>
        </p:nvSpPr>
        <p:spPr>
          <a:xfrm>
            <a:off x="5037062" y="5764495"/>
            <a:ext cx="3771650" cy="400110"/>
          </a:xfrm>
          <a:prstGeom prst="rect">
            <a:avLst/>
          </a:prstGeom>
        </p:spPr>
        <p:txBody>
          <a:bodyPr wrap="square">
            <a:spAutoFit/>
          </a:bodyPr>
          <a:lstStyle/>
          <a:p>
            <a:r>
              <a:rPr lang="en-US" altLang="ko-KR" sz="2000" dirty="0">
                <a:solidFill>
                  <a:srgbClr val="000000"/>
                </a:solidFill>
                <a:latin typeface="Calibri" panose="020F0502020204030204" pitchFamily="34" charset="0"/>
                <a:cs typeface="Calibri" panose="020F0502020204030204" pitchFamily="34" charset="0"/>
              </a:rPr>
              <a:t>Tensor force(</a:t>
            </a:r>
            <a:r>
              <a:rPr lang="en-US" altLang="ko-KR" sz="2000" b="1" dirty="0">
                <a:solidFill>
                  <a:srgbClr val="000000"/>
                </a:solidFill>
                <a:latin typeface="Calibri" panose="020F0502020204030204" pitchFamily="34" charset="0"/>
                <a:cs typeface="Calibri" panose="020F0502020204030204" pitchFamily="34" charset="0"/>
              </a:rPr>
              <a:t>TF</a:t>
            </a:r>
            <a:r>
              <a:rPr lang="en-US" altLang="ko-KR" sz="2000" dirty="0">
                <a:solidFill>
                  <a:srgbClr val="000000"/>
                </a:solidFill>
                <a:latin typeface="Calibri" panose="020F0502020204030204" pitchFamily="34" charset="0"/>
                <a:cs typeface="Calibri" panose="020F0502020204030204" pitchFamily="34" charset="0"/>
              </a:rPr>
              <a:t>) mixes two states.</a:t>
            </a:r>
          </a:p>
        </p:txBody>
      </p:sp>
      <p:sp>
        <p:nvSpPr>
          <p:cNvPr id="10" name="직사각형 9">
            <a:extLst>
              <a:ext uri="{FF2B5EF4-FFF2-40B4-BE49-F238E27FC236}">
                <a16:creationId xmlns:a16="http://schemas.microsoft.com/office/drawing/2014/main" id="{6BB69A1C-8493-43F4-BAA2-A170CFB00163}"/>
              </a:ext>
            </a:extLst>
          </p:cNvPr>
          <p:cNvSpPr/>
          <p:nvPr/>
        </p:nvSpPr>
        <p:spPr>
          <a:xfrm>
            <a:off x="3118212" y="4137285"/>
            <a:ext cx="763351" cy="382412"/>
          </a:xfrm>
          <a:prstGeom prst="rect">
            <a:avLst/>
          </a:prstGeom>
          <a:ln>
            <a:solidFill>
              <a:srgbClr val="000000"/>
            </a:solidFill>
          </a:ln>
        </p:spPr>
        <p:txBody>
          <a:bodyPr wrap="square">
            <a:spAutoFit/>
          </a:bodyPr>
          <a:lstStyle/>
          <a:p>
            <a:r>
              <a:rPr lang="en-US" altLang="ko-KR" b="1" baseline="30000" dirty="0"/>
              <a:t>2S+1</a:t>
            </a:r>
            <a:r>
              <a:rPr lang="en-US" altLang="ko-KR" b="1" dirty="0"/>
              <a:t> L </a:t>
            </a:r>
            <a:r>
              <a:rPr lang="en-US" altLang="ko-KR" b="1" baseline="-25000" dirty="0"/>
              <a:t>J</a:t>
            </a:r>
            <a:endParaRPr lang="ko-KR" altLang="en-US" b="1" dirty="0"/>
          </a:p>
        </p:txBody>
      </p:sp>
      <p:pic>
        <p:nvPicPr>
          <p:cNvPr id="11" name="그림 10">
            <a:extLst>
              <a:ext uri="{FF2B5EF4-FFF2-40B4-BE49-F238E27FC236}">
                <a16:creationId xmlns:a16="http://schemas.microsoft.com/office/drawing/2014/main" id="{58173A89-8762-2C52-18AE-0E3FD88E29FE}"/>
              </a:ext>
            </a:extLst>
          </p:cNvPr>
          <p:cNvPicPr>
            <a:picLocks noChangeAspect="1"/>
          </p:cNvPicPr>
          <p:nvPr/>
        </p:nvPicPr>
        <p:blipFill>
          <a:blip r:embed="rId7"/>
          <a:stretch>
            <a:fillRect/>
          </a:stretch>
        </p:blipFill>
        <p:spPr>
          <a:xfrm>
            <a:off x="4293327" y="3760857"/>
            <a:ext cx="5607622" cy="2003637"/>
          </a:xfrm>
          <a:prstGeom prst="rect">
            <a:avLst/>
          </a:prstGeom>
          <a:effectLst>
            <a:glow rad="228600">
              <a:schemeClr val="accent6">
                <a:satMod val="175000"/>
                <a:alpha val="40000"/>
              </a:schemeClr>
            </a:glow>
          </a:effectLst>
        </p:spPr>
      </p:pic>
      <p:pic>
        <p:nvPicPr>
          <p:cNvPr id="13" name="그림 12">
            <a:extLst>
              <a:ext uri="{FF2B5EF4-FFF2-40B4-BE49-F238E27FC236}">
                <a16:creationId xmlns:a16="http://schemas.microsoft.com/office/drawing/2014/main" id="{778CD222-DD48-02EE-6C29-F39062E1A7E9}"/>
              </a:ext>
            </a:extLst>
          </p:cNvPr>
          <p:cNvPicPr>
            <a:picLocks noChangeAspect="1"/>
          </p:cNvPicPr>
          <p:nvPr/>
        </p:nvPicPr>
        <p:blipFill>
          <a:blip r:embed="rId8"/>
          <a:stretch>
            <a:fillRect/>
          </a:stretch>
        </p:blipFill>
        <p:spPr>
          <a:xfrm>
            <a:off x="4419596" y="1369527"/>
            <a:ext cx="1701574" cy="1336205"/>
          </a:xfrm>
          <a:prstGeom prst="rect">
            <a:avLst/>
          </a:prstGeom>
        </p:spPr>
      </p:pic>
      <p:sp>
        <p:nvSpPr>
          <p:cNvPr id="14" name="직사각형 13">
            <a:extLst>
              <a:ext uri="{FF2B5EF4-FFF2-40B4-BE49-F238E27FC236}">
                <a16:creationId xmlns:a16="http://schemas.microsoft.com/office/drawing/2014/main" id="{7C2D82E8-B9FE-6568-2026-F63D21256594}"/>
              </a:ext>
            </a:extLst>
          </p:cNvPr>
          <p:cNvSpPr/>
          <p:nvPr/>
        </p:nvSpPr>
        <p:spPr>
          <a:xfrm>
            <a:off x="2021777" y="6293967"/>
            <a:ext cx="5271408" cy="461665"/>
          </a:xfrm>
          <a:prstGeom prst="rect">
            <a:avLst/>
          </a:prstGeom>
          <a:solidFill>
            <a:schemeClr val="accent6">
              <a:lumMod val="20000"/>
              <a:lumOff val="80000"/>
            </a:schemeClr>
          </a:solidFill>
        </p:spPr>
        <p:txBody>
          <a:bodyPr wrap="square">
            <a:spAutoFit/>
          </a:bodyPr>
          <a:lstStyle/>
          <a:p>
            <a:pPr marL="285750" indent="-285750">
              <a:buFont typeface="Wingdings" panose="05000000000000000000" pitchFamily="2" charset="2"/>
              <a:buChar char="ü"/>
            </a:pPr>
            <a:r>
              <a:rPr lang="en-US" altLang="ko-KR" sz="2400" dirty="0">
                <a:latin typeface="Comic Sans MS" panose="030F0702030302020204" pitchFamily="66" charset="0"/>
                <a:cs typeface="Calibri" panose="020F0502020204030204" pitchFamily="34" charset="0"/>
              </a:rPr>
              <a:t>Deuteron is unbound </a:t>
            </a:r>
            <a:r>
              <a:rPr lang="en-US" altLang="ko-KR" sz="2400" dirty="0">
                <a:solidFill>
                  <a:srgbClr val="FF0000"/>
                </a:solidFill>
                <a:latin typeface="Comic Sans MS" panose="030F0702030302020204" pitchFamily="66" charset="0"/>
                <a:cs typeface="Calibri" panose="020F0502020204030204" pitchFamily="34" charset="0"/>
              </a:rPr>
              <a:t>without TF.</a:t>
            </a:r>
            <a:endParaRPr lang="ko-KR" altLang="en-US" sz="2400" dirty="0">
              <a:solidFill>
                <a:srgbClr val="FF0000"/>
              </a:solidFill>
              <a:latin typeface="Comic Sans MS" panose="030F0702030302020204" pitchFamily="66" charset="0"/>
            </a:endParaRPr>
          </a:p>
        </p:txBody>
      </p:sp>
      <p:sp>
        <p:nvSpPr>
          <p:cNvPr id="15" name="직사각형 14">
            <a:extLst>
              <a:ext uri="{FF2B5EF4-FFF2-40B4-BE49-F238E27FC236}">
                <a16:creationId xmlns:a16="http://schemas.microsoft.com/office/drawing/2014/main" id="{EEE1C482-FFDE-D091-A725-D48900BC365F}"/>
              </a:ext>
            </a:extLst>
          </p:cNvPr>
          <p:cNvSpPr/>
          <p:nvPr/>
        </p:nvSpPr>
        <p:spPr>
          <a:xfrm>
            <a:off x="2312613" y="2986289"/>
            <a:ext cx="1611198" cy="400110"/>
          </a:xfrm>
          <a:prstGeom prst="rect">
            <a:avLst/>
          </a:prstGeom>
        </p:spPr>
        <p:txBody>
          <a:bodyPr wrap="square">
            <a:spAutoFit/>
          </a:bodyPr>
          <a:lstStyle/>
          <a:p>
            <a:r>
              <a:rPr lang="en-US" altLang="ko-KR" sz="2000" b="1" dirty="0">
                <a:solidFill>
                  <a:srgbClr val="FF0000"/>
                </a:solidFill>
                <a:latin typeface="Calibri" panose="020F0502020204030204" pitchFamily="34" charset="0"/>
                <a:cs typeface="Calibri" panose="020F0502020204030204" pitchFamily="34" charset="0"/>
              </a:rPr>
              <a:t>Not spherical</a:t>
            </a:r>
          </a:p>
        </p:txBody>
      </p:sp>
    </p:spTree>
    <p:extLst>
      <p:ext uri="{BB962C8B-B14F-4D97-AF65-F5344CB8AC3E}">
        <p14:creationId xmlns:p14="http://schemas.microsoft.com/office/powerpoint/2010/main" val="1718485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animBg="1"/>
      <p:bldP spid="14" grpId="0" animBg="1"/>
      <p:bldP spid="1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직사각형 3">
            <a:extLst>
              <a:ext uri="{FF2B5EF4-FFF2-40B4-BE49-F238E27FC236}">
                <a16:creationId xmlns:a16="http://schemas.microsoft.com/office/drawing/2014/main" id="{3C9D0415-8C03-4337-A89F-4AA0529F0C8A}"/>
              </a:ext>
            </a:extLst>
          </p:cNvPr>
          <p:cNvSpPr>
            <a:spLocks noChangeArrowheads="1"/>
          </p:cNvSpPr>
          <p:nvPr/>
        </p:nvSpPr>
        <p:spPr bwMode="auto">
          <a:xfrm>
            <a:off x="7858304" y="6519446"/>
            <a:ext cx="204769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a:solidFill>
                  <a:schemeClr val="tx1"/>
                </a:solidFill>
                <a:latin typeface="굴림" panose="020B0600000101010101" pitchFamily="50" charset="-127"/>
                <a:ea typeface="굴림" panose="020B0600000101010101" pitchFamily="50" charset="-127"/>
              </a:defRPr>
            </a:lvl1pPr>
            <a:lvl2pPr marL="742950" indent="-285750">
              <a:defRPr kumimoji="1">
                <a:solidFill>
                  <a:schemeClr val="tx1"/>
                </a:solidFill>
                <a:latin typeface="굴림" panose="020B0600000101010101" pitchFamily="50" charset="-127"/>
                <a:ea typeface="굴림" panose="020B0600000101010101" pitchFamily="50" charset="-127"/>
              </a:defRPr>
            </a:lvl2pPr>
            <a:lvl3pPr marL="1143000" indent="-228600">
              <a:defRPr kumimoji="1">
                <a:solidFill>
                  <a:schemeClr val="tx1"/>
                </a:solidFill>
                <a:latin typeface="굴림" panose="020B0600000101010101" pitchFamily="50" charset="-127"/>
                <a:ea typeface="굴림" panose="020B0600000101010101" pitchFamily="50" charset="-127"/>
              </a:defRPr>
            </a:lvl3pPr>
            <a:lvl4pPr marL="1600200" indent="-228600">
              <a:defRPr kumimoji="1">
                <a:solidFill>
                  <a:schemeClr val="tx1"/>
                </a:solidFill>
                <a:latin typeface="굴림" panose="020B0600000101010101" pitchFamily="50" charset="-127"/>
                <a:ea typeface="굴림" panose="020B0600000101010101" pitchFamily="50" charset="-127"/>
              </a:defRPr>
            </a:lvl4pPr>
            <a:lvl5pPr marL="2057400" indent="-228600">
              <a:defRPr kumimoji="1">
                <a:solidFill>
                  <a:schemeClr val="tx1"/>
                </a:solidFill>
                <a:latin typeface="굴림" panose="020B0600000101010101" pitchFamily="50" charset="-127"/>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9pPr>
          </a:lstStyle>
          <a:p>
            <a:r>
              <a:rPr lang="en-US" altLang="ko-KR" sz="1600" dirty="0">
                <a:latin typeface="Calibri" panose="020F0502020204030204" pitchFamily="34" charset="0"/>
              </a:rPr>
              <a:t>From Otsuka’s talk</a:t>
            </a:r>
            <a:endParaRPr lang="en-US" altLang="ko-KR" sz="1600" dirty="0">
              <a:latin typeface="+mn-ea"/>
              <a:ea typeface="+mn-ea"/>
            </a:endParaRPr>
          </a:p>
        </p:txBody>
      </p:sp>
      <p:sp>
        <p:nvSpPr>
          <p:cNvPr id="4" name="Text Box 13">
            <a:extLst>
              <a:ext uri="{FF2B5EF4-FFF2-40B4-BE49-F238E27FC236}">
                <a16:creationId xmlns:a16="http://schemas.microsoft.com/office/drawing/2014/main" id="{9364D02F-74D3-4BC4-9E12-8307F24B38D7}"/>
              </a:ext>
            </a:extLst>
          </p:cNvPr>
          <p:cNvSpPr txBox="1">
            <a:spLocks noChangeArrowheads="1"/>
          </p:cNvSpPr>
          <p:nvPr/>
        </p:nvSpPr>
        <p:spPr bwMode="auto">
          <a:xfrm>
            <a:off x="179631" y="82187"/>
            <a:ext cx="3033204" cy="523220"/>
          </a:xfrm>
          <a:prstGeom prst="rect">
            <a:avLst/>
          </a:prstGeom>
          <a:solidFill>
            <a:schemeClr val="tx1"/>
          </a:solidFill>
          <a:ln>
            <a:noFill/>
          </a:ln>
        </p:spPr>
        <p:txBody>
          <a:bodyPr wrap="square">
            <a:spAutoFit/>
          </a:bodyPr>
          <a:lstStyle>
            <a:lvl1pPr marL="342900" indent="-342900" latinLnBrk="1">
              <a:spcBef>
                <a:spcPct val="20000"/>
              </a:spcBef>
              <a:buFont typeface="Arial" panose="020B0604020202020204" pitchFamily="34" charset="0"/>
              <a:buChar char="•"/>
              <a:defRPr sz="3200">
                <a:solidFill>
                  <a:schemeClr val="tx1"/>
                </a:solidFill>
                <a:latin typeface="맑은 고딕" panose="020B0503020000020004" pitchFamily="50" charset="-127"/>
                <a:ea typeface="맑은 고딕" panose="020B0503020000020004" pitchFamily="50" charset="-127"/>
              </a:defRPr>
            </a:lvl1pPr>
            <a:lvl2pPr marL="742950" indent="-285750" latinLnBrk="1">
              <a:spcBef>
                <a:spcPct val="20000"/>
              </a:spcBef>
              <a:buFont typeface="Arial" panose="020B0604020202020204" pitchFamily="34" charset="0"/>
              <a:buChar char="–"/>
              <a:defRPr sz="2800">
                <a:solidFill>
                  <a:schemeClr val="tx1"/>
                </a:solidFill>
                <a:latin typeface="맑은 고딕" panose="020B0503020000020004" pitchFamily="50" charset="-127"/>
                <a:ea typeface="맑은 고딕" panose="020B0503020000020004" pitchFamily="50" charset="-127"/>
              </a:defRPr>
            </a:lvl2pPr>
            <a:lvl3pPr marL="1143000" indent="-228600" latinLnBrk="1">
              <a:spcBef>
                <a:spcPct val="20000"/>
              </a:spcBef>
              <a:buFont typeface="Arial" panose="020B0604020202020204" pitchFamily="34" charset="0"/>
              <a:buChar char="•"/>
              <a:defRPr sz="2400">
                <a:solidFill>
                  <a:schemeClr val="tx1"/>
                </a:solidFill>
                <a:latin typeface="맑은 고딕" panose="020B0503020000020004" pitchFamily="50" charset="-127"/>
                <a:ea typeface="맑은 고딕" panose="020B0503020000020004" pitchFamily="50" charset="-127"/>
              </a:defRPr>
            </a:lvl3pPr>
            <a:lvl4pPr marL="1600200" indent="-228600" latinLnBrk="1">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4pPr>
            <a:lvl5pPr marL="2057400" indent="-228600" latinLnBrk="1">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9pPr>
          </a:lstStyle>
          <a:p>
            <a:pPr eaLnBrk="1" hangingPunct="1">
              <a:spcBef>
                <a:spcPct val="0"/>
              </a:spcBef>
              <a:buFont typeface="Wingdings" panose="05000000000000000000" pitchFamily="2" charset="2"/>
              <a:buChar char="v"/>
              <a:defRPr/>
            </a:pPr>
            <a:r>
              <a:rPr lang="en-US" altLang="ko-KR" sz="2800" b="1" dirty="0">
                <a:solidFill>
                  <a:schemeClr val="bg1"/>
                </a:solidFill>
                <a:uFill>
                  <a:solidFill>
                    <a:srgbClr val="3333FF"/>
                  </a:solidFill>
                </a:uFill>
                <a:latin typeface="Calibri" panose="020F0502020204030204" pitchFamily="34" charset="0"/>
                <a:ea typeface="굴림" panose="020B0600000101010101" pitchFamily="50" charset="-127"/>
                <a:cs typeface="Calibri" panose="020F0502020204030204" pitchFamily="34" charset="0"/>
              </a:rPr>
              <a:t>Tensor force (TF) </a:t>
            </a:r>
            <a:endParaRPr lang="en-US" altLang="ko-KR" sz="2800" b="1" dirty="0">
              <a:solidFill>
                <a:schemeClr val="bg1"/>
              </a:solidFill>
              <a:latin typeface="Arial Rounded MT Bold" panose="020F0704030504030204" pitchFamily="34" charset="0"/>
              <a:ea typeface="굴림" panose="020B0600000101010101" pitchFamily="50" charset="-127"/>
            </a:endParaRPr>
          </a:p>
        </p:txBody>
      </p:sp>
      <mc:AlternateContent xmlns:mc="http://schemas.openxmlformats.org/markup-compatibility/2006" xmlns:a14="http://schemas.microsoft.com/office/drawing/2010/main">
        <mc:Choice Requires="a14">
          <p:sp>
            <p:nvSpPr>
              <p:cNvPr id="5" name="TextBox 4">
                <a:extLst>
                  <a:ext uri="{FF2B5EF4-FFF2-40B4-BE49-F238E27FC236}">
                    <a16:creationId xmlns:a16="http://schemas.microsoft.com/office/drawing/2014/main" id="{87A7E717-E2B1-4640-9B4C-7F6EA19611EF}"/>
                  </a:ext>
                </a:extLst>
              </p:cNvPr>
              <p:cNvSpPr txBox="1"/>
              <p:nvPr/>
            </p:nvSpPr>
            <p:spPr>
              <a:xfrm>
                <a:off x="3298856" y="1788150"/>
                <a:ext cx="4781640" cy="701089"/>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acc>
                        <m:accPr>
                          <m:chr m:val="̂"/>
                          <m:ctrlPr>
                            <a:rPr lang="en-US" altLang="ko-KR" sz="2400" i="1" smtClean="0">
                              <a:latin typeface="Cambria Math" panose="02040503050406030204" pitchFamily="18" charset="0"/>
                            </a:rPr>
                          </m:ctrlPr>
                        </m:accPr>
                        <m:e>
                          <m:r>
                            <a:rPr lang="en-US" altLang="ko-KR" sz="2400" i="1">
                              <a:latin typeface="Cambria Math" panose="02040503050406030204" pitchFamily="18" charset="0"/>
                            </a:rPr>
                            <m:t>𝑆</m:t>
                          </m:r>
                        </m:e>
                      </m:acc>
                      <m:r>
                        <a:rPr lang="en-US" altLang="ko-KR" sz="2400" b="0" i="1" baseline="-25000" smtClean="0">
                          <a:latin typeface="Cambria Math" panose="02040503050406030204" pitchFamily="18" charset="0"/>
                        </a:rPr>
                        <m:t>12</m:t>
                      </m:r>
                      <m:r>
                        <a:rPr lang="en-US" altLang="ko-KR" sz="2400" b="0" i="1" smtClean="0">
                          <a:latin typeface="Cambria Math" panose="02040503050406030204" pitchFamily="18" charset="0"/>
                        </a:rPr>
                        <m:t>=3</m:t>
                      </m:r>
                      <m:f>
                        <m:fPr>
                          <m:ctrlPr>
                            <a:rPr lang="en-US" altLang="ko-KR" sz="2400" b="0" i="1" smtClean="0">
                              <a:latin typeface="Cambria Math" panose="02040503050406030204" pitchFamily="18" charset="0"/>
                            </a:rPr>
                          </m:ctrlPr>
                        </m:fPr>
                        <m:num>
                          <m:r>
                            <a:rPr lang="en-US" altLang="ko-KR" sz="2400" b="0" i="1" smtClean="0">
                              <a:latin typeface="Cambria Math" panose="02040503050406030204" pitchFamily="18" charset="0"/>
                            </a:rPr>
                            <m:t>(</m:t>
                          </m:r>
                          <m:sSub>
                            <m:sSubPr>
                              <m:ctrlPr>
                                <a:rPr lang="en-US" altLang="ko-KR" sz="2400" b="0" i="1" smtClean="0">
                                  <a:latin typeface="Cambria Math" panose="02040503050406030204" pitchFamily="18" charset="0"/>
                                </a:rPr>
                              </m:ctrlPr>
                            </m:sSubPr>
                            <m:e>
                              <m:r>
                                <a:rPr lang="ko-KR" altLang="en-US" sz="2400" b="1" i="1" smtClean="0">
                                  <a:latin typeface="Cambria Math" panose="02040503050406030204" pitchFamily="18" charset="0"/>
                                </a:rPr>
                                <m:t>𝝈</m:t>
                              </m:r>
                            </m:e>
                            <m:sub>
                              <m:r>
                                <a:rPr lang="en-US" altLang="ko-KR" sz="2400" b="0" i="1" smtClean="0">
                                  <a:latin typeface="Cambria Math" panose="02040503050406030204" pitchFamily="18" charset="0"/>
                                </a:rPr>
                                <m:t>1</m:t>
                              </m:r>
                            </m:sub>
                          </m:sSub>
                          <m:r>
                            <a:rPr lang="en-US" altLang="ko-KR" sz="2400" b="0" i="1" smtClean="0">
                              <a:latin typeface="Cambria Math" panose="02040503050406030204" pitchFamily="18" charset="0"/>
                              <a:ea typeface="Cambria Math" panose="02040503050406030204" pitchFamily="18" charset="0"/>
                            </a:rPr>
                            <m:t>∙</m:t>
                          </m:r>
                          <m:r>
                            <a:rPr lang="en-US" altLang="ko-KR" sz="2400" b="1" i="1" smtClean="0">
                              <a:latin typeface="Cambria Math" panose="02040503050406030204" pitchFamily="18" charset="0"/>
                              <a:ea typeface="Cambria Math" panose="02040503050406030204" pitchFamily="18" charset="0"/>
                            </a:rPr>
                            <m:t>𝒓</m:t>
                          </m:r>
                          <m:r>
                            <a:rPr lang="en-US" altLang="ko-KR" sz="2400" b="0" i="1" smtClean="0">
                              <a:latin typeface="Cambria Math" panose="02040503050406030204" pitchFamily="18" charset="0"/>
                              <a:ea typeface="Cambria Math" panose="02040503050406030204" pitchFamily="18" charset="0"/>
                            </a:rPr>
                            <m:t>)</m:t>
                          </m:r>
                          <m:r>
                            <a:rPr lang="en-US" altLang="ko-KR" sz="2400" i="1">
                              <a:latin typeface="Cambria Math" panose="02040503050406030204" pitchFamily="18" charset="0"/>
                            </a:rPr>
                            <m:t>(</m:t>
                          </m:r>
                          <m:sSub>
                            <m:sSubPr>
                              <m:ctrlPr>
                                <a:rPr lang="en-US" altLang="ko-KR" sz="2400" i="1">
                                  <a:latin typeface="Cambria Math" panose="02040503050406030204" pitchFamily="18" charset="0"/>
                                </a:rPr>
                              </m:ctrlPr>
                            </m:sSubPr>
                            <m:e>
                              <m:r>
                                <a:rPr lang="ko-KR" altLang="en-US" sz="2400" b="1" i="1">
                                  <a:latin typeface="Cambria Math" panose="02040503050406030204" pitchFamily="18" charset="0"/>
                                </a:rPr>
                                <m:t>𝝈</m:t>
                              </m:r>
                            </m:e>
                            <m:sub>
                              <m:r>
                                <a:rPr lang="en-US" altLang="ko-KR" sz="2400" b="0" i="1" smtClean="0">
                                  <a:latin typeface="Cambria Math" panose="02040503050406030204" pitchFamily="18" charset="0"/>
                                </a:rPr>
                                <m:t>2</m:t>
                              </m:r>
                            </m:sub>
                          </m:sSub>
                          <m:r>
                            <a:rPr lang="en-US" altLang="ko-KR" sz="2400" i="1">
                              <a:latin typeface="Cambria Math" panose="02040503050406030204" pitchFamily="18" charset="0"/>
                              <a:ea typeface="Cambria Math" panose="02040503050406030204" pitchFamily="18" charset="0"/>
                            </a:rPr>
                            <m:t>∙</m:t>
                          </m:r>
                          <m:r>
                            <a:rPr lang="en-US" altLang="ko-KR" sz="2400" b="1" i="1">
                              <a:latin typeface="Cambria Math" panose="02040503050406030204" pitchFamily="18" charset="0"/>
                              <a:ea typeface="Cambria Math" panose="02040503050406030204" pitchFamily="18" charset="0"/>
                            </a:rPr>
                            <m:t>𝒓</m:t>
                          </m:r>
                          <m:r>
                            <a:rPr lang="en-US" altLang="ko-KR" sz="2400" i="1">
                              <a:latin typeface="Cambria Math" panose="02040503050406030204" pitchFamily="18" charset="0"/>
                              <a:ea typeface="Cambria Math" panose="02040503050406030204" pitchFamily="18" charset="0"/>
                            </a:rPr>
                            <m:t>)</m:t>
                          </m:r>
                        </m:num>
                        <m:den>
                          <m:sSup>
                            <m:sSupPr>
                              <m:ctrlPr>
                                <a:rPr lang="en-US" altLang="ko-KR" sz="2400" b="0" i="1" smtClean="0">
                                  <a:latin typeface="Cambria Math" panose="02040503050406030204" pitchFamily="18" charset="0"/>
                                </a:rPr>
                              </m:ctrlPr>
                            </m:sSupPr>
                            <m:e>
                              <m:r>
                                <a:rPr lang="en-US" altLang="ko-KR" sz="2400" b="0" i="1" smtClean="0">
                                  <a:latin typeface="Cambria Math" panose="02040503050406030204" pitchFamily="18" charset="0"/>
                                </a:rPr>
                                <m:t>𝑟</m:t>
                              </m:r>
                            </m:e>
                            <m:sup>
                              <m:r>
                                <a:rPr lang="en-US" altLang="ko-KR" sz="2400" b="0" i="1" smtClean="0">
                                  <a:latin typeface="Cambria Math" panose="02040503050406030204" pitchFamily="18" charset="0"/>
                                </a:rPr>
                                <m:t>2</m:t>
                              </m:r>
                            </m:sup>
                          </m:sSup>
                        </m:den>
                      </m:f>
                      <m:r>
                        <a:rPr lang="en-US" altLang="ko-KR" sz="2400" b="0" i="1" smtClean="0">
                          <a:latin typeface="Cambria Math" panose="02040503050406030204" pitchFamily="18" charset="0"/>
                        </a:rPr>
                        <m:t> −</m:t>
                      </m:r>
                      <m:r>
                        <a:rPr lang="en-US" altLang="ko-KR" sz="2400" i="1" smtClean="0">
                          <a:latin typeface="Cambria Math" panose="02040503050406030204" pitchFamily="18" charset="0"/>
                        </a:rPr>
                        <m:t> </m:t>
                      </m:r>
                      <m:d>
                        <m:dPr>
                          <m:ctrlPr>
                            <a:rPr lang="en-US" altLang="ko-KR" sz="2400" b="0" i="1" smtClean="0">
                              <a:latin typeface="Cambria Math" panose="02040503050406030204" pitchFamily="18" charset="0"/>
                            </a:rPr>
                          </m:ctrlPr>
                        </m:dPr>
                        <m:e>
                          <m:sSub>
                            <m:sSubPr>
                              <m:ctrlPr>
                                <a:rPr lang="en-US" altLang="ko-KR" sz="2400" i="1">
                                  <a:latin typeface="Cambria Math" panose="02040503050406030204" pitchFamily="18" charset="0"/>
                                </a:rPr>
                              </m:ctrlPr>
                            </m:sSubPr>
                            <m:e>
                              <m:r>
                                <a:rPr lang="ko-KR" altLang="en-US" sz="2400" b="1" i="1">
                                  <a:latin typeface="Cambria Math" panose="02040503050406030204" pitchFamily="18" charset="0"/>
                                </a:rPr>
                                <m:t>𝝈</m:t>
                              </m:r>
                            </m:e>
                            <m:sub>
                              <m:r>
                                <a:rPr lang="en-US" altLang="ko-KR" sz="2400" i="1">
                                  <a:latin typeface="Cambria Math" panose="02040503050406030204" pitchFamily="18" charset="0"/>
                                </a:rPr>
                                <m:t>1</m:t>
                              </m:r>
                            </m:sub>
                          </m:sSub>
                          <m:r>
                            <a:rPr lang="en-US" altLang="ko-KR" sz="2400" i="1">
                              <a:latin typeface="Cambria Math" panose="02040503050406030204" pitchFamily="18" charset="0"/>
                              <a:ea typeface="Cambria Math" panose="02040503050406030204" pitchFamily="18" charset="0"/>
                            </a:rPr>
                            <m:t>∙</m:t>
                          </m:r>
                          <m:sSub>
                            <m:sSubPr>
                              <m:ctrlPr>
                                <a:rPr lang="en-US" altLang="ko-KR" sz="2400" i="1">
                                  <a:latin typeface="Cambria Math" panose="02040503050406030204" pitchFamily="18" charset="0"/>
                                </a:rPr>
                              </m:ctrlPr>
                            </m:sSubPr>
                            <m:e>
                              <m:r>
                                <a:rPr lang="ko-KR" altLang="en-US" sz="2400" b="1" i="1">
                                  <a:latin typeface="Cambria Math" panose="02040503050406030204" pitchFamily="18" charset="0"/>
                                </a:rPr>
                                <m:t>𝝈</m:t>
                              </m:r>
                            </m:e>
                            <m:sub>
                              <m:r>
                                <a:rPr lang="en-US" altLang="ko-KR" sz="2400" b="0" i="1" smtClean="0">
                                  <a:latin typeface="Cambria Math" panose="02040503050406030204" pitchFamily="18" charset="0"/>
                                </a:rPr>
                                <m:t>2</m:t>
                              </m:r>
                            </m:sub>
                          </m:sSub>
                        </m:e>
                      </m:d>
                    </m:oMath>
                  </m:oMathPara>
                </a14:m>
                <a:endParaRPr lang="ko-KR" altLang="en-US" sz="2400" dirty="0"/>
              </a:p>
            </p:txBody>
          </p:sp>
        </mc:Choice>
        <mc:Fallback xmlns="">
          <p:sp>
            <p:nvSpPr>
              <p:cNvPr id="5" name="TextBox 4">
                <a:extLst>
                  <a:ext uri="{FF2B5EF4-FFF2-40B4-BE49-F238E27FC236}">
                    <a16:creationId xmlns:a16="http://schemas.microsoft.com/office/drawing/2014/main" id="{87A7E717-E2B1-4640-9B4C-7F6EA19611EF}"/>
                  </a:ext>
                </a:extLst>
              </p:cNvPr>
              <p:cNvSpPr txBox="1">
                <a:spLocks noRot="1" noChangeAspect="1" noMove="1" noResize="1" noEditPoints="1" noAdjustHandles="1" noChangeArrowheads="1" noChangeShapeType="1" noTextEdit="1"/>
              </p:cNvSpPr>
              <p:nvPr/>
            </p:nvSpPr>
            <p:spPr>
              <a:xfrm>
                <a:off x="3298856" y="1788150"/>
                <a:ext cx="4781640" cy="701089"/>
              </a:xfrm>
              <a:prstGeom prst="rect">
                <a:avLst/>
              </a:prstGeom>
              <a:blipFill>
                <a:blip r:embed="rId2"/>
                <a:stretch>
                  <a:fillRect/>
                </a:stretch>
              </a:blipFill>
            </p:spPr>
            <p:txBody>
              <a:bodyPr/>
              <a:lstStyle/>
              <a:p>
                <a:r>
                  <a:rPr lang="ko-KR" altLang="en-US">
                    <a:noFill/>
                  </a:rPr>
                  <a:t> </a:t>
                </a:r>
              </a:p>
            </p:txBody>
          </p:sp>
        </mc:Fallback>
      </mc:AlternateContent>
      <mc:AlternateContent xmlns:mc="http://schemas.openxmlformats.org/markup-compatibility/2006" xmlns:a14="http://schemas.microsoft.com/office/drawing/2010/main">
        <mc:Choice Requires="a14">
          <p:sp>
            <p:nvSpPr>
              <p:cNvPr id="6" name="TextBox 5">
                <a:extLst>
                  <a:ext uri="{FF2B5EF4-FFF2-40B4-BE49-F238E27FC236}">
                    <a16:creationId xmlns:a16="http://schemas.microsoft.com/office/drawing/2014/main" id="{38A03526-7526-414D-8DA5-1535A2D5E596}"/>
                  </a:ext>
                </a:extLst>
              </p:cNvPr>
              <p:cNvSpPr txBox="1"/>
              <p:nvPr/>
            </p:nvSpPr>
            <p:spPr>
              <a:xfrm>
                <a:off x="3375540" y="1288026"/>
                <a:ext cx="1958135" cy="381836"/>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acc>
                        <m:accPr>
                          <m:chr m:val="̂"/>
                          <m:ctrlPr>
                            <a:rPr lang="en-US" altLang="ko-KR" sz="2400" i="1" smtClean="0">
                              <a:latin typeface="Cambria Math" panose="02040503050406030204" pitchFamily="18" charset="0"/>
                            </a:rPr>
                          </m:ctrlPr>
                        </m:accPr>
                        <m:e>
                          <m:r>
                            <a:rPr lang="en-US" altLang="ko-KR" sz="2400" b="0" i="1" smtClean="0">
                              <a:latin typeface="Cambria Math" panose="02040503050406030204" pitchFamily="18" charset="0"/>
                            </a:rPr>
                            <m:t>𝑉</m:t>
                          </m:r>
                        </m:e>
                      </m:acc>
                      <m:r>
                        <a:rPr lang="en-US" altLang="ko-KR" sz="2400" b="0" i="1" baseline="-25000" smtClean="0">
                          <a:latin typeface="Cambria Math" panose="02040503050406030204" pitchFamily="18" charset="0"/>
                        </a:rPr>
                        <m:t>𝑇</m:t>
                      </m:r>
                      <m:r>
                        <a:rPr lang="en-US" altLang="ko-KR" sz="2400" b="0" i="1" smtClean="0">
                          <a:latin typeface="Cambria Math" panose="02040503050406030204" pitchFamily="18" charset="0"/>
                        </a:rPr>
                        <m:t>=</m:t>
                      </m:r>
                      <m:sSub>
                        <m:sSubPr>
                          <m:ctrlPr>
                            <a:rPr lang="en-US" altLang="ko-KR" sz="2400" b="0" i="1" smtClean="0">
                              <a:latin typeface="Cambria Math" panose="02040503050406030204" pitchFamily="18" charset="0"/>
                            </a:rPr>
                          </m:ctrlPr>
                        </m:sSubPr>
                        <m:e>
                          <m:r>
                            <a:rPr lang="en-US" altLang="ko-KR" sz="2400" b="0" i="1" smtClean="0">
                              <a:latin typeface="Cambria Math" panose="02040503050406030204" pitchFamily="18" charset="0"/>
                            </a:rPr>
                            <m:t>𝑉</m:t>
                          </m:r>
                        </m:e>
                        <m:sub>
                          <m:r>
                            <a:rPr lang="en-US" altLang="ko-KR" sz="2400" b="0" i="1" smtClean="0">
                              <a:latin typeface="Cambria Math" panose="02040503050406030204" pitchFamily="18" charset="0"/>
                            </a:rPr>
                            <m:t>𝑇</m:t>
                          </m:r>
                        </m:sub>
                      </m:sSub>
                      <m:d>
                        <m:dPr>
                          <m:ctrlPr>
                            <a:rPr lang="en-US" altLang="ko-KR" sz="2400" b="0" i="1" smtClean="0">
                              <a:latin typeface="Cambria Math" panose="02040503050406030204" pitchFamily="18" charset="0"/>
                            </a:rPr>
                          </m:ctrlPr>
                        </m:dPr>
                        <m:e>
                          <m:r>
                            <a:rPr lang="en-US" altLang="ko-KR" sz="2400" b="0" i="1" smtClean="0">
                              <a:latin typeface="Cambria Math" panose="02040503050406030204" pitchFamily="18" charset="0"/>
                            </a:rPr>
                            <m:t>𝑟</m:t>
                          </m:r>
                        </m:e>
                      </m:d>
                      <m:acc>
                        <m:accPr>
                          <m:chr m:val="̂"/>
                          <m:ctrlPr>
                            <a:rPr lang="en-US" altLang="ko-KR" sz="2400" b="0" i="1" smtClean="0">
                              <a:latin typeface="Cambria Math" panose="02040503050406030204" pitchFamily="18" charset="0"/>
                            </a:rPr>
                          </m:ctrlPr>
                        </m:accPr>
                        <m:e>
                          <m:r>
                            <a:rPr lang="en-US" altLang="ko-KR" sz="2400" b="0" i="1" smtClean="0">
                              <a:latin typeface="Cambria Math" panose="02040503050406030204" pitchFamily="18" charset="0"/>
                            </a:rPr>
                            <m:t>𝑆</m:t>
                          </m:r>
                        </m:e>
                      </m:acc>
                      <m:r>
                        <a:rPr lang="en-US" altLang="ko-KR" sz="2400" b="0" i="1" baseline="-25000" smtClean="0">
                          <a:latin typeface="Cambria Math" panose="02040503050406030204" pitchFamily="18" charset="0"/>
                        </a:rPr>
                        <m:t>12</m:t>
                      </m:r>
                    </m:oMath>
                  </m:oMathPara>
                </a14:m>
                <a:endParaRPr lang="ko-KR" altLang="en-US" sz="2400" baseline="-25000" dirty="0"/>
              </a:p>
            </p:txBody>
          </p:sp>
        </mc:Choice>
        <mc:Fallback xmlns="">
          <p:sp>
            <p:nvSpPr>
              <p:cNvPr id="6" name="TextBox 5">
                <a:extLst>
                  <a:ext uri="{FF2B5EF4-FFF2-40B4-BE49-F238E27FC236}">
                    <a16:creationId xmlns:a16="http://schemas.microsoft.com/office/drawing/2014/main" id="{38A03526-7526-414D-8DA5-1535A2D5E596}"/>
                  </a:ext>
                </a:extLst>
              </p:cNvPr>
              <p:cNvSpPr txBox="1">
                <a:spLocks noRot="1" noChangeAspect="1" noMove="1" noResize="1" noEditPoints="1" noAdjustHandles="1" noChangeArrowheads="1" noChangeShapeType="1" noTextEdit="1"/>
              </p:cNvSpPr>
              <p:nvPr/>
            </p:nvSpPr>
            <p:spPr>
              <a:xfrm>
                <a:off x="3375540" y="1288026"/>
                <a:ext cx="1958135" cy="381836"/>
              </a:xfrm>
              <a:prstGeom prst="rect">
                <a:avLst/>
              </a:prstGeom>
              <a:blipFill>
                <a:blip r:embed="rId3"/>
                <a:stretch>
                  <a:fillRect b="-1587"/>
                </a:stretch>
              </a:blipFill>
            </p:spPr>
            <p:txBody>
              <a:bodyPr/>
              <a:lstStyle/>
              <a:p>
                <a:r>
                  <a:rPr lang="ko-KR" altLang="en-US">
                    <a:noFill/>
                  </a:rPr>
                  <a:t> </a:t>
                </a:r>
              </a:p>
            </p:txBody>
          </p:sp>
        </mc:Fallback>
      </mc:AlternateContent>
      <p:pic>
        <p:nvPicPr>
          <p:cNvPr id="8" name="그림 7">
            <a:extLst>
              <a:ext uri="{FF2B5EF4-FFF2-40B4-BE49-F238E27FC236}">
                <a16:creationId xmlns:a16="http://schemas.microsoft.com/office/drawing/2014/main" id="{807130D6-704A-420A-A2AD-1A97B8A37759}"/>
              </a:ext>
            </a:extLst>
          </p:cNvPr>
          <p:cNvPicPr>
            <a:picLocks noChangeAspect="1"/>
          </p:cNvPicPr>
          <p:nvPr/>
        </p:nvPicPr>
        <p:blipFill>
          <a:blip r:embed="rId4"/>
          <a:stretch>
            <a:fillRect/>
          </a:stretch>
        </p:blipFill>
        <p:spPr>
          <a:xfrm>
            <a:off x="828454" y="2994514"/>
            <a:ext cx="8115249" cy="3014488"/>
          </a:xfrm>
          <a:prstGeom prst="rect">
            <a:avLst/>
          </a:prstGeom>
        </p:spPr>
      </p:pic>
      <p:sp>
        <p:nvSpPr>
          <p:cNvPr id="9" name="직사각형 8">
            <a:extLst>
              <a:ext uri="{FF2B5EF4-FFF2-40B4-BE49-F238E27FC236}">
                <a16:creationId xmlns:a16="http://schemas.microsoft.com/office/drawing/2014/main" id="{B168EB9D-973C-4CDA-AC15-9D75703D7527}"/>
              </a:ext>
            </a:extLst>
          </p:cNvPr>
          <p:cNvSpPr/>
          <p:nvPr/>
        </p:nvSpPr>
        <p:spPr>
          <a:xfrm>
            <a:off x="326320" y="1940694"/>
            <a:ext cx="3033203" cy="400110"/>
          </a:xfrm>
          <a:prstGeom prst="rect">
            <a:avLst/>
          </a:prstGeom>
        </p:spPr>
        <p:txBody>
          <a:bodyPr wrap="none">
            <a:spAutoFit/>
          </a:bodyPr>
          <a:lstStyle/>
          <a:p>
            <a:pPr eaLnBrk="1" hangingPunct="1">
              <a:buFont typeface="Arial" panose="020B0604020202020204" pitchFamily="34" charset="0"/>
              <a:buNone/>
              <a:defRPr/>
            </a:pPr>
            <a:r>
              <a:rPr lang="en-US" altLang="ko-KR" sz="2000" dirty="0">
                <a:solidFill>
                  <a:srgbClr val="00B050"/>
                </a:solidFill>
                <a:latin typeface="Comic Sans MS" panose="030F0702030302020204" pitchFamily="66" charset="0"/>
                <a:ea typeface="굴림" charset="-127"/>
                <a:cs typeface="Calibri" panose="020F0502020204030204" pitchFamily="34" charset="0"/>
              </a:rPr>
              <a:t>  Tensor force operator</a:t>
            </a:r>
            <a:endParaRPr lang="en-US" altLang="ko-KR" sz="2000" dirty="0">
              <a:solidFill>
                <a:srgbClr val="00B050"/>
              </a:solidFill>
              <a:latin typeface="Comic Sans MS" panose="030F0702030302020204" pitchFamily="66" charset="0"/>
              <a:cs typeface="Calibri" panose="020F0502020204030204" pitchFamily="34" charset="0"/>
            </a:endParaRPr>
          </a:p>
        </p:txBody>
      </p:sp>
      <p:pic>
        <p:nvPicPr>
          <p:cNvPr id="11" name="그림 10">
            <a:extLst>
              <a:ext uri="{FF2B5EF4-FFF2-40B4-BE49-F238E27FC236}">
                <a16:creationId xmlns:a16="http://schemas.microsoft.com/office/drawing/2014/main" id="{7D7CB7FD-D6CA-4945-AC36-B50866EACC23}"/>
              </a:ext>
            </a:extLst>
          </p:cNvPr>
          <p:cNvPicPr>
            <a:picLocks noChangeAspect="1"/>
          </p:cNvPicPr>
          <p:nvPr/>
        </p:nvPicPr>
        <p:blipFill>
          <a:blip r:embed="rId5"/>
          <a:stretch>
            <a:fillRect/>
          </a:stretch>
        </p:blipFill>
        <p:spPr>
          <a:xfrm>
            <a:off x="5610094" y="3185882"/>
            <a:ext cx="3272058" cy="1999706"/>
          </a:xfrm>
          <a:prstGeom prst="rect">
            <a:avLst/>
          </a:prstGeom>
        </p:spPr>
      </p:pic>
      <p:sp>
        <p:nvSpPr>
          <p:cNvPr id="12" name="직사각형 11">
            <a:extLst>
              <a:ext uri="{FF2B5EF4-FFF2-40B4-BE49-F238E27FC236}">
                <a16:creationId xmlns:a16="http://schemas.microsoft.com/office/drawing/2014/main" id="{0E747991-B6F6-4C29-8434-97A65D54CDEC}"/>
              </a:ext>
            </a:extLst>
          </p:cNvPr>
          <p:cNvSpPr/>
          <p:nvPr/>
        </p:nvSpPr>
        <p:spPr>
          <a:xfrm>
            <a:off x="4849828" y="2766511"/>
            <a:ext cx="4879434" cy="369332"/>
          </a:xfrm>
          <a:prstGeom prst="rect">
            <a:avLst/>
          </a:prstGeom>
        </p:spPr>
        <p:txBody>
          <a:bodyPr wrap="square">
            <a:spAutoFit/>
          </a:bodyPr>
          <a:lstStyle/>
          <a:p>
            <a:pPr eaLnBrk="1" hangingPunct="1">
              <a:buFont typeface="Arial" panose="020B0604020202020204" pitchFamily="34" charset="0"/>
              <a:buNone/>
              <a:defRPr/>
            </a:pPr>
            <a:r>
              <a:rPr lang="en-US" altLang="ko-KR" sz="1800" dirty="0">
                <a:latin typeface="Comic Sans MS" panose="030F0702030302020204" pitchFamily="66" charset="0"/>
                <a:ea typeface="굴림" charset="-127"/>
                <a:cs typeface="Calibri" panose="020F0502020204030204" pitchFamily="34" charset="0"/>
              </a:rPr>
              <a:t>Tensor attraction 80% of entire attraction.</a:t>
            </a:r>
            <a:endParaRPr lang="en-US" altLang="ko-KR" sz="1800" dirty="0">
              <a:latin typeface="Comic Sans MS" panose="030F0702030302020204" pitchFamily="66" charset="0"/>
              <a:cs typeface="Calibri" panose="020F0502020204030204" pitchFamily="34" charset="0"/>
            </a:endParaRPr>
          </a:p>
        </p:txBody>
      </p:sp>
      <p:sp>
        <p:nvSpPr>
          <p:cNvPr id="13" name="직사각형 12">
            <a:extLst>
              <a:ext uri="{FF2B5EF4-FFF2-40B4-BE49-F238E27FC236}">
                <a16:creationId xmlns:a16="http://schemas.microsoft.com/office/drawing/2014/main" id="{C7F74DB1-F3EC-4FAF-8469-5863014C91D9}"/>
              </a:ext>
            </a:extLst>
          </p:cNvPr>
          <p:cNvSpPr/>
          <p:nvPr/>
        </p:nvSpPr>
        <p:spPr>
          <a:xfrm>
            <a:off x="763065" y="2579521"/>
            <a:ext cx="1853392" cy="461665"/>
          </a:xfrm>
          <a:prstGeom prst="rect">
            <a:avLst/>
          </a:prstGeom>
        </p:spPr>
        <p:txBody>
          <a:bodyPr wrap="none">
            <a:spAutoFit/>
          </a:bodyPr>
          <a:lstStyle/>
          <a:p>
            <a:pPr eaLnBrk="1" hangingPunct="1">
              <a:buFont typeface="Arial" panose="020B0604020202020204" pitchFamily="34" charset="0"/>
              <a:buNone/>
              <a:defRPr/>
            </a:pPr>
            <a:r>
              <a:rPr lang="en-US" altLang="ko-KR" dirty="0">
                <a:latin typeface="Comic Sans MS" panose="030F0702030302020204" pitchFamily="66" charset="0"/>
                <a:ea typeface="굴림" charset="-127"/>
                <a:cs typeface="Calibri" panose="020F0502020204030204" pitchFamily="34" charset="0"/>
              </a:rPr>
              <a:t>  </a:t>
            </a:r>
            <a:r>
              <a:rPr lang="en-US" altLang="ko-KR" sz="2400" b="1" dirty="0">
                <a:ea typeface="굴림" charset="-127"/>
                <a:cs typeface="Calibri" panose="020F0502020204030204" pitchFamily="34" charset="0"/>
              </a:rPr>
              <a:t>Origin</a:t>
            </a:r>
            <a:r>
              <a:rPr lang="en-US" altLang="ko-KR" sz="2100" b="1" dirty="0">
                <a:ea typeface="굴림" charset="-127"/>
                <a:cs typeface="Calibri" panose="020F0502020204030204" pitchFamily="34" charset="0"/>
              </a:rPr>
              <a:t> of TF </a:t>
            </a:r>
            <a:r>
              <a:rPr lang="en-US" altLang="ko-KR" sz="2000" dirty="0">
                <a:latin typeface="Comic Sans MS" panose="030F0702030302020204" pitchFamily="66" charset="0"/>
                <a:ea typeface="굴림" charset="-127"/>
                <a:cs typeface="Calibri" panose="020F0502020204030204" pitchFamily="34" charset="0"/>
              </a:rPr>
              <a:t>:</a:t>
            </a:r>
            <a:endParaRPr lang="en-US" altLang="ko-KR" sz="2000" dirty="0">
              <a:latin typeface="Comic Sans MS" panose="030F0702030302020204" pitchFamily="66" charset="0"/>
              <a:cs typeface="Calibri" panose="020F0502020204030204" pitchFamily="34" charset="0"/>
            </a:endParaRPr>
          </a:p>
        </p:txBody>
      </p:sp>
      <p:cxnSp>
        <p:nvCxnSpPr>
          <p:cNvPr id="15" name="직선 화살표 연결선 14">
            <a:extLst>
              <a:ext uri="{FF2B5EF4-FFF2-40B4-BE49-F238E27FC236}">
                <a16:creationId xmlns:a16="http://schemas.microsoft.com/office/drawing/2014/main" id="{678B4BD5-828F-4938-BCE9-30952C26E051}"/>
              </a:ext>
            </a:extLst>
          </p:cNvPr>
          <p:cNvCxnSpPr>
            <a:cxnSpLocks/>
          </p:cNvCxnSpPr>
          <p:nvPr/>
        </p:nvCxnSpPr>
        <p:spPr>
          <a:xfrm>
            <a:off x="1889760" y="3429000"/>
            <a:ext cx="4936866" cy="1228766"/>
          </a:xfrm>
          <a:prstGeom prst="straightConnector1">
            <a:avLst/>
          </a:prstGeom>
          <a:ln w="28575">
            <a:solidFill>
              <a:srgbClr val="0000FF"/>
            </a:solidFill>
            <a:tailEnd type="triangle"/>
          </a:ln>
        </p:spPr>
        <p:style>
          <a:lnRef idx="1">
            <a:schemeClr val="accent1"/>
          </a:lnRef>
          <a:fillRef idx="0">
            <a:schemeClr val="accent1"/>
          </a:fillRef>
          <a:effectRef idx="0">
            <a:schemeClr val="accent1"/>
          </a:effectRef>
          <a:fontRef idx="minor">
            <a:schemeClr val="tx1"/>
          </a:fontRef>
        </p:style>
      </p:cxnSp>
      <p:cxnSp>
        <p:nvCxnSpPr>
          <p:cNvPr id="17" name="직선 화살표 연결선 16">
            <a:extLst>
              <a:ext uri="{FF2B5EF4-FFF2-40B4-BE49-F238E27FC236}">
                <a16:creationId xmlns:a16="http://schemas.microsoft.com/office/drawing/2014/main" id="{B860877C-C256-4B9D-85B7-093A8718FEC7}"/>
              </a:ext>
            </a:extLst>
          </p:cNvPr>
          <p:cNvCxnSpPr>
            <a:cxnSpLocks/>
          </p:cNvCxnSpPr>
          <p:nvPr/>
        </p:nvCxnSpPr>
        <p:spPr>
          <a:xfrm flipV="1">
            <a:off x="2830286" y="4590167"/>
            <a:ext cx="3491791" cy="700944"/>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14" name="직사각형 13">
            <a:extLst>
              <a:ext uri="{FF2B5EF4-FFF2-40B4-BE49-F238E27FC236}">
                <a16:creationId xmlns:a16="http://schemas.microsoft.com/office/drawing/2014/main" id="{849BEC6D-F1DF-9065-D6D5-3263ADF6FCBC}"/>
              </a:ext>
            </a:extLst>
          </p:cNvPr>
          <p:cNvSpPr/>
          <p:nvPr/>
        </p:nvSpPr>
        <p:spPr>
          <a:xfrm>
            <a:off x="2072884" y="792455"/>
            <a:ext cx="1273105" cy="400110"/>
          </a:xfrm>
          <a:prstGeom prst="rect">
            <a:avLst/>
          </a:prstGeom>
        </p:spPr>
        <p:txBody>
          <a:bodyPr wrap="none">
            <a:spAutoFit/>
          </a:bodyPr>
          <a:lstStyle/>
          <a:p>
            <a:pPr eaLnBrk="1" hangingPunct="1">
              <a:buFont typeface="Arial" panose="020B0604020202020204" pitchFamily="34" charset="0"/>
              <a:buNone/>
              <a:defRPr/>
            </a:pPr>
            <a:r>
              <a:rPr lang="en-US" altLang="ko-KR" sz="2000" dirty="0">
                <a:solidFill>
                  <a:srgbClr val="00B050"/>
                </a:solidFill>
                <a:latin typeface="Comic Sans MS" panose="030F0702030302020204" pitchFamily="66" charset="0"/>
                <a:ea typeface="굴림" charset="-127"/>
                <a:cs typeface="Calibri" panose="020F0502020204030204" pitchFamily="34" charset="0"/>
              </a:rPr>
              <a:t>In OBEP </a:t>
            </a:r>
            <a:endParaRPr lang="en-US" altLang="ko-KR" sz="2000" dirty="0">
              <a:solidFill>
                <a:srgbClr val="00B050"/>
              </a:solidFill>
              <a:latin typeface="Comic Sans MS" panose="030F0702030302020204" pitchFamily="66" charset="0"/>
              <a:cs typeface="Calibri" panose="020F0502020204030204" pitchFamily="34" charset="0"/>
            </a:endParaRPr>
          </a:p>
        </p:txBody>
      </p:sp>
      <p:sp>
        <p:nvSpPr>
          <p:cNvPr id="16" name="TextBox 15">
            <a:extLst>
              <a:ext uri="{FF2B5EF4-FFF2-40B4-BE49-F238E27FC236}">
                <a16:creationId xmlns:a16="http://schemas.microsoft.com/office/drawing/2014/main" id="{2D91F958-EEA3-62B0-51FC-DB85C0DCCA72}"/>
              </a:ext>
            </a:extLst>
          </p:cNvPr>
          <p:cNvSpPr txBox="1"/>
          <p:nvPr/>
        </p:nvSpPr>
        <p:spPr>
          <a:xfrm>
            <a:off x="5333675" y="1328896"/>
            <a:ext cx="1868314" cy="400110"/>
          </a:xfrm>
          <a:prstGeom prst="rect">
            <a:avLst/>
          </a:prstGeom>
          <a:noFill/>
        </p:spPr>
        <p:txBody>
          <a:bodyPr wrap="square">
            <a:spAutoFit/>
          </a:bodyPr>
          <a:lstStyle/>
          <a:p>
            <a:r>
              <a:rPr lang="en-US" altLang="ko-KR" sz="2000" dirty="0">
                <a:solidFill>
                  <a:srgbClr val="FF0000"/>
                </a:solidFill>
                <a:latin typeface="Comic Sans MS" panose="030F0702030302020204" pitchFamily="66" charset="0"/>
              </a:rPr>
              <a:t>non-central   </a:t>
            </a:r>
            <a:endParaRPr lang="ko-KR" altLang="en-US" sz="2000" dirty="0">
              <a:latin typeface="Comic Sans MS" panose="030F0702030302020204" pitchFamily="66" charset="0"/>
            </a:endParaRPr>
          </a:p>
        </p:txBody>
      </p:sp>
      <mc:AlternateContent xmlns:mc="http://schemas.openxmlformats.org/markup-compatibility/2006" xmlns:a14="http://schemas.microsoft.com/office/drawing/2010/main">
        <mc:Choice Requires="a14">
          <p:sp>
            <p:nvSpPr>
              <p:cNvPr id="18" name="TextBox 17">
                <a:extLst>
                  <a:ext uri="{FF2B5EF4-FFF2-40B4-BE49-F238E27FC236}">
                    <a16:creationId xmlns:a16="http://schemas.microsoft.com/office/drawing/2014/main" id="{8E1093FF-8F5F-B6B1-2A9B-CF5D95BD3CFE}"/>
                  </a:ext>
                </a:extLst>
              </p:cNvPr>
              <p:cNvSpPr txBox="1"/>
              <p:nvPr/>
            </p:nvSpPr>
            <p:spPr>
              <a:xfrm>
                <a:off x="3402253" y="790532"/>
                <a:ext cx="1828800" cy="379206"/>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acc>
                        <m:accPr>
                          <m:chr m:val="̂"/>
                          <m:ctrlPr>
                            <a:rPr lang="en-US" altLang="ko-KR" sz="2400" i="1" smtClean="0">
                              <a:latin typeface="Cambria Math" panose="02040503050406030204" pitchFamily="18" charset="0"/>
                            </a:rPr>
                          </m:ctrlPr>
                        </m:accPr>
                        <m:e>
                          <m:r>
                            <a:rPr lang="en-US" altLang="ko-KR" sz="2400" i="1">
                              <a:latin typeface="Cambria Math" panose="02040503050406030204" pitchFamily="18" charset="0"/>
                            </a:rPr>
                            <m:t>𝑉</m:t>
                          </m:r>
                        </m:e>
                      </m:acc>
                      <m:r>
                        <a:rPr lang="en-US" altLang="ko-KR" sz="2400" b="0" i="1" smtClean="0">
                          <a:latin typeface="Cambria Math" panose="02040503050406030204" pitchFamily="18" charset="0"/>
                        </a:rPr>
                        <m:t>=</m:t>
                      </m:r>
                      <m:sSub>
                        <m:sSubPr>
                          <m:ctrlPr>
                            <a:rPr lang="en-US" altLang="ko-KR" sz="2400" b="0" i="1" smtClean="0">
                              <a:latin typeface="Cambria Math" panose="02040503050406030204" pitchFamily="18" charset="0"/>
                            </a:rPr>
                          </m:ctrlPr>
                        </m:sSubPr>
                        <m:e>
                          <m:acc>
                            <m:accPr>
                              <m:chr m:val="̂"/>
                              <m:ctrlPr>
                                <a:rPr lang="en-US" altLang="ko-KR" sz="2400" i="1">
                                  <a:latin typeface="Cambria Math" panose="02040503050406030204" pitchFamily="18" charset="0"/>
                                </a:rPr>
                              </m:ctrlPr>
                            </m:accPr>
                            <m:e>
                              <m:r>
                                <a:rPr lang="en-US" altLang="ko-KR" sz="2400" i="1">
                                  <a:latin typeface="Cambria Math" panose="02040503050406030204" pitchFamily="18" charset="0"/>
                                </a:rPr>
                                <m:t>𝑉</m:t>
                              </m:r>
                            </m:e>
                          </m:acc>
                        </m:e>
                        <m:sub>
                          <m:r>
                            <a:rPr lang="en-US" altLang="ko-KR" sz="2400" b="0" i="1" smtClean="0">
                              <a:latin typeface="Cambria Math" panose="02040503050406030204" pitchFamily="18" charset="0"/>
                            </a:rPr>
                            <m:t>𝑐</m:t>
                          </m:r>
                        </m:sub>
                      </m:sSub>
                      <m:r>
                        <a:rPr lang="en-US" altLang="ko-KR" sz="2400" b="0" i="1" smtClean="0">
                          <a:latin typeface="Cambria Math" panose="02040503050406030204" pitchFamily="18" charset="0"/>
                        </a:rPr>
                        <m:t>+</m:t>
                      </m:r>
                      <m:acc>
                        <m:accPr>
                          <m:chr m:val="̂"/>
                          <m:ctrlPr>
                            <a:rPr lang="en-US" altLang="ko-KR" sz="2400" i="1">
                              <a:latin typeface="Cambria Math" panose="02040503050406030204" pitchFamily="18" charset="0"/>
                            </a:rPr>
                          </m:ctrlPr>
                        </m:accPr>
                        <m:e>
                          <m:r>
                            <a:rPr lang="en-US" altLang="ko-KR" sz="2400" i="1">
                              <a:latin typeface="Cambria Math" panose="02040503050406030204" pitchFamily="18" charset="0"/>
                            </a:rPr>
                            <m:t>𝑉</m:t>
                          </m:r>
                        </m:e>
                      </m:acc>
                      <m:r>
                        <a:rPr lang="en-US" altLang="ko-KR" sz="2400" i="1" baseline="-25000">
                          <a:latin typeface="Cambria Math" panose="02040503050406030204" pitchFamily="18" charset="0"/>
                        </a:rPr>
                        <m:t>𝑇</m:t>
                      </m:r>
                    </m:oMath>
                  </m:oMathPara>
                </a14:m>
                <a:endParaRPr lang="ko-KR" altLang="en-US" sz="2400" baseline="-25000" dirty="0"/>
              </a:p>
            </p:txBody>
          </p:sp>
        </mc:Choice>
        <mc:Fallback xmlns="">
          <p:sp>
            <p:nvSpPr>
              <p:cNvPr id="18" name="TextBox 17">
                <a:extLst>
                  <a:ext uri="{FF2B5EF4-FFF2-40B4-BE49-F238E27FC236}">
                    <a16:creationId xmlns:a16="http://schemas.microsoft.com/office/drawing/2014/main" id="{8E1093FF-8F5F-B6B1-2A9B-CF5D95BD3CFE}"/>
                  </a:ext>
                </a:extLst>
              </p:cNvPr>
              <p:cNvSpPr txBox="1">
                <a:spLocks noRot="1" noChangeAspect="1" noMove="1" noResize="1" noEditPoints="1" noAdjustHandles="1" noChangeArrowheads="1" noChangeShapeType="1" noTextEdit="1"/>
              </p:cNvSpPr>
              <p:nvPr/>
            </p:nvSpPr>
            <p:spPr>
              <a:xfrm>
                <a:off x="3402253" y="790532"/>
                <a:ext cx="1828800" cy="379206"/>
              </a:xfrm>
              <a:prstGeom prst="rect">
                <a:avLst/>
              </a:prstGeom>
              <a:blipFill>
                <a:blip r:embed="rId6"/>
                <a:stretch>
                  <a:fillRect b="-1613"/>
                </a:stretch>
              </a:blipFill>
            </p:spPr>
            <p:txBody>
              <a:bodyPr/>
              <a:lstStyle/>
              <a:p>
                <a:r>
                  <a:rPr lang="ko-KR" altLang="en-US">
                    <a:noFill/>
                  </a:rPr>
                  <a:t> </a:t>
                </a:r>
              </a:p>
            </p:txBody>
          </p:sp>
        </mc:Fallback>
      </mc:AlternateContent>
      <p:sp>
        <p:nvSpPr>
          <p:cNvPr id="20" name="직사각형 19">
            <a:extLst>
              <a:ext uri="{FF2B5EF4-FFF2-40B4-BE49-F238E27FC236}">
                <a16:creationId xmlns:a16="http://schemas.microsoft.com/office/drawing/2014/main" id="{B3BCA4CE-AEED-A618-2DD7-ECC068C99934}"/>
              </a:ext>
            </a:extLst>
          </p:cNvPr>
          <p:cNvSpPr/>
          <p:nvPr/>
        </p:nvSpPr>
        <p:spPr>
          <a:xfrm>
            <a:off x="1536835" y="1251066"/>
            <a:ext cx="1762021" cy="400110"/>
          </a:xfrm>
          <a:prstGeom prst="rect">
            <a:avLst/>
          </a:prstGeom>
        </p:spPr>
        <p:txBody>
          <a:bodyPr wrap="none">
            <a:spAutoFit/>
          </a:bodyPr>
          <a:lstStyle/>
          <a:p>
            <a:pPr eaLnBrk="1" hangingPunct="1">
              <a:buFont typeface="Arial" panose="020B0604020202020204" pitchFamily="34" charset="0"/>
              <a:buNone/>
              <a:defRPr/>
            </a:pPr>
            <a:r>
              <a:rPr lang="en-US" altLang="ko-KR" sz="2000" dirty="0">
                <a:solidFill>
                  <a:srgbClr val="00B050"/>
                </a:solidFill>
                <a:latin typeface="Comic Sans MS" panose="030F0702030302020204" pitchFamily="66" charset="0"/>
                <a:ea typeface="굴림" charset="-127"/>
                <a:cs typeface="Calibri" panose="020F0502020204030204" pitchFamily="34" charset="0"/>
              </a:rPr>
              <a:t>  Tensor part</a:t>
            </a:r>
            <a:endParaRPr lang="en-US" altLang="ko-KR" sz="2000" dirty="0">
              <a:solidFill>
                <a:srgbClr val="00B050"/>
              </a:solidFill>
              <a:latin typeface="Comic Sans MS" panose="030F0702030302020204" pitchFamily="66" charset="0"/>
              <a:cs typeface="Calibri" panose="020F0502020204030204" pitchFamily="34" charset="0"/>
            </a:endParaRPr>
          </a:p>
        </p:txBody>
      </p:sp>
    </p:spTree>
    <p:extLst>
      <p:ext uri="{BB962C8B-B14F-4D97-AF65-F5344CB8AC3E}">
        <p14:creationId xmlns:p14="http://schemas.microsoft.com/office/powerpoint/2010/main" val="2030295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6"/>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8"/>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15"/>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9" grpId="0"/>
      <p:bldP spid="12" grpId="0"/>
      <p:bldP spid="13" grpId="0"/>
      <p:bldP spid="14" grpId="0"/>
      <p:bldP spid="16" grpId="0"/>
      <p:bldP spid="18" grpId="0"/>
      <p:bldP spid="2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 name="TextBox 3">
                <a:extLst>
                  <a:ext uri="{FF2B5EF4-FFF2-40B4-BE49-F238E27FC236}">
                    <a16:creationId xmlns:a16="http://schemas.microsoft.com/office/drawing/2014/main" id="{FB6F9082-2FD4-4B49-B8C6-741D00FBD1C9}"/>
                  </a:ext>
                </a:extLst>
              </p:cNvPr>
              <p:cNvSpPr txBox="1"/>
              <p:nvPr/>
            </p:nvSpPr>
            <p:spPr>
              <a:xfrm>
                <a:off x="643686" y="619362"/>
                <a:ext cx="6892593" cy="584199"/>
              </a:xfrm>
              <a:prstGeom prst="rect">
                <a:avLst/>
              </a:prstGeom>
              <a:solidFill>
                <a:schemeClr val="accent1">
                  <a:lumMod val="20000"/>
                  <a:lumOff val="80000"/>
                </a:schemeClr>
              </a:solid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acc>
                        <m:accPr>
                          <m:chr m:val="̂"/>
                          <m:ctrlPr>
                            <a:rPr lang="en-US" altLang="ko-KR" sz="2000" i="1" smtClean="0">
                              <a:latin typeface="Cambria Math" panose="02040503050406030204" pitchFamily="18" charset="0"/>
                            </a:rPr>
                          </m:ctrlPr>
                        </m:accPr>
                        <m:e>
                          <m:r>
                            <a:rPr lang="en-US" altLang="ko-KR" sz="2000" i="1">
                              <a:latin typeface="Cambria Math" panose="02040503050406030204" pitchFamily="18" charset="0"/>
                            </a:rPr>
                            <m:t>𝑆</m:t>
                          </m:r>
                        </m:e>
                      </m:acc>
                      <m:r>
                        <a:rPr lang="en-US" altLang="ko-KR" sz="2000" b="0" i="1" baseline="-25000" smtClean="0">
                          <a:latin typeface="Cambria Math" panose="02040503050406030204" pitchFamily="18" charset="0"/>
                        </a:rPr>
                        <m:t>12</m:t>
                      </m:r>
                      <m:r>
                        <a:rPr lang="en-US" altLang="ko-KR" sz="2000" b="0" i="1" smtClean="0">
                          <a:latin typeface="Cambria Math" panose="02040503050406030204" pitchFamily="18" charset="0"/>
                        </a:rPr>
                        <m:t>=3</m:t>
                      </m:r>
                      <m:f>
                        <m:fPr>
                          <m:ctrlPr>
                            <a:rPr lang="en-US" altLang="ko-KR" sz="2000" b="0" i="1" smtClean="0">
                              <a:latin typeface="Cambria Math" panose="02040503050406030204" pitchFamily="18" charset="0"/>
                            </a:rPr>
                          </m:ctrlPr>
                        </m:fPr>
                        <m:num>
                          <m:r>
                            <a:rPr lang="en-US" altLang="ko-KR" sz="2000" b="0" i="1" smtClean="0">
                              <a:latin typeface="Cambria Math" panose="02040503050406030204" pitchFamily="18" charset="0"/>
                            </a:rPr>
                            <m:t>(</m:t>
                          </m:r>
                          <m:sSub>
                            <m:sSubPr>
                              <m:ctrlPr>
                                <a:rPr lang="en-US" altLang="ko-KR" sz="2000" b="0" i="1" smtClean="0">
                                  <a:latin typeface="Cambria Math" panose="02040503050406030204" pitchFamily="18" charset="0"/>
                                </a:rPr>
                              </m:ctrlPr>
                            </m:sSubPr>
                            <m:e>
                              <m:r>
                                <a:rPr lang="ko-KR" altLang="en-US" sz="2000" b="1" i="1" smtClean="0">
                                  <a:latin typeface="Cambria Math" panose="02040503050406030204" pitchFamily="18" charset="0"/>
                                </a:rPr>
                                <m:t>𝝈</m:t>
                              </m:r>
                            </m:e>
                            <m:sub>
                              <m:r>
                                <a:rPr lang="en-US" altLang="ko-KR" sz="2000" b="0" i="1" smtClean="0">
                                  <a:latin typeface="Cambria Math" panose="02040503050406030204" pitchFamily="18" charset="0"/>
                                </a:rPr>
                                <m:t>1</m:t>
                              </m:r>
                            </m:sub>
                          </m:sSub>
                          <m:r>
                            <a:rPr lang="en-US" altLang="ko-KR" sz="2000" b="0" i="1" smtClean="0">
                              <a:latin typeface="Cambria Math" panose="02040503050406030204" pitchFamily="18" charset="0"/>
                              <a:ea typeface="Cambria Math" panose="02040503050406030204" pitchFamily="18" charset="0"/>
                            </a:rPr>
                            <m:t>∙</m:t>
                          </m:r>
                          <m:r>
                            <a:rPr lang="en-US" altLang="ko-KR" sz="2000" b="1" i="1" smtClean="0">
                              <a:latin typeface="Cambria Math" panose="02040503050406030204" pitchFamily="18" charset="0"/>
                              <a:ea typeface="Cambria Math" panose="02040503050406030204" pitchFamily="18" charset="0"/>
                            </a:rPr>
                            <m:t>𝒓</m:t>
                          </m:r>
                          <m:r>
                            <a:rPr lang="en-US" altLang="ko-KR" sz="2000" b="0" i="1" smtClean="0">
                              <a:latin typeface="Cambria Math" panose="02040503050406030204" pitchFamily="18" charset="0"/>
                              <a:ea typeface="Cambria Math" panose="02040503050406030204" pitchFamily="18" charset="0"/>
                            </a:rPr>
                            <m:t>)</m:t>
                          </m:r>
                          <m:r>
                            <a:rPr lang="en-US" altLang="ko-KR" sz="2000" i="1">
                              <a:latin typeface="Cambria Math" panose="02040503050406030204" pitchFamily="18" charset="0"/>
                            </a:rPr>
                            <m:t>(</m:t>
                          </m:r>
                          <m:sSub>
                            <m:sSubPr>
                              <m:ctrlPr>
                                <a:rPr lang="en-US" altLang="ko-KR" sz="2000" i="1">
                                  <a:latin typeface="Cambria Math" panose="02040503050406030204" pitchFamily="18" charset="0"/>
                                </a:rPr>
                              </m:ctrlPr>
                            </m:sSubPr>
                            <m:e>
                              <m:r>
                                <a:rPr lang="ko-KR" altLang="en-US" sz="2000" b="1" i="1">
                                  <a:latin typeface="Cambria Math" panose="02040503050406030204" pitchFamily="18" charset="0"/>
                                </a:rPr>
                                <m:t>𝝈</m:t>
                              </m:r>
                            </m:e>
                            <m:sub>
                              <m:r>
                                <a:rPr lang="en-US" altLang="ko-KR" sz="2000" b="0" i="1" smtClean="0">
                                  <a:latin typeface="Cambria Math" panose="02040503050406030204" pitchFamily="18" charset="0"/>
                                </a:rPr>
                                <m:t>2</m:t>
                              </m:r>
                            </m:sub>
                          </m:sSub>
                          <m:r>
                            <a:rPr lang="en-US" altLang="ko-KR" sz="2000" i="1">
                              <a:latin typeface="Cambria Math" panose="02040503050406030204" pitchFamily="18" charset="0"/>
                              <a:ea typeface="Cambria Math" panose="02040503050406030204" pitchFamily="18" charset="0"/>
                            </a:rPr>
                            <m:t>∙</m:t>
                          </m:r>
                          <m:r>
                            <a:rPr lang="en-US" altLang="ko-KR" sz="2000" b="1" i="1">
                              <a:latin typeface="Cambria Math" panose="02040503050406030204" pitchFamily="18" charset="0"/>
                              <a:ea typeface="Cambria Math" panose="02040503050406030204" pitchFamily="18" charset="0"/>
                            </a:rPr>
                            <m:t>𝒓</m:t>
                          </m:r>
                          <m:r>
                            <a:rPr lang="en-US" altLang="ko-KR" sz="2000" i="1">
                              <a:latin typeface="Cambria Math" panose="02040503050406030204" pitchFamily="18" charset="0"/>
                              <a:ea typeface="Cambria Math" panose="02040503050406030204" pitchFamily="18" charset="0"/>
                            </a:rPr>
                            <m:t>)</m:t>
                          </m:r>
                        </m:num>
                        <m:den>
                          <m:sSup>
                            <m:sSupPr>
                              <m:ctrlPr>
                                <a:rPr lang="en-US" altLang="ko-KR" sz="2000" b="0" i="1" smtClean="0">
                                  <a:latin typeface="Cambria Math" panose="02040503050406030204" pitchFamily="18" charset="0"/>
                                </a:rPr>
                              </m:ctrlPr>
                            </m:sSupPr>
                            <m:e>
                              <m:r>
                                <a:rPr lang="en-US" altLang="ko-KR" sz="2000" b="0" i="1" smtClean="0">
                                  <a:latin typeface="Cambria Math" panose="02040503050406030204" pitchFamily="18" charset="0"/>
                                </a:rPr>
                                <m:t>𝑟</m:t>
                              </m:r>
                            </m:e>
                            <m:sup>
                              <m:r>
                                <a:rPr lang="en-US" altLang="ko-KR" sz="2000" b="0" i="1" smtClean="0">
                                  <a:latin typeface="Cambria Math" panose="02040503050406030204" pitchFamily="18" charset="0"/>
                                </a:rPr>
                                <m:t>2</m:t>
                              </m:r>
                            </m:sup>
                          </m:sSup>
                        </m:den>
                      </m:f>
                      <m:r>
                        <a:rPr lang="en-US" altLang="ko-KR" sz="2000" b="0" i="1" smtClean="0">
                          <a:latin typeface="Cambria Math" panose="02040503050406030204" pitchFamily="18" charset="0"/>
                        </a:rPr>
                        <m:t> −</m:t>
                      </m:r>
                      <m:r>
                        <a:rPr lang="en-US" altLang="ko-KR" sz="2000" i="1" smtClean="0">
                          <a:latin typeface="Cambria Math" panose="02040503050406030204" pitchFamily="18" charset="0"/>
                        </a:rPr>
                        <m:t> </m:t>
                      </m:r>
                      <m:d>
                        <m:dPr>
                          <m:ctrlPr>
                            <a:rPr lang="en-US" altLang="ko-KR" sz="2000" b="0" i="1" smtClean="0">
                              <a:latin typeface="Cambria Math" panose="02040503050406030204" pitchFamily="18" charset="0"/>
                            </a:rPr>
                          </m:ctrlPr>
                        </m:dPr>
                        <m:e>
                          <m:sSub>
                            <m:sSubPr>
                              <m:ctrlPr>
                                <a:rPr lang="en-US" altLang="ko-KR" sz="2000" i="1">
                                  <a:latin typeface="Cambria Math" panose="02040503050406030204" pitchFamily="18" charset="0"/>
                                </a:rPr>
                              </m:ctrlPr>
                            </m:sSubPr>
                            <m:e>
                              <m:r>
                                <a:rPr lang="ko-KR" altLang="en-US" sz="2000" b="1" i="1">
                                  <a:latin typeface="Cambria Math" panose="02040503050406030204" pitchFamily="18" charset="0"/>
                                </a:rPr>
                                <m:t>𝝈</m:t>
                              </m:r>
                            </m:e>
                            <m:sub>
                              <m:r>
                                <a:rPr lang="en-US" altLang="ko-KR" sz="2000" i="1">
                                  <a:latin typeface="Cambria Math" panose="02040503050406030204" pitchFamily="18" charset="0"/>
                                </a:rPr>
                                <m:t>1</m:t>
                              </m:r>
                            </m:sub>
                          </m:sSub>
                          <m:r>
                            <a:rPr lang="en-US" altLang="ko-KR" sz="2000" i="1">
                              <a:latin typeface="Cambria Math" panose="02040503050406030204" pitchFamily="18" charset="0"/>
                              <a:ea typeface="Cambria Math" panose="02040503050406030204" pitchFamily="18" charset="0"/>
                            </a:rPr>
                            <m:t>∙</m:t>
                          </m:r>
                          <m:sSub>
                            <m:sSubPr>
                              <m:ctrlPr>
                                <a:rPr lang="en-US" altLang="ko-KR" sz="2000" i="1">
                                  <a:latin typeface="Cambria Math" panose="02040503050406030204" pitchFamily="18" charset="0"/>
                                </a:rPr>
                              </m:ctrlPr>
                            </m:sSubPr>
                            <m:e>
                              <m:r>
                                <a:rPr lang="ko-KR" altLang="en-US" sz="2000" b="1" i="1">
                                  <a:latin typeface="Cambria Math" panose="02040503050406030204" pitchFamily="18" charset="0"/>
                                </a:rPr>
                                <m:t>𝝈</m:t>
                              </m:r>
                            </m:e>
                            <m:sub>
                              <m:r>
                                <a:rPr lang="en-US" altLang="ko-KR" sz="2000" b="0" i="1" smtClean="0">
                                  <a:latin typeface="Cambria Math" panose="02040503050406030204" pitchFamily="18" charset="0"/>
                                </a:rPr>
                                <m:t>2</m:t>
                              </m:r>
                            </m:sub>
                          </m:sSub>
                        </m:e>
                      </m:d>
                      <m:r>
                        <a:rPr lang="en-US" altLang="ko-KR" sz="2000" b="0" i="1" smtClean="0">
                          <a:latin typeface="Cambria Math" panose="02040503050406030204" pitchFamily="18" charset="0"/>
                          <a:ea typeface="Cambria Math" panose="02040503050406030204" pitchFamily="18" charset="0"/>
                        </a:rPr>
                        <m:t>=−2</m:t>
                      </m:r>
                      <m:sSup>
                        <m:sSupPr>
                          <m:ctrlPr>
                            <a:rPr lang="en-US" altLang="ko-KR" sz="2000" b="0" i="1" smtClean="0">
                              <a:latin typeface="Cambria Math" panose="02040503050406030204" pitchFamily="18" charset="0"/>
                              <a:ea typeface="Cambria Math" panose="02040503050406030204" pitchFamily="18" charset="0"/>
                            </a:rPr>
                          </m:ctrlPr>
                        </m:sSupPr>
                        <m:e>
                          <m:r>
                            <a:rPr lang="en-US" altLang="ko-KR" sz="2000" b="0" i="1" smtClean="0">
                              <a:latin typeface="Cambria Math" panose="02040503050406030204" pitchFamily="18" charset="0"/>
                              <a:ea typeface="Cambria Math" panose="02040503050406030204" pitchFamily="18" charset="0"/>
                            </a:rPr>
                            <m:t>𝑆</m:t>
                          </m:r>
                        </m:e>
                        <m:sup>
                          <m:r>
                            <a:rPr lang="en-US" altLang="ko-KR" sz="2000" b="0" i="1" smtClean="0">
                              <a:latin typeface="Cambria Math" panose="02040503050406030204" pitchFamily="18" charset="0"/>
                              <a:ea typeface="Cambria Math" panose="02040503050406030204" pitchFamily="18" charset="0"/>
                            </a:rPr>
                            <m:t>2</m:t>
                          </m:r>
                        </m:sup>
                      </m:sSup>
                      <m:d>
                        <m:dPr>
                          <m:ctrlPr>
                            <a:rPr lang="en-US" altLang="ko-KR" sz="2000" b="0" i="1" smtClean="0">
                              <a:latin typeface="Cambria Math" panose="02040503050406030204" pitchFamily="18" charset="0"/>
                              <a:ea typeface="Cambria Math" panose="02040503050406030204" pitchFamily="18" charset="0"/>
                            </a:rPr>
                          </m:ctrlPr>
                        </m:dPr>
                        <m:e>
                          <m:r>
                            <a:rPr lang="en-US" altLang="ko-KR" sz="2000" b="0" i="1" smtClean="0">
                              <a:latin typeface="Cambria Math" panose="02040503050406030204" pitchFamily="18" charset="0"/>
                              <a:ea typeface="Cambria Math" panose="02040503050406030204" pitchFamily="18" charset="0"/>
                            </a:rPr>
                            <m:t>1−3</m:t>
                          </m:r>
                          <m:r>
                            <a:rPr lang="en-US" altLang="ko-KR" sz="2000" b="0" i="1" smtClean="0">
                              <a:latin typeface="Cambria Math" panose="02040503050406030204" pitchFamily="18" charset="0"/>
                              <a:ea typeface="Cambria Math" panose="02040503050406030204" pitchFamily="18" charset="0"/>
                            </a:rPr>
                            <m:t>𝑐𝑜𝑠</m:t>
                          </m:r>
                          <m:r>
                            <a:rPr lang="en-US" altLang="ko-KR" sz="2000" b="0" i="1" baseline="30000" smtClean="0">
                              <a:latin typeface="Cambria Math" panose="02040503050406030204" pitchFamily="18" charset="0"/>
                              <a:ea typeface="Cambria Math" panose="02040503050406030204" pitchFamily="18" charset="0"/>
                            </a:rPr>
                            <m:t>2</m:t>
                          </m:r>
                          <m:r>
                            <a:rPr lang="ko-KR" altLang="en-US" sz="2000" b="0" i="1" smtClean="0">
                              <a:latin typeface="Cambria Math" panose="02040503050406030204" pitchFamily="18" charset="0"/>
                              <a:ea typeface="Cambria Math" panose="02040503050406030204" pitchFamily="18" charset="0"/>
                            </a:rPr>
                            <m:t>𝜃</m:t>
                          </m:r>
                        </m:e>
                      </m:d>
                      <m:r>
                        <a:rPr lang="en-US" altLang="ko-KR" sz="2000" b="0" i="1" smtClean="0">
                          <a:latin typeface="Cambria Math" panose="02040503050406030204" pitchFamily="18" charset="0"/>
                          <a:ea typeface="Cambria Math" panose="02040503050406030204" pitchFamily="18" charset="0"/>
                        </a:rPr>
                        <m:t> ~</m:t>
                      </m:r>
                      <m:sSub>
                        <m:sSubPr>
                          <m:ctrlPr>
                            <a:rPr lang="en-US" altLang="ko-KR" sz="2000" b="0" i="1" smtClean="0">
                              <a:latin typeface="Cambria Math" panose="02040503050406030204" pitchFamily="18" charset="0"/>
                              <a:ea typeface="Cambria Math" panose="02040503050406030204" pitchFamily="18" charset="0"/>
                            </a:rPr>
                          </m:ctrlPr>
                        </m:sSubPr>
                        <m:e>
                          <m:r>
                            <a:rPr lang="en-US" altLang="ko-KR" sz="2000" b="0" i="1" smtClean="0">
                              <a:latin typeface="Cambria Math" panose="02040503050406030204" pitchFamily="18" charset="0"/>
                              <a:ea typeface="Cambria Math" panose="02040503050406030204" pitchFamily="18" charset="0"/>
                            </a:rPr>
                            <m:t>𝑌</m:t>
                          </m:r>
                        </m:e>
                        <m:sub>
                          <m:r>
                            <a:rPr lang="en-US" altLang="ko-KR" sz="2000" b="0" i="1" smtClean="0">
                              <a:latin typeface="Cambria Math" panose="02040503050406030204" pitchFamily="18" charset="0"/>
                              <a:ea typeface="Cambria Math" panose="02040503050406030204" pitchFamily="18" charset="0"/>
                            </a:rPr>
                            <m:t>2,0</m:t>
                          </m:r>
                        </m:sub>
                      </m:sSub>
                    </m:oMath>
                  </m:oMathPara>
                </a14:m>
                <a:endParaRPr lang="ko-KR" altLang="en-US" sz="2000" dirty="0"/>
              </a:p>
            </p:txBody>
          </p:sp>
        </mc:Choice>
        <mc:Fallback xmlns="">
          <p:sp>
            <p:nvSpPr>
              <p:cNvPr id="4" name="TextBox 3">
                <a:extLst>
                  <a:ext uri="{FF2B5EF4-FFF2-40B4-BE49-F238E27FC236}">
                    <a16:creationId xmlns:a16="http://schemas.microsoft.com/office/drawing/2014/main" id="{FB6F9082-2FD4-4B49-B8C6-741D00FBD1C9}"/>
                  </a:ext>
                </a:extLst>
              </p:cNvPr>
              <p:cNvSpPr txBox="1">
                <a:spLocks noRot="1" noChangeAspect="1" noMove="1" noResize="1" noEditPoints="1" noAdjustHandles="1" noChangeArrowheads="1" noChangeShapeType="1" noTextEdit="1"/>
              </p:cNvSpPr>
              <p:nvPr/>
            </p:nvSpPr>
            <p:spPr>
              <a:xfrm>
                <a:off x="643686" y="619362"/>
                <a:ext cx="6892593" cy="584199"/>
              </a:xfrm>
              <a:prstGeom prst="rect">
                <a:avLst/>
              </a:prstGeom>
              <a:blipFill>
                <a:blip r:embed="rId3"/>
                <a:stretch>
                  <a:fillRect/>
                </a:stretch>
              </a:blipFill>
            </p:spPr>
            <p:txBody>
              <a:bodyPr/>
              <a:lstStyle/>
              <a:p>
                <a:r>
                  <a:rPr lang="ko-KR" altLang="en-US">
                    <a:noFill/>
                  </a:rPr>
                  <a:t> </a:t>
                </a:r>
              </a:p>
            </p:txBody>
          </p:sp>
        </mc:Fallback>
      </mc:AlternateContent>
      <p:pic>
        <p:nvPicPr>
          <p:cNvPr id="2" name="그림 1">
            <a:extLst>
              <a:ext uri="{FF2B5EF4-FFF2-40B4-BE49-F238E27FC236}">
                <a16:creationId xmlns:a16="http://schemas.microsoft.com/office/drawing/2014/main" id="{029F42C3-A185-4A32-A97A-6369405900CE}"/>
              </a:ext>
            </a:extLst>
          </p:cNvPr>
          <p:cNvPicPr>
            <a:picLocks noChangeAspect="1"/>
          </p:cNvPicPr>
          <p:nvPr/>
        </p:nvPicPr>
        <p:blipFill>
          <a:blip r:embed="rId4"/>
          <a:stretch>
            <a:fillRect/>
          </a:stretch>
        </p:blipFill>
        <p:spPr>
          <a:xfrm>
            <a:off x="2040525" y="4651356"/>
            <a:ext cx="3641456" cy="1942110"/>
          </a:xfrm>
          <a:prstGeom prst="rect">
            <a:avLst/>
          </a:prstGeom>
        </p:spPr>
      </p:pic>
      <p:pic>
        <p:nvPicPr>
          <p:cNvPr id="6" name="그림 5">
            <a:extLst>
              <a:ext uri="{FF2B5EF4-FFF2-40B4-BE49-F238E27FC236}">
                <a16:creationId xmlns:a16="http://schemas.microsoft.com/office/drawing/2014/main" id="{EA698498-8359-4986-9F31-C235467C9A2B}"/>
              </a:ext>
            </a:extLst>
          </p:cNvPr>
          <p:cNvPicPr>
            <a:picLocks noChangeAspect="1"/>
          </p:cNvPicPr>
          <p:nvPr/>
        </p:nvPicPr>
        <p:blipFill>
          <a:blip r:embed="rId5"/>
          <a:stretch>
            <a:fillRect/>
          </a:stretch>
        </p:blipFill>
        <p:spPr>
          <a:xfrm>
            <a:off x="6531152" y="2012503"/>
            <a:ext cx="2803831" cy="3228654"/>
          </a:xfrm>
          <a:prstGeom prst="rect">
            <a:avLst/>
          </a:prstGeom>
        </p:spPr>
      </p:pic>
      <p:sp>
        <p:nvSpPr>
          <p:cNvPr id="9" name="Text Box 13">
            <a:extLst>
              <a:ext uri="{FF2B5EF4-FFF2-40B4-BE49-F238E27FC236}">
                <a16:creationId xmlns:a16="http://schemas.microsoft.com/office/drawing/2014/main" id="{7A5E195A-5384-48F0-99DD-A49173215C8E}"/>
              </a:ext>
            </a:extLst>
          </p:cNvPr>
          <p:cNvSpPr txBox="1">
            <a:spLocks noChangeArrowheads="1"/>
          </p:cNvSpPr>
          <p:nvPr/>
        </p:nvSpPr>
        <p:spPr bwMode="auto">
          <a:xfrm>
            <a:off x="138794" y="59849"/>
            <a:ext cx="6068962" cy="523220"/>
          </a:xfrm>
          <a:prstGeom prst="rect">
            <a:avLst/>
          </a:prstGeom>
          <a:noFill/>
          <a:ln>
            <a:noFill/>
          </a:ln>
        </p:spPr>
        <p:txBody>
          <a:bodyPr wrap="square">
            <a:spAutoFit/>
          </a:bodyPr>
          <a:lstStyle>
            <a:lvl1pPr marL="342900" indent="-342900" latinLnBrk="1">
              <a:spcBef>
                <a:spcPct val="20000"/>
              </a:spcBef>
              <a:buFont typeface="Arial" panose="020B0604020202020204" pitchFamily="34" charset="0"/>
              <a:buChar char="•"/>
              <a:defRPr sz="3200">
                <a:solidFill>
                  <a:schemeClr val="tx1"/>
                </a:solidFill>
                <a:latin typeface="맑은 고딕" panose="020B0503020000020004" pitchFamily="50" charset="-127"/>
                <a:ea typeface="맑은 고딕" panose="020B0503020000020004" pitchFamily="50" charset="-127"/>
              </a:defRPr>
            </a:lvl1pPr>
            <a:lvl2pPr marL="742950" indent="-285750" latinLnBrk="1">
              <a:spcBef>
                <a:spcPct val="20000"/>
              </a:spcBef>
              <a:buFont typeface="Arial" panose="020B0604020202020204" pitchFamily="34" charset="0"/>
              <a:buChar char="–"/>
              <a:defRPr sz="2800">
                <a:solidFill>
                  <a:schemeClr val="tx1"/>
                </a:solidFill>
                <a:latin typeface="맑은 고딕" panose="020B0503020000020004" pitchFamily="50" charset="-127"/>
                <a:ea typeface="맑은 고딕" panose="020B0503020000020004" pitchFamily="50" charset="-127"/>
              </a:defRPr>
            </a:lvl2pPr>
            <a:lvl3pPr marL="1143000" indent="-228600" latinLnBrk="1">
              <a:spcBef>
                <a:spcPct val="20000"/>
              </a:spcBef>
              <a:buFont typeface="Arial" panose="020B0604020202020204" pitchFamily="34" charset="0"/>
              <a:buChar char="•"/>
              <a:defRPr sz="2400">
                <a:solidFill>
                  <a:schemeClr val="tx1"/>
                </a:solidFill>
                <a:latin typeface="맑은 고딕" panose="020B0503020000020004" pitchFamily="50" charset="-127"/>
                <a:ea typeface="맑은 고딕" panose="020B0503020000020004" pitchFamily="50" charset="-127"/>
              </a:defRPr>
            </a:lvl3pPr>
            <a:lvl4pPr marL="1600200" indent="-228600" latinLnBrk="1">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4pPr>
            <a:lvl5pPr marL="2057400" indent="-228600" latinLnBrk="1">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9pPr>
          </a:lstStyle>
          <a:p>
            <a:pPr eaLnBrk="1" hangingPunct="1">
              <a:spcBef>
                <a:spcPct val="0"/>
              </a:spcBef>
              <a:buFont typeface="Wingdings" panose="05000000000000000000" pitchFamily="2" charset="2"/>
              <a:buChar char="v"/>
              <a:defRPr/>
            </a:pPr>
            <a:r>
              <a:rPr lang="en-US" altLang="ko-KR" sz="2800" b="1" u="sng" dirty="0">
                <a:uFill>
                  <a:solidFill>
                    <a:schemeClr val="tx1"/>
                  </a:solidFill>
                </a:uFill>
                <a:latin typeface="Calibri" panose="020F0502020204030204" pitchFamily="34" charset="0"/>
                <a:ea typeface="굴림" panose="020B0600000101010101" pitchFamily="50" charset="-127"/>
                <a:cs typeface="Calibri" panose="020F0502020204030204" pitchFamily="34" charset="0"/>
              </a:rPr>
              <a:t>How does the TF work </a:t>
            </a:r>
            <a:r>
              <a:rPr lang="en-US" altLang="ko-KR" sz="2800" b="1" dirty="0">
                <a:uFill>
                  <a:solidFill>
                    <a:srgbClr val="3333FF"/>
                  </a:solidFill>
                </a:uFill>
                <a:latin typeface="Calibri" panose="020F0502020204030204" pitchFamily="34" charset="0"/>
                <a:ea typeface="굴림" panose="020B0600000101010101" pitchFamily="50" charset="-127"/>
                <a:cs typeface="Calibri" panose="020F0502020204030204" pitchFamily="34" charset="0"/>
              </a:rPr>
              <a:t>? </a:t>
            </a:r>
            <a:endParaRPr lang="en-US" altLang="ko-KR" sz="2800" dirty="0">
              <a:latin typeface="Arial Rounded MT Bold" panose="020F0704030504030204" pitchFamily="34" charset="0"/>
              <a:ea typeface="굴림" panose="020B0600000101010101" pitchFamily="50" charset="-127"/>
            </a:endParaRPr>
          </a:p>
        </p:txBody>
      </p:sp>
      <p:pic>
        <p:nvPicPr>
          <p:cNvPr id="10" name="그림 9">
            <a:extLst>
              <a:ext uri="{FF2B5EF4-FFF2-40B4-BE49-F238E27FC236}">
                <a16:creationId xmlns:a16="http://schemas.microsoft.com/office/drawing/2014/main" id="{E3D02E06-5466-47CF-AFAC-C379EE11053F}"/>
              </a:ext>
            </a:extLst>
          </p:cNvPr>
          <p:cNvPicPr>
            <a:picLocks noChangeAspect="1"/>
          </p:cNvPicPr>
          <p:nvPr/>
        </p:nvPicPr>
        <p:blipFill>
          <a:blip r:embed="rId6"/>
          <a:stretch>
            <a:fillRect/>
          </a:stretch>
        </p:blipFill>
        <p:spPr>
          <a:xfrm>
            <a:off x="868045" y="1851838"/>
            <a:ext cx="5446516" cy="1616486"/>
          </a:xfrm>
          <a:prstGeom prst="rect">
            <a:avLst/>
          </a:prstGeom>
        </p:spPr>
      </p:pic>
      <p:sp>
        <p:nvSpPr>
          <p:cNvPr id="12" name="직사각형 11">
            <a:extLst>
              <a:ext uri="{FF2B5EF4-FFF2-40B4-BE49-F238E27FC236}">
                <a16:creationId xmlns:a16="http://schemas.microsoft.com/office/drawing/2014/main" id="{C3518658-F86A-404F-B5CA-5EB940C8AEEE}"/>
              </a:ext>
            </a:extLst>
          </p:cNvPr>
          <p:cNvSpPr/>
          <p:nvPr/>
        </p:nvSpPr>
        <p:spPr>
          <a:xfrm>
            <a:off x="327163" y="4024116"/>
            <a:ext cx="1805302" cy="382412"/>
          </a:xfrm>
          <a:prstGeom prst="rect">
            <a:avLst/>
          </a:prstGeom>
        </p:spPr>
        <p:txBody>
          <a:bodyPr wrap="none">
            <a:spAutoFit/>
          </a:bodyPr>
          <a:lstStyle/>
          <a:p>
            <a:pPr eaLnBrk="1" hangingPunct="1">
              <a:buFont typeface="Arial" panose="020B0604020202020204" pitchFamily="34" charset="0"/>
              <a:buNone/>
              <a:defRPr/>
            </a:pPr>
            <a:r>
              <a:rPr lang="en-US" altLang="ko-KR" b="1" dirty="0">
                <a:latin typeface="Comic Sans MS" panose="030F0702030302020204" pitchFamily="66" charset="0"/>
                <a:ea typeface="굴림" charset="-127"/>
                <a:cs typeface="Calibri" panose="020F0502020204030204" pitchFamily="34" charset="0"/>
              </a:rPr>
              <a:t> Tensor force</a:t>
            </a:r>
            <a:endParaRPr lang="en-US" altLang="ko-KR" sz="2000" b="1" dirty="0">
              <a:latin typeface="Comic Sans MS" panose="030F0702030302020204" pitchFamily="66" charset="0"/>
              <a:cs typeface="Calibri" panose="020F0502020204030204" pitchFamily="34" charset="0"/>
            </a:endParaRPr>
          </a:p>
        </p:txBody>
      </p:sp>
      <p:sp>
        <p:nvSpPr>
          <p:cNvPr id="16" name="직사각형 15">
            <a:extLst>
              <a:ext uri="{FF2B5EF4-FFF2-40B4-BE49-F238E27FC236}">
                <a16:creationId xmlns:a16="http://schemas.microsoft.com/office/drawing/2014/main" id="{2D5BAC4E-152F-4471-8348-676C8BCB6DF8}"/>
              </a:ext>
            </a:extLst>
          </p:cNvPr>
          <p:cNvSpPr/>
          <p:nvPr/>
        </p:nvSpPr>
        <p:spPr>
          <a:xfrm>
            <a:off x="5267423" y="1255748"/>
            <a:ext cx="3778599" cy="400110"/>
          </a:xfrm>
          <a:prstGeom prst="rect">
            <a:avLst/>
          </a:prstGeom>
        </p:spPr>
        <p:txBody>
          <a:bodyPr wrap="none">
            <a:spAutoFit/>
          </a:bodyPr>
          <a:lstStyle/>
          <a:p>
            <a:pPr eaLnBrk="1" hangingPunct="1">
              <a:buFont typeface="Arial" panose="020B0604020202020204" pitchFamily="34" charset="0"/>
              <a:buNone/>
              <a:defRPr/>
            </a:pPr>
            <a:r>
              <a:rPr lang="en-US" altLang="ko-KR" dirty="0">
                <a:solidFill>
                  <a:srgbClr val="00B050"/>
                </a:solidFill>
                <a:latin typeface="Comic Sans MS" panose="030F0702030302020204" pitchFamily="66" charset="0"/>
                <a:ea typeface="굴림" charset="-127"/>
                <a:cs typeface="Calibri" panose="020F0502020204030204" pitchFamily="34" charset="0"/>
              </a:rPr>
              <a:t>  </a:t>
            </a:r>
            <a:r>
              <a:rPr lang="en-US" altLang="ko-KR" sz="2000" b="1" dirty="0">
                <a:solidFill>
                  <a:srgbClr val="FF0000"/>
                </a:solidFill>
                <a:latin typeface="Comic Sans MS" panose="030F0702030302020204" pitchFamily="66" charset="0"/>
                <a:ea typeface="굴림" charset="-127"/>
                <a:cs typeface="Calibri" panose="020F0502020204030204" pitchFamily="34" charset="0"/>
              </a:rPr>
              <a:t>Only S=1 contribute to TF.</a:t>
            </a:r>
            <a:endParaRPr lang="en-US" altLang="ko-KR" sz="2000" b="1" dirty="0">
              <a:solidFill>
                <a:srgbClr val="FF0000"/>
              </a:solidFill>
              <a:latin typeface="Comic Sans MS" panose="030F0702030302020204" pitchFamily="66" charset="0"/>
              <a:cs typeface="Calibri" panose="020F0502020204030204" pitchFamily="34" charset="0"/>
            </a:endParaRPr>
          </a:p>
        </p:txBody>
      </p:sp>
      <mc:AlternateContent xmlns:mc="http://schemas.openxmlformats.org/markup-compatibility/2006" xmlns:a14="http://schemas.microsoft.com/office/drawing/2010/main">
        <mc:Choice Requires="a14">
          <p:sp>
            <p:nvSpPr>
              <p:cNvPr id="17" name="직사각형 16">
                <a:extLst>
                  <a:ext uri="{FF2B5EF4-FFF2-40B4-BE49-F238E27FC236}">
                    <a16:creationId xmlns:a16="http://schemas.microsoft.com/office/drawing/2014/main" id="{9EE36B64-684F-45D2-AF2A-CBA024991069}"/>
                  </a:ext>
                </a:extLst>
              </p:cNvPr>
              <p:cNvSpPr/>
              <p:nvPr/>
            </p:nvSpPr>
            <p:spPr>
              <a:xfrm>
                <a:off x="3323516" y="1245296"/>
                <a:ext cx="2179315" cy="410433"/>
              </a:xfrm>
              <a:prstGeom prst="rect">
                <a:avLst/>
              </a:prstGeom>
            </p:spPr>
            <p:txBody>
              <a:bodyPr wrap="none">
                <a:spAutoFit/>
              </a:bodyPr>
              <a:lstStyle/>
              <a:p>
                <a14:m>
                  <m:oMath xmlns:m="http://schemas.openxmlformats.org/officeDocument/2006/math">
                    <m:acc>
                      <m:accPr>
                        <m:chr m:val="̂"/>
                        <m:ctrlPr>
                          <a:rPr lang="en-US" altLang="ko-KR" sz="2000" b="1" i="1" smtClean="0">
                            <a:solidFill>
                              <a:schemeClr val="tx1"/>
                            </a:solidFill>
                            <a:latin typeface="Cambria Math" panose="02040503050406030204" pitchFamily="18" charset="0"/>
                          </a:rPr>
                        </m:ctrlPr>
                      </m:accPr>
                      <m:e>
                        <m:r>
                          <a:rPr lang="en-US" altLang="ko-KR" sz="2000" b="1" i="1">
                            <a:solidFill>
                              <a:schemeClr val="tx1"/>
                            </a:solidFill>
                            <a:latin typeface="Cambria Math" panose="02040503050406030204" pitchFamily="18" charset="0"/>
                          </a:rPr>
                          <m:t>𝑺</m:t>
                        </m:r>
                      </m:e>
                    </m:acc>
                    <m:r>
                      <a:rPr lang="en-US" altLang="ko-KR" sz="2000" b="1" i="1" baseline="-25000">
                        <a:solidFill>
                          <a:schemeClr val="tx1"/>
                        </a:solidFill>
                        <a:latin typeface="Cambria Math" panose="02040503050406030204" pitchFamily="18" charset="0"/>
                      </a:rPr>
                      <m:t>𝟏𝟐</m:t>
                    </m:r>
                    <m:r>
                      <a:rPr lang="en-US" altLang="ko-KR" sz="2000" b="1" i="1">
                        <a:solidFill>
                          <a:schemeClr val="tx1"/>
                        </a:solidFill>
                        <a:latin typeface="Cambria Math" panose="02040503050406030204" pitchFamily="18" charset="0"/>
                      </a:rPr>
                      <m:t>=</m:t>
                    </m:r>
                    <m:r>
                      <a:rPr lang="en-US" altLang="ko-KR" sz="2000" b="1" i="1" smtClean="0">
                        <a:solidFill>
                          <a:schemeClr val="tx1"/>
                        </a:solidFill>
                        <a:latin typeface="Cambria Math" panose="02040503050406030204" pitchFamily="18" charset="0"/>
                      </a:rPr>
                      <m:t>𝟎</m:t>
                    </m:r>
                    <m:r>
                      <a:rPr lang="en-US" altLang="ko-KR" sz="2000" b="1" i="1" smtClean="0">
                        <a:solidFill>
                          <a:schemeClr val="tx1"/>
                        </a:solidFill>
                        <a:latin typeface="Cambria Math" panose="02040503050406030204" pitchFamily="18" charset="0"/>
                      </a:rPr>
                      <m:t> </m:t>
                    </m:r>
                  </m:oMath>
                </a14:m>
                <a:r>
                  <a:rPr lang="ko-KR" altLang="en-US" sz="2000" b="1" dirty="0">
                    <a:solidFill>
                      <a:schemeClr val="tx1"/>
                    </a:solidFill>
                  </a:rPr>
                  <a:t> </a:t>
                </a:r>
                <a:r>
                  <a:rPr lang="en-US" altLang="ko-KR" sz="2000" b="1" dirty="0">
                    <a:solidFill>
                      <a:schemeClr val="tx1"/>
                    </a:solidFill>
                  </a:rPr>
                  <a:t>for </a:t>
                </a:r>
                <a14:m>
                  <m:oMath xmlns:m="http://schemas.openxmlformats.org/officeDocument/2006/math">
                    <m:r>
                      <a:rPr lang="en-US" altLang="ko-KR" sz="2000" b="1" i="0" smtClean="0">
                        <a:solidFill>
                          <a:schemeClr val="tx1"/>
                        </a:solidFill>
                        <a:latin typeface="Cambria Math" panose="02040503050406030204" pitchFamily="18" charset="0"/>
                      </a:rPr>
                      <m:t>𝐒</m:t>
                    </m:r>
                    <m:r>
                      <a:rPr lang="en-US" altLang="ko-KR" sz="2000" b="1" i="1">
                        <a:solidFill>
                          <a:schemeClr val="tx1"/>
                        </a:solidFill>
                        <a:latin typeface="Cambria Math" panose="02040503050406030204" pitchFamily="18" charset="0"/>
                      </a:rPr>
                      <m:t>=</m:t>
                    </m:r>
                    <m:r>
                      <a:rPr lang="en-US" altLang="ko-KR" sz="2000" b="1" i="1" smtClean="0">
                        <a:solidFill>
                          <a:schemeClr val="tx1"/>
                        </a:solidFill>
                        <a:latin typeface="Cambria Math" panose="02040503050406030204" pitchFamily="18" charset="0"/>
                      </a:rPr>
                      <m:t>𝟎</m:t>
                    </m:r>
                    <m:r>
                      <a:rPr lang="en-US" altLang="ko-KR" sz="2000" b="1" i="1" smtClean="0">
                        <a:solidFill>
                          <a:schemeClr val="tx1"/>
                        </a:solidFill>
                        <a:latin typeface="Cambria Math" panose="02040503050406030204" pitchFamily="18" charset="0"/>
                      </a:rPr>
                      <m:t>,</m:t>
                    </m:r>
                  </m:oMath>
                </a14:m>
                <a:endParaRPr lang="ko-KR" altLang="en-US" sz="2000" b="1" dirty="0"/>
              </a:p>
            </p:txBody>
          </p:sp>
        </mc:Choice>
        <mc:Fallback xmlns="">
          <p:sp>
            <p:nvSpPr>
              <p:cNvPr id="17" name="직사각형 16">
                <a:extLst>
                  <a:ext uri="{FF2B5EF4-FFF2-40B4-BE49-F238E27FC236}">
                    <a16:creationId xmlns:a16="http://schemas.microsoft.com/office/drawing/2014/main" id="{9EE36B64-684F-45D2-AF2A-CBA024991069}"/>
                  </a:ext>
                </a:extLst>
              </p:cNvPr>
              <p:cNvSpPr>
                <a:spLocks noRot="1" noChangeAspect="1" noMove="1" noResize="1" noEditPoints="1" noAdjustHandles="1" noChangeArrowheads="1" noChangeShapeType="1" noTextEdit="1"/>
              </p:cNvSpPr>
              <p:nvPr/>
            </p:nvSpPr>
            <p:spPr>
              <a:xfrm>
                <a:off x="3323516" y="1245296"/>
                <a:ext cx="2179315" cy="410433"/>
              </a:xfrm>
              <a:prstGeom prst="rect">
                <a:avLst/>
              </a:prstGeom>
              <a:blipFill>
                <a:blip r:embed="rId7"/>
                <a:stretch>
                  <a:fillRect t="-8824" b="-25000"/>
                </a:stretch>
              </a:blipFill>
            </p:spPr>
            <p:txBody>
              <a:bodyPr/>
              <a:lstStyle/>
              <a:p>
                <a:r>
                  <a:rPr lang="ko-KR" altLang="en-US">
                    <a:noFill/>
                  </a:rPr>
                  <a:t> </a:t>
                </a:r>
              </a:p>
            </p:txBody>
          </p:sp>
        </mc:Fallback>
      </mc:AlternateContent>
      <p:pic>
        <p:nvPicPr>
          <p:cNvPr id="5" name="그림 4">
            <a:extLst>
              <a:ext uri="{FF2B5EF4-FFF2-40B4-BE49-F238E27FC236}">
                <a16:creationId xmlns:a16="http://schemas.microsoft.com/office/drawing/2014/main" id="{1F21E6E3-EA35-367F-84A3-3C4DDC769A75}"/>
              </a:ext>
            </a:extLst>
          </p:cNvPr>
          <p:cNvPicPr>
            <a:picLocks noChangeAspect="1"/>
          </p:cNvPicPr>
          <p:nvPr/>
        </p:nvPicPr>
        <p:blipFill>
          <a:blip r:embed="rId8"/>
          <a:stretch>
            <a:fillRect/>
          </a:stretch>
        </p:blipFill>
        <p:spPr>
          <a:xfrm>
            <a:off x="2132465" y="3677337"/>
            <a:ext cx="3457575" cy="866775"/>
          </a:xfrm>
          <a:prstGeom prst="rect">
            <a:avLst/>
          </a:prstGeom>
        </p:spPr>
      </p:pic>
      <p:sp>
        <p:nvSpPr>
          <p:cNvPr id="19" name="직사각형 3">
            <a:extLst>
              <a:ext uri="{FF2B5EF4-FFF2-40B4-BE49-F238E27FC236}">
                <a16:creationId xmlns:a16="http://schemas.microsoft.com/office/drawing/2014/main" id="{8182322B-9E55-8550-E896-61E6C7695E5F}"/>
              </a:ext>
            </a:extLst>
          </p:cNvPr>
          <p:cNvSpPr>
            <a:spLocks noChangeArrowheads="1"/>
          </p:cNvSpPr>
          <p:nvPr/>
        </p:nvSpPr>
        <p:spPr bwMode="auto">
          <a:xfrm>
            <a:off x="7536279" y="6502396"/>
            <a:ext cx="204769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a:solidFill>
                  <a:schemeClr val="tx1"/>
                </a:solidFill>
                <a:latin typeface="굴림" panose="020B0600000101010101" pitchFamily="50" charset="-127"/>
                <a:ea typeface="굴림" panose="020B0600000101010101" pitchFamily="50" charset="-127"/>
              </a:defRPr>
            </a:lvl1pPr>
            <a:lvl2pPr marL="742950" indent="-285750">
              <a:defRPr kumimoji="1">
                <a:solidFill>
                  <a:schemeClr val="tx1"/>
                </a:solidFill>
                <a:latin typeface="굴림" panose="020B0600000101010101" pitchFamily="50" charset="-127"/>
                <a:ea typeface="굴림" panose="020B0600000101010101" pitchFamily="50" charset="-127"/>
              </a:defRPr>
            </a:lvl2pPr>
            <a:lvl3pPr marL="1143000" indent="-228600">
              <a:defRPr kumimoji="1">
                <a:solidFill>
                  <a:schemeClr val="tx1"/>
                </a:solidFill>
                <a:latin typeface="굴림" panose="020B0600000101010101" pitchFamily="50" charset="-127"/>
                <a:ea typeface="굴림" panose="020B0600000101010101" pitchFamily="50" charset="-127"/>
              </a:defRPr>
            </a:lvl3pPr>
            <a:lvl4pPr marL="1600200" indent="-228600">
              <a:defRPr kumimoji="1">
                <a:solidFill>
                  <a:schemeClr val="tx1"/>
                </a:solidFill>
                <a:latin typeface="굴림" panose="020B0600000101010101" pitchFamily="50" charset="-127"/>
                <a:ea typeface="굴림" panose="020B0600000101010101" pitchFamily="50" charset="-127"/>
              </a:defRPr>
            </a:lvl4pPr>
            <a:lvl5pPr marL="2057400" indent="-228600">
              <a:defRPr kumimoji="1">
                <a:solidFill>
                  <a:schemeClr val="tx1"/>
                </a:solidFill>
                <a:latin typeface="굴림" panose="020B0600000101010101" pitchFamily="50" charset="-127"/>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9pPr>
          </a:lstStyle>
          <a:p>
            <a:r>
              <a:rPr lang="en-US" altLang="ko-KR" sz="1600" dirty="0">
                <a:latin typeface="Calibri" panose="020F0502020204030204" pitchFamily="34" charset="0"/>
              </a:rPr>
              <a:t>From Otsuka’s talk</a:t>
            </a:r>
            <a:endParaRPr lang="en-US" altLang="ko-KR" sz="1600" dirty="0">
              <a:latin typeface="+mn-ea"/>
              <a:ea typeface="+mn-ea"/>
            </a:endParaRPr>
          </a:p>
        </p:txBody>
      </p:sp>
      <p:sp>
        <p:nvSpPr>
          <p:cNvPr id="7" name="원호 6">
            <a:extLst>
              <a:ext uri="{FF2B5EF4-FFF2-40B4-BE49-F238E27FC236}">
                <a16:creationId xmlns:a16="http://schemas.microsoft.com/office/drawing/2014/main" id="{CBD8464A-53D7-9DEE-10D0-D7C1D5CF57F6}"/>
              </a:ext>
            </a:extLst>
          </p:cNvPr>
          <p:cNvSpPr/>
          <p:nvPr/>
        </p:nvSpPr>
        <p:spPr>
          <a:xfrm>
            <a:off x="7440470" y="3167878"/>
            <a:ext cx="275216" cy="120321"/>
          </a:xfrm>
          <a:prstGeom prst="arc">
            <a:avLst/>
          </a:prstGeom>
          <a:ln w="38100"/>
        </p:spPr>
        <p:style>
          <a:lnRef idx="1">
            <a:schemeClr val="dk1"/>
          </a:lnRef>
          <a:fillRef idx="0">
            <a:schemeClr val="dk1"/>
          </a:fillRef>
          <a:effectRef idx="0">
            <a:schemeClr val="dk1"/>
          </a:effectRef>
          <a:fontRef idx="minor">
            <a:schemeClr val="tx1"/>
          </a:fontRef>
        </p:style>
        <p:txBody>
          <a:bodyPr rtlCol="0" anchor="ctr"/>
          <a:lstStyle/>
          <a:p>
            <a:pPr algn="ctr"/>
            <a:endParaRPr lang="ko-KR" altLang="en-US"/>
          </a:p>
        </p:txBody>
      </p:sp>
    </p:spTree>
    <p:extLst>
      <p:ext uri="{BB962C8B-B14F-4D97-AF65-F5344CB8AC3E}">
        <p14:creationId xmlns:p14="http://schemas.microsoft.com/office/powerpoint/2010/main" val="116784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5"/>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2" grpId="0"/>
      <p:bldP spid="16" grpId="0"/>
      <p:bldP spid="17" grpId="0"/>
      <p:bldP spid="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직사각형 3">
            <a:extLst>
              <a:ext uri="{FF2B5EF4-FFF2-40B4-BE49-F238E27FC236}">
                <a16:creationId xmlns:a16="http://schemas.microsoft.com/office/drawing/2014/main" id="{7BED4D8C-86EF-4C7D-928A-BDC8D19E40F6}"/>
              </a:ext>
            </a:extLst>
          </p:cNvPr>
          <p:cNvSpPr>
            <a:spLocks noChangeArrowheads="1"/>
          </p:cNvSpPr>
          <p:nvPr/>
        </p:nvSpPr>
        <p:spPr bwMode="auto">
          <a:xfrm>
            <a:off x="6789536" y="6424134"/>
            <a:ext cx="300999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a:solidFill>
                  <a:schemeClr val="tx1"/>
                </a:solidFill>
                <a:latin typeface="굴림" panose="020B0600000101010101" pitchFamily="50" charset="-127"/>
                <a:ea typeface="굴림" panose="020B0600000101010101" pitchFamily="50" charset="-127"/>
              </a:defRPr>
            </a:lvl1pPr>
            <a:lvl2pPr marL="742950" indent="-285750">
              <a:defRPr kumimoji="1">
                <a:solidFill>
                  <a:schemeClr val="tx1"/>
                </a:solidFill>
                <a:latin typeface="굴림" panose="020B0600000101010101" pitchFamily="50" charset="-127"/>
                <a:ea typeface="굴림" panose="020B0600000101010101" pitchFamily="50" charset="-127"/>
              </a:defRPr>
            </a:lvl2pPr>
            <a:lvl3pPr marL="1143000" indent="-228600">
              <a:defRPr kumimoji="1">
                <a:solidFill>
                  <a:schemeClr val="tx1"/>
                </a:solidFill>
                <a:latin typeface="굴림" panose="020B0600000101010101" pitchFamily="50" charset="-127"/>
                <a:ea typeface="굴림" panose="020B0600000101010101" pitchFamily="50" charset="-127"/>
              </a:defRPr>
            </a:lvl3pPr>
            <a:lvl4pPr marL="1600200" indent="-228600">
              <a:defRPr kumimoji="1">
                <a:solidFill>
                  <a:schemeClr val="tx1"/>
                </a:solidFill>
                <a:latin typeface="굴림" panose="020B0600000101010101" pitchFamily="50" charset="-127"/>
                <a:ea typeface="굴림" panose="020B0600000101010101" pitchFamily="50" charset="-127"/>
              </a:defRPr>
            </a:lvl4pPr>
            <a:lvl5pPr marL="2057400" indent="-228600">
              <a:defRPr kumimoji="1">
                <a:solidFill>
                  <a:schemeClr val="tx1"/>
                </a:solidFill>
                <a:latin typeface="굴림" panose="020B0600000101010101" pitchFamily="50" charset="-127"/>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9pPr>
          </a:lstStyle>
          <a:p>
            <a:r>
              <a:rPr lang="en-US" altLang="ko-KR" sz="1600" dirty="0">
                <a:latin typeface="Calibri" panose="020F0502020204030204" pitchFamily="34" charset="0"/>
              </a:rPr>
              <a:t>TO et al., PRL 95, 232502(2005)</a:t>
            </a:r>
            <a:endParaRPr lang="en-US" altLang="ko-KR" sz="1600" dirty="0">
              <a:latin typeface="+mn-ea"/>
              <a:ea typeface="+mn-ea"/>
            </a:endParaRPr>
          </a:p>
        </p:txBody>
      </p:sp>
      <p:sp>
        <p:nvSpPr>
          <p:cNvPr id="9" name="Text Box 13">
            <a:extLst>
              <a:ext uri="{FF2B5EF4-FFF2-40B4-BE49-F238E27FC236}">
                <a16:creationId xmlns:a16="http://schemas.microsoft.com/office/drawing/2014/main" id="{7A5E195A-5384-48F0-99DD-A49173215C8E}"/>
              </a:ext>
            </a:extLst>
          </p:cNvPr>
          <p:cNvSpPr txBox="1">
            <a:spLocks noChangeArrowheads="1"/>
          </p:cNvSpPr>
          <p:nvPr/>
        </p:nvSpPr>
        <p:spPr bwMode="auto">
          <a:xfrm>
            <a:off x="174652" y="237267"/>
            <a:ext cx="6221810" cy="523220"/>
          </a:xfrm>
          <a:prstGeom prst="rect">
            <a:avLst/>
          </a:prstGeom>
          <a:noFill/>
          <a:ln>
            <a:noFill/>
          </a:ln>
        </p:spPr>
        <p:txBody>
          <a:bodyPr wrap="square">
            <a:spAutoFit/>
          </a:bodyPr>
          <a:lstStyle>
            <a:lvl1pPr marL="342900" indent="-342900" latinLnBrk="1">
              <a:spcBef>
                <a:spcPct val="20000"/>
              </a:spcBef>
              <a:buFont typeface="Arial" panose="020B0604020202020204" pitchFamily="34" charset="0"/>
              <a:buChar char="•"/>
              <a:defRPr sz="3200">
                <a:solidFill>
                  <a:schemeClr val="tx1"/>
                </a:solidFill>
                <a:latin typeface="맑은 고딕" panose="020B0503020000020004" pitchFamily="50" charset="-127"/>
                <a:ea typeface="맑은 고딕" panose="020B0503020000020004" pitchFamily="50" charset="-127"/>
              </a:defRPr>
            </a:lvl1pPr>
            <a:lvl2pPr marL="742950" indent="-285750" latinLnBrk="1">
              <a:spcBef>
                <a:spcPct val="20000"/>
              </a:spcBef>
              <a:buFont typeface="Arial" panose="020B0604020202020204" pitchFamily="34" charset="0"/>
              <a:buChar char="–"/>
              <a:defRPr sz="2800">
                <a:solidFill>
                  <a:schemeClr val="tx1"/>
                </a:solidFill>
                <a:latin typeface="맑은 고딕" panose="020B0503020000020004" pitchFamily="50" charset="-127"/>
                <a:ea typeface="맑은 고딕" panose="020B0503020000020004" pitchFamily="50" charset="-127"/>
              </a:defRPr>
            </a:lvl2pPr>
            <a:lvl3pPr marL="1143000" indent="-228600" latinLnBrk="1">
              <a:spcBef>
                <a:spcPct val="20000"/>
              </a:spcBef>
              <a:buFont typeface="Arial" panose="020B0604020202020204" pitchFamily="34" charset="0"/>
              <a:buChar char="•"/>
              <a:defRPr sz="2400">
                <a:solidFill>
                  <a:schemeClr val="tx1"/>
                </a:solidFill>
                <a:latin typeface="맑은 고딕" panose="020B0503020000020004" pitchFamily="50" charset="-127"/>
                <a:ea typeface="맑은 고딕" panose="020B0503020000020004" pitchFamily="50" charset="-127"/>
              </a:defRPr>
            </a:lvl3pPr>
            <a:lvl4pPr marL="1600200" indent="-228600" latinLnBrk="1">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4pPr>
            <a:lvl5pPr marL="2057400" indent="-228600" latinLnBrk="1">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9pPr>
          </a:lstStyle>
          <a:p>
            <a:pPr eaLnBrk="1" hangingPunct="1">
              <a:spcBef>
                <a:spcPct val="0"/>
              </a:spcBef>
              <a:buFont typeface="Wingdings" panose="05000000000000000000" pitchFamily="2" charset="2"/>
              <a:buChar char="v"/>
              <a:defRPr/>
            </a:pPr>
            <a:r>
              <a:rPr lang="en-US" altLang="ko-KR" sz="2800" b="1" u="sng" dirty="0">
                <a:uFill>
                  <a:solidFill>
                    <a:schemeClr val="tx1"/>
                  </a:solidFill>
                </a:uFill>
                <a:latin typeface="Calibri" panose="020F0502020204030204" pitchFamily="34" charset="0"/>
                <a:ea typeface="굴림" panose="020B0600000101010101" pitchFamily="50" charset="-127"/>
                <a:cs typeface="Calibri" panose="020F0502020204030204" pitchFamily="34" charset="0"/>
              </a:rPr>
              <a:t>TF acting two nucleons in shell models  </a:t>
            </a:r>
            <a:endParaRPr lang="en-US" altLang="ko-KR" sz="2800" u="sng" dirty="0">
              <a:uFill>
                <a:solidFill>
                  <a:schemeClr val="tx1"/>
                </a:solidFill>
              </a:uFill>
              <a:latin typeface="Arial Rounded MT Bold" panose="020F0704030504030204" pitchFamily="34" charset="0"/>
              <a:ea typeface="굴림" panose="020B0600000101010101" pitchFamily="50" charset="-127"/>
            </a:endParaRPr>
          </a:p>
        </p:txBody>
      </p:sp>
      <p:pic>
        <p:nvPicPr>
          <p:cNvPr id="5" name="그림 4">
            <a:extLst>
              <a:ext uri="{FF2B5EF4-FFF2-40B4-BE49-F238E27FC236}">
                <a16:creationId xmlns:a16="http://schemas.microsoft.com/office/drawing/2014/main" id="{A44AE4D3-74FE-4231-C912-618262C68D91}"/>
              </a:ext>
            </a:extLst>
          </p:cNvPr>
          <p:cNvPicPr>
            <a:picLocks noChangeAspect="1"/>
          </p:cNvPicPr>
          <p:nvPr/>
        </p:nvPicPr>
        <p:blipFill>
          <a:blip r:embed="rId3"/>
          <a:stretch>
            <a:fillRect/>
          </a:stretch>
        </p:blipFill>
        <p:spPr>
          <a:xfrm>
            <a:off x="1457617" y="1661645"/>
            <a:ext cx="6587246" cy="3387983"/>
          </a:xfrm>
          <a:prstGeom prst="rect">
            <a:avLst/>
          </a:prstGeom>
        </p:spPr>
      </p:pic>
      <p:pic>
        <p:nvPicPr>
          <p:cNvPr id="11" name="그림 10">
            <a:extLst>
              <a:ext uri="{FF2B5EF4-FFF2-40B4-BE49-F238E27FC236}">
                <a16:creationId xmlns:a16="http://schemas.microsoft.com/office/drawing/2014/main" id="{7A732D27-D509-975B-35AA-5818DA34CA3F}"/>
              </a:ext>
            </a:extLst>
          </p:cNvPr>
          <p:cNvPicPr>
            <a:picLocks noChangeAspect="1"/>
          </p:cNvPicPr>
          <p:nvPr/>
        </p:nvPicPr>
        <p:blipFill>
          <a:blip r:embed="rId4"/>
          <a:stretch>
            <a:fillRect/>
          </a:stretch>
        </p:blipFill>
        <p:spPr>
          <a:xfrm>
            <a:off x="2991420" y="5042142"/>
            <a:ext cx="2962275" cy="428625"/>
          </a:xfrm>
          <a:prstGeom prst="rect">
            <a:avLst/>
          </a:prstGeom>
        </p:spPr>
      </p:pic>
      <mc:AlternateContent xmlns:mc="http://schemas.openxmlformats.org/markup-compatibility/2006" xmlns:a14="http://schemas.microsoft.com/office/drawing/2010/main">
        <mc:Choice Requires="a14">
          <p:sp>
            <p:nvSpPr>
              <p:cNvPr id="18" name="TextBox 17">
                <a:extLst>
                  <a:ext uri="{FF2B5EF4-FFF2-40B4-BE49-F238E27FC236}">
                    <a16:creationId xmlns:a16="http://schemas.microsoft.com/office/drawing/2014/main" id="{5321BB66-7F3C-31C2-DCAC-4DA029DC88EF}"/>
                  </a:ext>
                </a:extLst>
              </p:cNvPr>
              <p:cNvSpPr txBox="1"/>
              <p:nvPr/>
            </p:nvSpPr>
            <p:spPr>
              <a:xfrm>
                <a:off x="3740340" y="3220012"/>
                <a:ext cx="560795" cy="54303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altLang="ko-KR" b="0" i="1" smtClean="0">
                          <a:solidFill>
                            <a:srgbClr val="FF0000"/>
                          </a:solidFill>
                          <a:latin typeface="Cambria Math" panose="02040503050406030204" pitchFamily="18" charset="0"/>
                        </a:rPr>
                        <m:t>𝑙</m:t>
                      </m:r>
                      <m:r>
                        <a:rPr lang="en-US" altLang="ko-KR" b="0" i="1" smtClean="0">
                          <a:solidFill>
                            <a:srgbClr val="FF0000"/>
                          </a:solidFill>
                          <a:latin typeface="Cambria Math" panose="02040503050406030204" pitchFamily="18" charset="0"/>
                        </a:rPr>
                        <m:t>+</m:t>
                      </m:r>
                      <m:f>
                        <m:fPr>
                          <m:ctrlPr>
                            <a:rPr lang="en-US" altLang="ko-KR" b="0" i="1" smtClean="0">
                              <a:solidFill>
                                <a:srgbClr val="FF0000"/>
                              </a:solidFill>
                              <a:latin typeface="Cambria Math" panose="02040503050406030204" pitchFamily="18" charset="0"/>
                            </a:rPr>
                          </m:ctrlPr>
                        </m:fPr>
                        <m:num>
                          <m:r>
                            <a:rPr lang="en-US" altLang="ko-KR" b="0" i="1" smtClean="0">
                              <a:solidFill>
                                <a:srgbClr val="FF0000"/>
                              </a:solidFill>
                              <a:latin typeface="Cambria Math" panose="02040503050406030204" pitchFamily="18" charset="0"/>
                            </a:rPr>
                            <m:t>1</m:t>
                          </m:r>
                        </m:num>
                        <m:den>
                          <m:r>
                            <a:rPr lang="en-US" altLang="ko-KR" b="0" i="1" smtClean="0">
                              <a:solidFill>
                                <a:srgbClr val="FF0000"/>
                              </a:solidFill>
                              <a:latin typeface="Cambria Math" panose="02040503050406030204" pitchFamily="18" charset="0"/>
                            </a:rPr>
                            <m:t>2</m:t>
                          </m:r>
                        </m:den>
                      </m:f>
                    </m:oMath>
                  </m:oMathPara>
                </a14:m>
                <a:endParaRPr lang="ko-KR" altLang="en-US" dirty="0">
                  <a:solidFill>
                    <a:srgbClr val="FF0000"/>
                  </a:solidFill>
                </a:endParaRPr>
              </a:p>
            </p:txBody>
          </p:sp>
        </mc:Choice>
        <mc:Fallback xmlns="">
          <p:sp>
            <p:nvSpPr>
              <p:cNvPr id="18" name="TextBox 17">
                <a:extLst>
                  <a:ext uri="{FF2B5EF4-FFF2-40B4-BE49-F238E27FC236}">
                    <a16:creationId xmlns:a16="http://schemas.microsoft.com/office/drawing/2014/main" id="{5321BB66-7F3C-31C2-DCAC-4DA029DC88EF}"/>
                  </a:ext>
                </a:extLst>
              </p:cNvPr>
              <p:cNvSpPr txBox="1">
                <a:spLocks noRot="1" noChangeAspect="1" noMove="1" noResize="1" noEditPoints="1" noAdjustHandles="1" noChangeArrowheads="1" noChangeShapeType="1" noTextEdit="1"/>
              </p:cNvSpPr>
              <p:nvPr/>
            </p:nvSpPr>
            <p:spPr>
              <a:xfrm>
                <a:off x="3740340" y="3220012"/>
                <a:ext cx="560795" cy="543034"/>
              </a:xfrm>
              <a:prstGeom prst="rect">
                <a:avLst/>
              </a:prstGeom>
              <a:blipFill>
                <a:blip r:embed="rId5"/>
                <a:stretch>
                  <a:fillRect/>
                </a:stretch>
              </a:blipFill>
            </p:spPr>
            <p:txBody>
              <a:bodyPr/>
              <a:lstStyle/>
              <a:p>
                <a:r>
                  <a:rPr lang="ko-KR" altLang="en-US">
                    <a:noFill/>
                  </a:rPr>
                  <a:t> </a:t>
                </a:r>
              </a:p>
            </p:txBody>
          </p:sp>
        </mc:Fallback>
      </mc:AlternateContent>
      <mc:AlternateContent xmlns:mc="http://schemas.openxmlformats.org/markup-compatibility/2006" xmlns:a14="http://schemas.microsoft.com/office/drawing/2010/main">
        <mc:Choice Requires="a14">
          <p:sp>
            <p:nvSpPr>
              <p:cNvPr id="22" name="TextBox 21">
                <a:extLst>
                  <a:ext uri="{FF2B5EF4-FFF2-40B4-BE49-F238E27FC236}">
                    <a16:creationId xmlns:a16="http://schemas.microsoft.com/office/drawing/2014/main" id="{45D23B0C-D02C-9EA1-16ED-F18E316C23B3}"/>
                  </a:ext>
                </a:extLst>
              </p:cNvPr>
              <p:cNvSpPr txBox="1"/>
              <p:nvPr/>
            </p:nvSpPr>
            <p:spPr>
              <a:xfrm>
                <a:off x="1772362" y="3226558"/>
                <a:ext cx="741934" cy="54303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altLang="ko-KR" b="0" i="1" smtClean="0">
                          <a:solidFill>
                            <a:schemeClr val="accent5"/>
                          </a:solidFill>
                          <a:latin typeface="Cambria Math" panose="02040503050406030204" pitchFamily="18" charset="0"/>
                        </a:rPr>
                        <m:t>−</m:t>
                      </m:r>
                      <m:r>
                        <a:rPr lang="en-US" altLang="ko-KR" b="0" i="1" smtClean="0">
                          <a:solidFill>
                            <a:schemeClr val="accent5"/>
                          </a:solidFill>
                          <a:latin typeface="Cambria Math" panose="02040503050406030204" pitchFamily="18" charset="0"/>
                        </a:rPr>
                        <m:t>𝑙</m:t>
                      </m:r>
                      <m:r>
                        <a:rPr lang="en-US" altLang="ko-KR" b="0" i="1" smtClean="0">
                          <a:solidFill>
                            <a:schemeClr val="accent5"/>
                          </a:solidFill>
                          <a:latin typeface="Cambria Math" panose="02040503050406030204" pitchFamily="18" charset="0"/>
                        </a:rPr>
                        <m:t>+</m:t>
                      </m:r>
                      <m:f>
                        <m:fPr>
                          <m:ctrlPr>
                            <a:rPr lang="en-US" altLang="ko-KR" b="0" i="1" smtClean="0">
                              <a:solidFill>
                                <a:schemeClr val="accent5"/>
                              </a:solidFill>
                              <a:latin typeface="Cambria Math" panose="02040503050406030204" pitchFamily="18" charset="0"/>
                            </a:rPr>
                          </m:ctrlPr>
                        </m:fPr>
                        <m:num>
                          <m:r>
                            <a:rPr lang="en-US" altLang="ko-KR" b="0" i="1" smtClean="0">
                              <a:solidFill>
                                <a:schemeClr val="accent5"/>
                              </a:solidFill>
                              <a:latin typeface="Cambria Math" panose="02040503050406030204" pitchFamily="18" charset="0"/>
                            </a:rPr>
                            <m:t>1</m:t>
                          </m:r>
                        </m:num>
                        <m:den>
                          <m:r>
                            <a:rPr lang="en-US" altLang="ko-KR" b="0" i="1" smtClean="0">
                              <a:solidFill>
                                <a:schemeClr val="accent5"/>
                              </a:solidFill>
                              <a:latin typeface="Cambria Math" panose="02040503050406030204" pitchFamily="18" charset="0"/>
                            </a:rPr>
                            <m:t>2</m:t>
                          </m:r>
                        </m:den>
                      </m:f>
                    </m:oMath>
                  </m:oMathPara>
                </a14:m>
                <a:endParaRPr lang="ko-KR" altLang="en-US" dirty="0">
                  <a:solidFill>
                    <a:schemeClr val="accent5"/>
                  </a:solidFill>
                </a:endParaRPr>
              </a:p>
            </p:txBody>
          </p:sp>
        </mc:Choice>
        <mc:Fallback xmlns="">
          <p:sp>
            <p:nvSpPr>
              <p:cNvPr id="22" name="TextBox 21">
                <a:extLst>
                  <a:ext uri="{FF2B5EF4-FFF2-40B4-BE49-F238E27FC236}">
                    <a16:creationId xmlns:a16="http://schemas.microsoft.com/office/drawing/2014/main" id="{45D23B0C-D02C-9EA1-16ED-F18E316C23B3}"/>
                  </a:ext>
                </a:extLst>
              </p:cNvPr>
              <p:cNvSpPr txBox="1">
                <a:spLocks noRot="1" noChangeAspect="1" noMove="1" noResize="1" noEditPoints="1" noAdjustHandles="1" noChangeArrowheads="1" noChangeShapeType="1" noTextEdit="1"/>
              </p:cNvSpPr>
              <p:nvPr/>
            </p:nvSpPr>
            <p:spPr>
              <a:xfrm>
                <a:off x="1772362" y="3226558"/>
                <a:ext cx="741934" cy="543034"/>
              </a:xfrm>
              <a:prstGeom prst="rect">
                <a:avLst/>
              </a:prstGeom>
              <a:blipFill>
                <a:blip r:embed="rId6"/>
                <a:stretch>
                  <a:fillRect/>
                </a:stretch>
              </a:blipFill>
            </p:spPr>
            <p:txBody>
              <a:bodyPr/>
              <a:lstStyle/>
              <a:p>
                <a:r>
                  <a:rPr lang="ko-KR" altLang="en-US">
                    <a:noFill/>
                  </a:rPr>
                  <a:t> </a:t>
                </a:r>
              </a:p>
            </p:txBody>
          </p:sp>
        </mc:Fallback>
      </mc:AlternateContent>
      <mc:AlternateContent xmlns:mc="http://schemas.openxmlformats.org/markup-compatibility/2006" xmlns:a14="http://schemas.microsoft.com/office/drawing/2010/main">
        <mc:Choice Requires="a14">
          <p:sp>
            <p:nvSpPr>
              <p:cNvPr id="23" name="TextBox 22">
                <a:extLst>
                  <a:ext uri="{FF2B5EF4-FFF2-40B4-BE49-F238E27FC236}">
                    <a16:creationId xmlns:a16="http://schemas.microsoft.com/office/drawing/2014/main" id="{CB026C21-5D8E-D6BB-7F93-3B4CA9C35345}"/>
                  </a:ext>
                </a:extLst>
              </p:cNvPr>
              <p:cNvSpPr txBox="1"/>
              <p:nvPr/>
            </p:nvSpPr>
            <p:spPr>
              <a:xfrm>
                <a:off x="6966866" y="3205428"/>
                <a:ext cx="560795" cy="54303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altLang="ko-KR" b="0" i="1" smtClean="0">
                          <a:solidFill>
                            <a:srgbClr val="FF0000"/>
                          </a:solidFill>
                          <a:latin typeface="Cambria Math" panose="02040503050406030204" pitchFamily="18" charset="0"/>
                        </a:rPr>
                        <m:t>𝑙</m:t>
                      </m:r>
                      <m:r>
                        <a:rPr lang="en-US" altLang="ko-KR" b="0" i="1" smtClean="0">
                          <a:solidFill>
                            <a:srgbClr val="FF0000"/>
                          </a:solidFill>
                          <a:latin typeface="Cambria Math" panose="02040503050406030204" pitchFamily="18" charset="0"/>
                        </a:rPr>
                        <m:t>+</m:t>
                      </m:r>
                      <m:f>
                        <m:fPr>
                          <m:ctrlPr>
                            <a:rPr lang="en-US" altLang="ko-KR" b="0" i="1" smtClean="0">
                              <a:solidFill>
                                <a:srgbClr val="FF0000"/>
                              </a:solidFill>
                              <a:latin typeface="Cambria Math" panose="02040503050406030204" pitchFamily="18" charset="0"/>
                            </a:rPr>
                          </m:ctrlPr>
                        </m:fPr>
                        <m:num>
                          <m:r>
                            <a:rPr lang="en-US" altLang="ko-KR" b="0" i="1" smtClean="0">
                              <a:solidFill>
                                <a:srgbClr val="FF0000"/>
                              </a:solidFill>
                              <a:latin typeface="Cambria Math" panose="02040503050406030204" pitchFamily="18" charset="0"/>
                            </a:rPr>
                            <m:t>1</m:t>
                          </m:r>
                        </m:num>
                        <m:den>
                          <m:r>
                            <a:rPr lang="en-US" altLang="ko-KR" b="0" i="1" smtClean="0">
                              <a:solidFill>
                                <a:srgbClr val="FF0000"/>
                              </a:solidFill>
                              <a:latin typeface="Cambria Math" panose="02040503050406030204" pitchFamily="18" charset="0"/>
                            </a:rPr>
                            <m:t>2</m:t>
                          </m:r>
                        </m:den>
                      </m:f>
                    </m:oMath>
                  </m:oMathPara>
                </a14:m>
                <a:endParaRPr lang="ko-KR" altLang="en-US" dirty="0">
                  <a:solidFill>
                    <a:srgbClr val="FF0000"/>
                  </a:solidFill>
                </a:endParaRPr>
              </a:p>
            </p:txBody>
          </p:sp>
        </mc:Choice>
        <mc:Fallback xmlns="">
          <p:sp>
            <p:nvSpPr>
              <p:cNvPr id="23" name="TextBox 22">
                <a:extLst>
                  <a:ext uri="{FF2B5EF4-FFF2-40B4-BE49-F238E27FC236}">
                    <a16:creationId xmlns:a16="http://schemas.microsoft.com/office/drawing/2014/main" id="{CB026C21-5D8E-D6BB-7F93-3B4CA9C35345}"/>
                  </a:ext>
                </a:extLst>
              </p:cNvPr>
              <p:cNvSpPr txBox="1">
                <a:spLocks noRot="1" noChangeAspect="1" noMove="1" noResize="1" noEditPoints="1" noAdjustHandles="1" noChangeArrowheads="1" noChangeShapeType="1" noTextEdit="1"/>
              </p:cNvSpPr>
              <p:nvPr/>
            </p:nvSpPr>
            <p:spPr>
              <a:xfrm>
                <a:off x="6966866" y="3205428"/>
                <a:ext cx="560795" cy="543034"/>
              </a:xfrm>
              <a:prstGeom prst="rect">
                <a:avLst/>
              </a:prstGeom>
              <a:blipFill>
                <a:blip r:embed="rId7"/>
                <a:stretch>
                  <a:fillRect/>
                </a:stretch>
              </a:blipFill>
            </p:spPr>
            <p:txBody>
              <a:bodyPr/>
              <a:lstStyle/>
              <a:p>
                <a:r>
                  <a:rPr lang="ko-KR" altLang="en-US">
                    <a:noFill/>
                  </a:rPr>
                  <a:t> </a:t>
                </a:r>
              </a:p>
            </p:txBody>
          </p:sp>
        </mc:Fallback>
      </mc:AlternateContent>
      <mc:AlternateContent xmlns:mc="http://schemas.openxmlformats.org/markup-compatibility/2006" xmlns:a14="http://schemas.microsoft.com/office/drawing/2010/main">
        <mc:Choice Requires="a14">
          <p:sp>
            <p:nvSpPr>
              <p:cNvPr id="24" name="TextBox 23">
                <a:extLst>
                  <a:ext uri="{FF2B5EF4-FFF2-40B4-BE49-F238E27FC236}">
                    <a16:creationId xmlns:a16="http://schemas.microsoft.com/office/drawing/2014/main" id="{15F5D907-2561-A47B-081F-EA793225302D}"/>
                  </a:ext>
                </a:extLst>
              </p:cNvPr>
              <p:cNvSpPr txBox="1"/>
              <p:nvPr/>
            </p:nvSpPr>
            <p:spPr>
              <a:xfrm>
                <a:off x="5213358" y="3173427"/>
                <a:ext cx="560795" cy="54303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altLang="ko-KR" b="0" i="1" smtClean="0">
                          <a:solidFill>
                            <a:srgbClr val="00B050"/>
                          </a:solidFill>
                          <a:latin typeface="Cambria Math" panose="02040503050406030204" pitchFamily="18" charset="0"/>
                        </a:rPr>
                        <m:t>𝑙</m:t>
                      </m:r>
                      <m:r>
                        <a:rPr lang="en-US" altLang="ko-KR" b="0" i="1" smtClean="0">
                          <a:solidFill>
                            <a:srgbClr val="00B050"/>
                          </a:solidFill>
                          <a:latin typeface="Cambria Math" panose="02040503050406030204" pitchFamily="18" charset="0"/>
                        </a:rPr>
                        <m:t>+</m:t>
                      </m:r>
                      <m:f>
                        <m:fPr>
                          <m:ctrlPr>
                            <a:rPr lang="en-US" altLang="ko-KR" b="0" i="1" smtClean="0">
                              <a:solidFill>
                                <a:srgbClr val="00B050"/>
                              </a:solidFill>
                              <a:latin typeface="Cambria Math" panose="02040503050406030204" pitchFamily="18" charset="0"/>
                            </a:rPr>
                          </m:ctrlPr>
                        </m:fPr>
                        <m:num>
                          <m:r>
                            <a:rPr lang="en-US" altLang="ko-KR" b="0" i="1" smtClean="0">
                              <a:solidFill>
                                <a:srgbClr val="00B050"/>
                              </a:solidFill>
                              <a:latin typeface="Cambria Math" panose="02040503050406030204" pitchFamily="18" charset="0"/>
                            </a:rPr>
                            <m:t>1</m:t>
                          </m:r>
                        </m:num>
                        <m:den>
                          <m:r>
                            <a:rPr lang="en-US" altLang="ko-KR" b="0" i="1" smtClean="0">
                              <a:solidFill>
                                <a:srgbClr val="00B050"/>
                              </a:solidFill>
                              <a:latin typeface="Cambria Math" panose="02040503050406030204" pitchFamily="18" charset="0"/>
                            </a:rPr>
                            <m:t>2</m:t>
                          </m:r>
                        </m:den>
                      </m:f>
                    </m:oMath>
                  </m:oMathPara>
                </a14:m>
                <a:endParaRPr lang="ko-KR" altLang="en-US" dirty="0">
                  <a:solidFill>
                    <a:srgbClr val="00B050"/>
                  </a:solidFill>
                </a:endParaRPr>
              </a:p>
            </p:txBody>
          </p:sp>
        </mc:Choice>
        <mc:Fallback xmlns="">
          <p:sp>
            <p:nvSpPr>
              <p:cNvPr id="24" name="TextBox 23">
                <a:extLst>
                  <a:ext uri="{FF2B5EF4-FFF2-40B4-BE49-F238E27FC236}">
                    <a16:creationId xmlns:a16="http://schemas.microsoft.com/office/drawing/2014/main" id="{15F5D907-2561-A47B-081F-EA793225302D}"/>
                  </a:ext>
                </a:extLst>
              </p:cNvPr>
              <p:cNvSpPr txBox="1">
                <a:spLocks noRot="1" noChangeAspect="1" noMove="1" noResize="1" noEditPoints="1" noAdjustHandles="1" noChangeArrowheads="1" noChangeShapeType="1" noTextEdit="1"/>
              </p:cNvSpPr>
              <p:nvPr/>
            </p:nvSpPr>
            <p:spPr>
              <a:xfrm>
                <a:off x="5213358" y="3173427"/>
                <a:ext cx="560795" cy="543034"/>
              </a:xfrm>
              <a:prstGeom prst="rect">
                <a:avLst/>
              </a:prstGeom>
              <a:blipFill>
                <a:blip r:embed="rId8"/>
                <a:stretch>
                  <a:fillRect/>
                </a:stretch>
              </a:blipFill>
            </p:spPr>
            <p:txBody>
              <a:bodyPr/>
              <a:lstStyle/>
              <a:p>
                <a:r>
                  <a:rPr lang="ko-KR" altLang="en-US">
                    <a:noFill/>
                  </a:rPr>
                  <a:t> </a:t>
                </a:r>
              </a:p>
            </p:txBody>
          </p:sp>
        </mc:Fallback>
      </mc:AlternateContent>
      <mc:AlternateContent xmlns:mc="http://schemas.openxmlformats.org/markup-compatibility/2006" xmlns:a14="http://schemas.microsoft.com/office/drawing/2010/main">
        <mc:Choice Requires="a14">
          <p:sp>
            <p:nvSpPr>
              <p:cNvPr id="27" name="TextBox 26">
                <a:extLst>
                  <a:ext uri="{FF2B5EF4-FFF2-40B4-BE49-F238E27FC236}">
                    <a16:creationId xmlns:a16="http://schemas.microsoft.com/office/drawing/2014/main" id="{6D5D5C1E-46F0-8F2E-C639-FCE8684EAC13}"/>
                  </a:ext>
                </a:extLst>
              </p:cNvPr>
              <p:cNvSpPr txBox="1"/>
              <p:nvPr/>
            </p:nvSpPr>
            <p:spPr>
              <a:xfrm>
                <a:off x="1586904" y="1303834"/>
                <a:ext cx="7180620" cy="369332"/>
              </a:xfrm>
              <a:prstGeom prst="rect">
                <a:avLst/>
              </a:prstGeom>
              <a:noFill/>
            </p:spPr>
            <p:txBody>
              <a:bodyPr wrap="none" lIns="0" tIns="0" rIns="0" bIns="0" rtlCol="0">
                <a:spAutoFit/>
              </a:bodyPr>
              <a:lstStyle/>
              <a:p>
                <a14:m>
                  <m:oMath xmlns:m="http://schemas.openxmlformats.org/officeDocument/2006/math">
                    <m:r>
                      <a:rPr lang="en-US" altLang="ko-KR" sz="2400" b="0" i="1" smtClean="0">
                        <a:solidFill>
                          <a:schemeClr val="tx1"/>
                        </a:solidFill>
                        <a:latin typeface="Cambria Math" panose="02040503050406030204" pitchFamily="18" charset="0"/>
                        <a:ea typeface="Cambria Math" panose="02040503050406030204" pitchFamily="18" charset="0"/>
                      </a:rPr>
                      <m:t>∆</m:t>
                    </m:r>
                    <m:r>
                      <a:rPr lang="en-US" altLang="ko-KR" sz="2400" b="0" i="1" smtClean="0">
                        <a:solidFill>
                          <a:schemeClr val="tx1"/>
                        </a:solidFill>
                        <a:latin typeface="Cambria Math" panose="02040503050406030204" pitchFamily="18" charset="0"/>
                        <a:ea typeface="Cambria Math" panose="02040503050406030204" pitchFamily="18" charset="0"/>
                      </a:rPr>
                      <m:t>𝑝</m:t>
                    </m:r>
                    <m:r>
                      <a:rPr lang="en-US" altLang="ko-KR" sz="2400" b="0" i="1" smtClean="0">
                        <a:solidFill>
                          <a:schemeClr val="tx1"/>
                        </a:solidFill>
                        <a:latin typeface="Cambria Math" panose="02040503050406030204" pitchFamily="18" charset="0"/>
                        <a:ea typeface="Cambria Math" panose="02040503050406030204" pitchFamily="18" charset="0"/>
                      </a:rPr>
                      <m:t> </m:t>
                    </m:r>
                    <m:r>
                      <m:rPr>
                        <m:sty m:val="p"/>
                      </m:rPr>
                      <a:rPr lang="en-US" altLang="ko-KR" sz="2400" b="0" i="0" smtClean="0">
                        <a:solidFill>
                          <a:schemeClr val="tx1"/>
                        </a:solidFill>
                        <a:latin typeface="Cambria Math" panose="02040503050406030204" pitchFamily="18" charset="0"/>
                        <a:ea typeface="Cambria Math" panose="02040503050406030204" pitchFamily="18" charset="0"/>
                      </a:rPr>
                      <m:t>is</m:t>
                    </m:r>
                    <m:r>
                      <a:rPr lang="en-US" altLang="ko-KR" sz="2400" b="0" i="0" smtClean="0">
                        <a:solidFill>
                          <a:schemeClr val="tx1"/>
                        </a:solidFill>
                        <a:latin typeface="Cambria Math" panose="02040503050406030204" pitchFamily="18" charset="0"/>
                        <a:ea typeface="Cambria Math" panose="02040503050406030204" pitchFamily="18" charset="0"/>
                      </a:rPr>
                      <m:t> </m:t>
                    </m:r>
                    <m:r>
                      <m:rPr>
                        <m:sty m:val="p"/>
                      </m:rPr>
                      <a:rPr lang="en-US" altLang="ko-KR" sz="2400" b="0" i="0" smtClean="0">
                        <a:solidFill>
                          <a:schemeClr val="tx1"/>
                        </a:solidFill>
                        <a:latin typeface="Cambria Math" panose="02040503050406030204" pitchFamily="18" charset="0"/>
                        <a:ea typeface="Cambria Math" panose="02040503050406030204" pitchFamily="18" charset="0"/>
                      </a:rPr>
                      <m:t>large</m:t>
                    </m:r>
                    <m:r>
                      <a:rPr lang="en-US" altLang="ko-KR" sz="2400" b="0" i="1" smtClean="0">
                        <a:solidFill>
                          <a:schemeClr val="tx1"/>
                        </a:solidFill>
                        <a:latin typeface="Cambria Math" panose="02040503050406030204" pitchFamily="18" charset="0"/>
                        <a:ea typeface="Cambria Math" panose="02040503050406030204" pitchFamily="18" charset="0"/>
                      </a:rPr>
                      <m:t>→∆</m:t>
                    </m:r>
                    <m:r>
                      <a:rPr lang="en-US" altLang="ko-KR" sz="2400" b="0" i="1">
                        <a:solidFill>
                          <a:schemeClr val="tx1"/>
                        </a:solidFill>
                        <a:latin typeface="Cambria Math" panose="02040503050406030204" pitchFamily="18" charset="0"/>
                        <a:ea typeface="Cambria Math" panose="02040503050406030204" pitchFamily="18" charset="0"/>
                      </a:rPr>
                      <m:t>𝑟</m:t>
                    </m:r>
                    <m:r>
                      <a:rPr lang="en-US" altLang="ko-KR" sz="2400" b="0" i="1">
                        <a:solidFill>
                          <a:schemeClr val="tx1"/>
                        </a:solidFill>
                        <a:latin typeface="Cambria Math" panose="02040503050406030204" pitchFamily="18" charset="0"/>
                        <a:ea typeface="Cambria Math" panose="02040503050406030204" pitchFamily="18" charset="0"/>
                      </a:rPr>
                      <m:t> </m:t>
                    </m:r>
                  </m:oMath>
                </a14:m>
                <a:r>
                  <a:rPr lang="en-US" altLang="ko-KR" sz="2400" dirty="0">
                    <a:solidFill>
                      <a:schemeClr val="tx1"/>
                    </a:solidFill>
                  </a:rPr>
                  <a:t>is small</a:t>
                </a:r>
                <a:r>
                  <a:rPr lang="ko-KR" altLang="en-US" sz="2400" dirty="0">
                    <a:solidFill>
                      <a:schemeClr val="tx1"/>
                    </a:solidFill>
                  </a:rPr>
                  <a:t> </a:t>
                </a:r>
                <a:r>
                  <a:rPr lang="en-US" altLang="ko-KR" sz="2400" dirty="0">
                    <a:solidFill>
                      <a:schemeClr val="tx1"/>
                    </a:solidFill>
                  </a:rPr>
                  <a:t>by</a:t>
                </a:r>
                <a:r>
                  <a:rPr lang="en-US" altLang="ko-KR" sz="2400" dirty="0"/>
                  <a:t> the principle of uncertainty</a:t>
                </a:r>
                <a:endParaRPr lang="ko-KR" altLang="en-US" sz="2400" dirty="0">
                  <a:solidFill>
                    <a:schemeClr val="tx1"/>
                  </a:solidFill>
                </a:endParaRPr>
              </a:p>
            </p:txBody>
          </p:sp>
        </mc:Choice>
        <mc:Fallback xmlns="">
          <p:sp>
            <p:nvSpPr>
              <p:cNvPr id="27" name="TextBox 26">
                <a:extLst>
                  <a:ext uri="{FF2B5EF4-FFF2-40B4-BE49-F238E27FC236}">
                    <a16:creationId xmlns:a16="http://schemas.microsoft.com/office/drawing/2014/main" id="{6D5D5C1E-46F0-8F2E-C639-FCE8684EAC13}"/>
                  </a:ext>
                </a:extLst>
              </p:cNvPr>
              <p:cNvSpPr txBox="1">
                <a:spLocks noRot="1" noChangeAspect="1" noMove="1" noResize="1" noEditPoints="1" noAdjustHandles="1" noChangeArrowheads="1" noChangeShapeType="1" noTextEdit="1"/>
              </p:cNvSpPr>
              <p:nvPr/>
            </p:nvSpPr>
            <p:spPr>
              <a:xfrm>
                <a:off x="1586904" y="1303834"/>
                <a:ext cx="7180620" cy="369332"/>
              </a:xfrm>
              <a:prstGeom prst="rect">
                <a:avLst/>
              </a:prstGeom>
              <a:blipFill>
                <a:blip r:embed="rId9"/>
                <a:stretch>
                  <a:fillRect l="-1443" t="-26667" b="-50000"/>
                </a:stretch>
              </a:blipFill>
            </p:spPr>
            <p:txBody>
              <a:bodyPr/>
              <a:lstStyle/>
              <a:p>
                <a:r>
                  <a:rPr lang="ko-KR" altLang="en-US">
                    <a:noFill/>
                  </a:rPr>
                  <a:t> </a:t>
                </a:r>
              </a:p>
            </p:txBody>
          </p:sp>
        </mc:Fallback>
      </mc:AlternateContent>
      <p:cxnSp>
        <p:nvCxnSpPr>
          <p:cNvPr id="3" name="직선 화살표 연결선 2">
            <a:extLst>
              <a:ext uri="{FF2B5EF4-FFF2-40B4-BE49-F238E27FC236}">
                <a16:creationId xmlns:a16="http://schemas.microsoft.com/office/drawing/2014/main" id="{0CE780D2-108A-7F49-9E27-09F06C664F8B}"/>
              </a:ext>
            </a:extLst>
          </p:cNvPr>
          <p:cNvCxnSpPr/>
          <p:nvPr/>
        </p:nvCxnSpPr>
        <p:spPr>
          <a:xfrm flipV="1">
            <a:off x="3068877" y="2693096"/>
            <a:ext cx="0" cy="400833"/>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3" name="직선 화살표 연결선 12">
            <a:extLst>
              <a:ext uri="{FF2B5EF4-FFF2-40B4-BE49-F238E27FC236}">
                <a16:creationId xmlns:a16="http://schemas.microsoft.com/office/drawing/2014/main" id="{FA170153-474D-C276-797C-801FF0957C83}"/>
              </a:ext>
            </a:extLst>
          </p:cNvPr>
          <p:cNvCxnSpPr>
            <a:cxnSpLocks/>
          </p:cNvCxnSpPr>
          <p:nvPr/>
        </p:nvCxnSpPr>
        <p:spPr>
          <a:xfrm>
            <a:off x="3083491" y="3240066"/>
            <a:ext cx="0" cy="482658"/>
          </a:xfrm>
          <a:prstGeom prst="straightConnector1">
            <a:avLst/>
          </a:prstGeom>
          <a:ln w="38100">
            <a:tailEnd type="triangle"/>
          </a:ln>
        </p:spPr>
        <p:style>
          <a:lnRef idx="1">
            <a:schemeClr val="accent5"/>
          </a:lnRef>
          <a:fillRef idx="0">
            <a:schemeClr val="accent5"/>
          </a:fillRef>
          <a:effectRef idx="0">
            <a:schemeClr val="accent5"/>
          </a:effectRef>
          <a:fontRef idx="minor">
            <a:schemeClr val="tx1"/>
          </a:fontRef>
        </p:style>
      </p:cxnSp>
      <p:cxnSp>
        <p:nvCxnSpPr>
          <p:cNvPr id="15" name="직선 화살표 연결선 14">
            <a:extLst>
              <a:ext uri="{FF2B5EF4-FFF2-40B4-BE49-F238E27FC236}">
                <a16:creationId xmlns:a16="http://schemas.microsoft.com/office/drawing/2014/main" id="{76CB2DF5-929B-761F-EE99-CFBF04CAD8E6}"/>
              </a:ext>
            </a:extLst>
          </p:cNvPr>
          <p:cNvCxnSpPr/>
          <p:nvPr/>
        </p:nvCxnSpPr>
        <p:spPr>
          <a:xfrm flipV="1">
            <a:off x="6421670" y="2814181"/>
            <a:ext cx="0" cy="400833"/>
          </a:xfrm>
          <a:prstGeom prst="straightConnector1">
            <a:avLst/>
          </a:prstGeom>
          <a:ln w="38100">
            <a:tailEnd type="triangle"/>
          </a:ln>
        </p:spPr>
        <p:style>
          <a:lnRef idx="1">
            <a:schemeClr val="accent6"/>
          </a:lnRef>
          <a:fillRef idx="0">
            <a:schemeClr val="accent6"/>
          </a:fillRef>
          <a:effectRef idx="0">
            <a:schemeClr val="accent6"/>
          </a:effectRef>
          <a:fontRef idx="minor">
            <a:schemeClr val="tx1"/>
          </a:fontRef>
        </p:style>
      </p:cxnSp>
      <p:cxnSp>
        <p:nvCxnSpPr>
          <p:cNvPr id="16" name="직선 화살표 연결선 15">
            <a:extLst>
              <a:ext uri="{FF2B5EF4-FFF2-40B4-BE49-F238E27FC236}">
                <a16:creationId xmlns:a16="http://schemas.microsoft.com/office/drawing/2014/main" id="{440F1CBD-FB00-021F-09F4-CD28CF49D024}"/>
              </a:ext>
            </a:extLst>
          </p:cNvPr>
          <p:cNvCxnSpPr/>
          <p:nvPr/>
        </p:nvCxnSpPr>
        <p:spPr>
          <a:xfrm flipV="1">
            <a:off x="6509352" y="2651343"/>
            <a:ext cx="0" cy="400833"/>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94404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2"/>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8"/>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7"/>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24"/>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23"/>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8" grpId="0"/>
      <p:bldP spid="22" grpId="0"/>
      <p:bldP spid="23" grpId="0"/>
      <p:bldP spid="24" grpId="0"/>
      <p:bldP spid="2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3">
            <a:extLst>
              <a:ext uri="{FF2B5EF4-FFF2-40B4-BE49-F238E27FC236}">
                <a16:creationId xmlns:a16="http://schemas.microsoft.com/office/drawing/2014/main" id="{517402EE-F385-457E-814B-D10D5C63E887}"/>
              </a:ext>
            </a:extLst>
          </p:cNvPr>
          <p:cNvSpPr txBox="1">
            <a:spLocks noChangeArrowheads="1"/>
          </p:cNvSpPr>
          <p:nvPr/>
        </p:nvSpPr>
        <p:spPr bwMode="auto">
          <a:xfrm>
            <a:off x="767321" y="737619"/>
            <a:ext cx="6276868" cy="461665"/>
          </a:xfrm>
          <a:prstGeom prst="rect">
            <a:avLst/>
          </a:prstGeom>
          <a:noFill/>
          <a:ln>
            <a:noFill/>
          </a:ln>
        </p:spPr>
        <p:txBody>
          <a:bodyPr wrap="square">
            <a:spAutoFit/>
          </a:bodyPr>
          <a:lstStyle>
            <a:lvl1pPr marL="342900" indent="-342900" latinLnBrk="1">
              <a:spcBef>
                <a:spcPct val="20000"/>
              </a:spcBef>
              <a:buFont typeface="Arial" panose="020B0604020202020204" pitchFamily="34" charset="0"/>
              <a:buChar char="•"/>
              <a:defRPr sz="3200">
                <a:solidFill>
                  <a:schemeClr val="tx1"/>
                </a:solidFill>
                <a:latin typeface="맑은 고딕" panose="020B0503020000020004" pitchFamily="50" charset="-127"/>
                <a:ea typeface="맑은 고딕" panose="020B0503020000020004" pitchFamily="50" charset="-127"/>
              </a:defRPr>
            </a:lvl1pPr>
            <a:lvl2pPr marL="742950" indent="-285750" latinLnBrk="1">
              <a:spcBef>
                <a:spcPct val="20000"/>
              </a:spcBef>
              <a:buFont typeface="Arial" panose="020B0604020202020204" pitchFamily="34" charset="0"/>
              <a:buChar char="–"/>
              <a:defRPr sz="2800">
                <a:solidFill>
                  <a:schemeClr val="tx1"/>
                </a:solidFill>
                <a:latin typeface="맑은 고딕" panose="020B0503020000020004" pitchFamily="50" charset="-127"/>
                <a:ea typeface="맑은 고딕" panose="020B0503020000020004" pitchFamily="50" charset="-127"/>
              </a:defRPr>
            </a:lvl2pPr>
            <a:lvl3pPr marL="1143000" indent="-228600" latinLnBrk="1">
              <a:spcBef>
                <a:spcPct val="20000"/>
              </a:spcBef>
              <a:buFont typeface="Arial" panose="020B0604020202020204" pitchFamily="34" charset="0"/>
              <a:buChar char="•"/>
              <a:defRPr sz="2400">
                <a:solidFill>
                  <a:schemeClr val="tx1"/>
                </a:solidFill>
                <a:latin typeface="맑은 고딕" panose="020B0503020000020004" pitchFamily="50" charset="-127"/>
                <a:ea typeface="맑은 고딕" panose="020B0503020000020004" pitchFamily="50" charset="-127"/>
              </a:defRPr>
            </a:lvl3pPr>
            <a:lvl4pPr marL="1600200" indent="-228600" latinLnBrk="1">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4pPr>
            <a:lvl5pPr marL="2057400" indent="-228600" latinLnBrk="1">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9pPr>
          </a:lstStyle>
          <a:p>
            <a:pPr marL="0" indent="0" eaLnBrk="1" hangingPunct="1">
              <a:spcBef>
                <a:spcPct val="0"/>
              </a:spcBef>
              <a:buNone/>
              <a:defRPr/>
            </a:pPr>
            <a:r>
              <a:rPr lang="en-US" altLang="ko-KR" sz="2400" dirty="0">
                <a:uFill>
                  <a:solidFill>
                    <a:srgbClr val="3333FF"/>
                  </a:solidFill>
                </a:uFill>
                <a:latin typeface="Calibri" panose="020F0502020204030204" pitchFamily="34" charset="0"/>
                <a:ea typeface="굴림" panose="020B0600000101010101" pitchFamily="50" charset="-127"/>
                <a:cs typeface="Calibri" panose="020F0502020204030204" pitchFamily="34" charset="0"/>
              </a:rPr>
              <a:t>New magic number from </a:t>
            </a:r>
            <a:r>
              <a:rPr lang="en-US" altLang="ko-KR" sz="2400" baseline="30000" dirty="0">
                <a:uFill>
                  <a:solidFill>
                    <a:srgbClr val="3333FF"/>
                  </a:solidFill>
                </a:uFill>
                <a:latin typeface="Calibri" panose="020F0502020204030204" pitchFamily="34" charset="0"/>
                <a:ea typeface="굴림" panose="020B0600000101010101" pitchFamily="50" charset="-127"/>
                <a:cs typeface="Calibri" panose="020F0502020204030204" pitchFamily="34" charset="0"/>
              </a:rPr>
              <a:t>54</a:t>
            </a:r>
            <a:r>
              <a:rPr lang="en-US" altLang="ko-KR" sz="2400" dirty="0">
                <a:uFill>
                  <a:solidFill>
                    <a:srgbClr val="3333FF"/>
                  </a:solidFill>
                </a:uFill>
                <a:latin typeface="Calibri" panose="020F0502020204030204" pitchFamily="34" charset="0"/>
                <a:ea typeface="굴림" panose="020B0600000101010101" pitchFamily="50" charset="-127"/>
                <a:cs typeface="Calibri" panose="020F0502020204030204" pitchFamily="34" charset="0"/>
              </a:rPr>
              <a:t>Ca (N=34)! </a:t>
            </a:r>
            <a:endParaRPr lang="en-US" altLang="ko-KR" sz="2400" dirty="0">
              <a:latin typeface="Arial Rounded MT Bold" panose="020F0704030504030204" pitchFamily="34" charset="0"/>
              <a:ea typeface="굴림" panose="020B0600000101010101" pitchFamily="50" charset="-127"/>
            </a:endParaRPr>
          </a:p>
        </p:txBody>
      </p:sp>
      <p:sp>
        <p:nvSpPr>
          <p:cNvPr id="3" name="직사각형 3">
            <a:extLst>
              <a:ext uri="{FF2B5EF4-FFF2-40B4-BE49-F238E27FC236}">
                <a16:creationId xmlns:a16="http://schemas.microsoft.com/office/drawing/2014/main" id="{6DF1283A-C291-49D2-BD7C-ED73E8EABBF2}"/>
              </a:ext>
            </a:extLst>
          </p:cNvPr>
          <p:cNvSpPr>
            <a:spLocks noChangeArrowheads="1"/>
          </p:cNvSpPr>
          <p:nvPr/>
        </p:nvSpPr>
        <p:spPr bwMode="auto">
          <a:xfrm>
            <a:off x="7706248" y="107796"/>
            <a:ext cx="204769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a:solidFill>
                  <a:schemeClr val="tx1"/>
                </a:solidFill>
                <a:latin typeface="굴림" panose="020B0600000101010101" pitchFamily="50" charset="-127"/>
                <a:ea typeface="굴림" panose="020B0600000101010101" pitchFamily="50" charset="-127"/>
              </a:defRPr>
            </a:lvl1pPr>
            <a:lvl2pPr marL="742950" indent="-285750">
              <a:defRPr kumimoji="1">
                <a:solidFill>
                  <a:schemeClr val="tx1"/>
                </a:solidFill>
                <a:latin typeface="굴림" panose="020B0600000101010101" pitchFamily="50" charset="-127"/>
                <a:ea typeface="굴림" panose="020B0600000101010101" pitchFamily="50" charset="-127"/>
              </a:defRPr>
            </a:lvl2pPr>
            <a:lvl3pPr marL="1143000" indent="-228600">
              <a:defRPr kumimoji="1">
                <a:solidFill>
                  <a:schemeClr val="tx1"/>
                </a:solidFill>
                <a:latin typeface="굴림" panose="020B0600000101010101" pitchFamily="50" charset="-127"/>
                <a:ea typeface="굴림" panose="020B0600000101010101" pitchFamily="50" charset="-127"/>
              </a:defRPr>
            </a:lvl3pPr>
            <a:lvl4pPr marL="1600200" indent="-228600">
              <a:defRPr kumimoji="1">
                <a:solidFill>
                  <a:schemeClr val="tx1"/>
                </a:solidFill>
                <a:latin typeface="굴림" panose="020B0600000101010101" pitchFamily="50" charset="-127"/>
                <a:ea typeface="굴림" panose="020B0600000101010101" pitchFamily="50" charset="-127"/>
              </a:defRPr>
            </a:lvl4pPr>
            <a:lvl5pPr marL="2057400" indent="-228600">
              <a:defRPr kumimoji="1">
                <a:solidFill>
                  <a:schemeClr val="tx1"/>
                </a:solidFill>
                <a:latin typeface="굴림" panose="020B0600000101010101" pitchFamily="50" charset="-127"/>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9pPr>
          </a:lstStyle>
          <a:p>
            <a:r>
              <a:rPr lang="en-US" altLang="ko-KR" sz="1600" dirty="0">
                <a:latin typeface="Calibri" panose="020F0502020204030204" pitchFamily="34" charset="0"/>
              </a:rPr>
              <a:t>D. </a:t>
            </a:r>
            <a:r>
              <a:rPr lang="en-US" altLang="ko-KR" sz="1600" dirty="0" err="1">
                <a:latin typeface="Calibri" panose="020F0502020204030204" pitchFamily="34" charset="0"/>
              </a:rPr>
              <a:t>Steppenbeck</a:t>
            </a:r>
            <a:r>
              <a:rPr lang="en-US" altLang="ko-KR" sz="1600" dirty="0">
                <a:latin typeface="Calibri" panose="020F0502020204030204" pitchFamily="34" charset="0"/>
              </a:rPr>
              <a:t> </a:t>
            </a:r>
            <a:r>
              <a:rPr lang="en-US" altLang="ko-KR" sz="1600" i="1" dirty="0">
                <a:latin typeface="Calibri" panose="020F0502020204030204" pitchFamily="34" charset="0"/>
              </a:rPr>
              <a:t>et al. </a:t>
            </a:r>
            <a:r>
              <a:rPr lang="en-US" altLang="ko-KR" sz="1600" dirty="0">
                <a:latin typeface="Calibri" panose="020F0502020204030204" pitchFamily="34" charset="0"/>
              </a:rPr>
              <a:t>Nature 502,207(2013)</a:t>
            </a:r>
            <a:endParaRPr lang="en-US" altLang="ko-KR" sz="1600" dirty="0">
              <a:latin typeface="+mn-ea"/>
              <a:ea typeface="+mn-ea"/>
            </a:endParaRPr>
          </a:p>
        </p:txBody>
      </p:sp>
      <p:pic>
        <p:nvPicPr>
          <p:cNvPr id="6" name="그림 5">
            <a:extLst>
              <a:ext uri="{FF2B5EF4-FFF2-40B4-BE49-F238E27FC236}">
                <a16:creationId xmlns:a16="http://schemas.microsoft.com/office/drawing/2014/main" id="{D42507A2-6B64-4753-BAEB-B252BEFB2A8F}"/>
              </a:ext>
            </a:extLst>
          </p:cNvPr>
          <p:cNvPicPr>
            <a:picLocks noChangeAspect="1"/>
          </p:cNvPicPr>
          <p:nvPr/>
        </p:nvPicPr>
        <p:blipFill>
          <a:blip r:embed="rId3"/>
          <a:stretch>
            <a:fillRect/>
          </a:stretch>
        </p:blipFill>
        <p:spPr>
          <a:xfrm>
            <a:off x="325140" y="1192158"/>
            <a:ext cx="9086850" cy="4991100"/>
          </a:xfrm>
          <a:prstGeom prst="rect">
            <a:avLst/>
          </a:prstGeom>
        </p:spPr>
      </p:pic>
      <p:sp>
        <p:nvSpPr>
          <p:cNvPr id="7" name="직사각형 3">
            <a:extLst>
              <a:ext uri="{FF2B5EF4-FFF2-40B4-BE49-F238E27FC236}">
                <a16:creationId xmlns:a16="http://schemas.microsoft.com/office/drawing/2014/main" id="{BD1859B6-EE4E-4E7F-B171-996235A37888}"/>
              </a:ext>
            </a:extLst>
          </p:cNvPr>
          <p:cNvSpPr>
            <a:spLocks noChangeArrowheads="1"/>
          </p:cNvSpPr>
          <p:nvPr/>
        </p:nvSpPr>
        <p:spPr bwMode="auto">
          <a:xfrm>
            <a:off x="7706248" y="732011"/>
            <a:ext cx="204769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a:solidFill>
                  <a:schemeClr val="tx1"/>
                </a:solidFill>
                <a:latin typeface="굴림" panose="020B0600000101010101" pitchFamily="50" charset="-127"/>
                <a:ea typeface="굴림" panose="020B0600000101010101" pitchFamily="50" charset="-127"/>
              </a:defRPr>
            </a:lvl1pPr>
            <a:lvl2pPr marL="742950" indent="-285750">
              <a:defRPr kumimoji="1">
                <a:solidFill>
                  <a:schemeClr val="tx1"/>
                </a:solidFill>
                <a:latin typeface="굴림" panose="020B0600000101010101" pitchFamily="50" charset="-127"/>
                <a:ea typeface="굴림" panose="020B0600000101010101" pitchFamily="50" charset="-127"/>
              </a:defRPr>
            </a:lvl2pPr>
            <a:lvl3pPr marL="1143000" indent="-228600">
              <a:defRPr kumimoji="1">
                <a:solidFill>
                  <a:schemeClr val="tx1"/>
                </a:solidFill>
                <a:latin typeface="굴림" panose="020B0600000101010101" pitchFamily="50" charset="-127"/>
                <a:ea typeface="굴림" panose="020B0600000101010101" pitchFamily="50" charset="-127"/>
              </a:defRPr>
            </a:lvl3pPr>
            <a:lvl4pPr marL="1600200" indent="-228600">
              <a:defRPr kumimoji="1">
                <a:solidFill>
                  <a:schemeClr val="tx1"/>
                </a:solidFill>
                <a:latin typeface="굴림" panose="020B0600000101010101" pitchFamily="50" charset="-127"/>
                <a:ea typeface="굴림" panose="020B0600000101010101" pitchFamily="50" charset="-127"/>
              </a:defRPr>
            </a:lvl4pPr>
            <a:lvl5pPr marL="2057400" indent="-228600">
              <a:defRPr kumimoji="1">
                <a:solidFill>
                  <a:schemeClr val="tx1"/>
                </a:solidFill>
                <a:latin typeface="굴림" panose="020B0600000101010101" pitchFamily="50" charset="-127"/>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9pPr>
          </a:lstStyle>
          <a:p>
            <a:r>
              <a:rPr lang="en-US" altLang="ko-KR" sz="1600" dirty="0">
                <a:latin typeface="Calibri" panose="020F0502020204030204" pitchFamily="34" charset="0"/>
              </a:rPr>
              <a:t>From Otsuka’s talk</a:t>
            </a:r>
            <a:endParaRPr lang="en-US" altLang="ko-KR" sz="1600" dirty="0">
              <a:latin typeface="+mn-ea"/>
              <a:ea typeface="+mn-ea"/>
            </a:endParaRPr>
          </a:p>
        </p:txBody>
      </p:sp>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id="{5ACDB1D2-A376-656F-5F38-373F258DA21F}"/>
                  </a:ext>
                </a:extLst>
              </p:cNvPr>
              <p:cNvSpPr txBox="1"/>
              <p:nvPr/>
            </p:nvSpPr>
            <p:spPr>
              <a:xfrm>
                <a:off x="325140" y="3856991"/>
                <a:ext cx="3392642" cy="338554"/>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altLang="ko-KR" sz="2200" b="1" i="0" smtClean="0">
                          <a:solidFill>
                            <a:srgbClr val="0000FF"/>
                          </a:solidFill>
                          <a:latin typeface="Cambria Math" panose="02040503050406030204" pitchFamily="18" charset="0"/>
                          <a:ea typeface="Cambria Math" panose="02040503050406030204" pitchFamily="18" charset="0"/>
                        </a:rPr>
                        <m:t>𝐢𝐧</m:t>
                      </m:r>
                      <m:r>
                        <a:rPr lang="en-US" altLang="ko-KR" sz="2200" b="1" i="0" smtClean="0">
                          <a:solidFill>
                            <a:srgbClr val="0000FF"/>
                          </a:solidFill>
                          <a:latin typeface="Cambria Math" panose="02040503050406030204" pitchFamily="18" charset="0"/>
                          <a:ea typeface="Cambria Math" panose="02040503050406030204" pitchFamily="18" charset="0"/>
                        </a:rPr>
                        <m:t> </m:t>
                      </m:r>
                      <m:r>
                        <a:rPr lang="en-US" altLang="ko-KR" sz="2200" b="1" i="0" smtClean="0">
                          <a:solidFill>
                            <a:srgbClr val="0000FF"/>
                          </a:solidFill>
                          <a:latin typeface="Cambria Math" panose="02040503050406030204" pitchFamily="18" charset="0"/>
                          <a:ea typeface="Cambria Math" panose="02040503050406030204" pitchFamily="18" charset="0"/>
                        </a:rPr>
                        <m:t>𝐩</m:t>
                      </m:r>
                      <m:r>
                        <a:rPr lang="en-US" altLang="ko-KR" sz="2200" b="1" i="0" smtClean="0">
                          <a:solidFill>
                            <a:srgbClr val="0000FF"/>
                          </a:solidFill>
                          <a:latin typeface="Cambria Math" panose="02040503050406030204" pitchFamily="18" charset="0"/>
                          <a:ea typeface="Cambria Math" panose="02040503050406030204" pitchFamily="18" charset="0"/>
                        </a:rPr>
                        <m:t>−</m:t>
                      </m:r>
                      <m:r>
                        <a:rPr lang="en-US" altLang="ko-KR" sz="2200" b="1" i="0" smtClean="0">
                          <a:solidFill>
                            <a:srgbClr val="0000FF"/>
                          </a:solidFill>
                          <a:latin typeface="Cambria Math" panose="02040503050406030204" pitchFamily="18" charset="0"/>
                          <a:ea typeface="Cambria Math" panose="02040503050406030204" pitchFamily="18" charset="0"/>
                        </a:rPr>
                        <m:t>𝐩</m:t>
                      </m:r>
                      <m:r>
                        <a:rPr lang="en-US" altLang="ko-KR" sz="2200" b="1" i="0" smtClean="0">
                          <a:solidFill>
                            <a:srgbClr val="0000FF"/>
                          </a:solidFill>
                          <a:latin typeface="Cambria Math" panose="02040503050406030204" pitchFamily="18" charset="0"/>
                          <a:ea typeface="Cambria Math" panose="02040503050406030204" pitchFamily="18" charset="0"/>
                        </a:rPr>
                        <m:t> </m:t>
                      </m:r>
                      <m:r>
                        <a:rPr lang="en-US" altLang="ko-KR" sz="2200" b="1" i="0" smtClean="0">
                          <a:solidFill>
                            <a:srgbClr val="0000FF"/>
                          </a:solidFill>
                          <a:latin typeface="Cambria Math" panose="02040503050406030204" pitchFamily="18" charset="0"/>
                          <a:ea typeface="Cambria Math" panose="02040503050406030204" pitchFamily="18" charset="0"/>
                        </a:rPr>
                        <m:t>𝐫𝐞𝐩𝐫𝐞𝐬𝐞𝐧𝐭𝐚𝐭𝐢𝐨𝐧</m:t>
                      </m:r>
                    </m:oMath>
                  </m:oMathPara>
                </a14:m>
                <a:endParaRPr lang="ko-KR" altLang="en-US" sz="2200" b="1" dirty="0">
                  <a:solidFill>
                    <a:srgbClr val="0000FF"/>
                  </a:solidFill>
                  <a:latin typeface="Comic Sans MS" panose="030F0702030302020204" pitchFamily="66" charset="0"/>
                </a:endParaRPr>
              </a:p>
            </p:txBody>
          </p:sp>
        </mc:Choice>
        <mc:Fallback xmlns="">
          <p:sp>
            <p:nvSpPr>
              <p:cNvPr id="9" name="TextBox 8">
                <a:extLst>
                  <a:ext uri="{FF2B5EF4-FFF2-40B4-BE49-F238E27FC236}">
                    <a16:creationId xmlns:a16="http://schemas.microsoft.com/office/drawing/2014/main" id="{5ACDB1D2-A376-656F-5F38-373F258DA21F}"/>
                  </a:ext>
                </a:extLst>
              </p:cNvPr>
              <p:cNvSpPr txBox="1">
                <a:spLocks noRot="1" noChangeAspect="1" noMove="1" noResize="1" noEditPoints="1" noAdjustHandles="1" noChangeArrowheads="1" noChangeShapeType="1" noTextEdit="1"/>
              </p:cNvSpPr>
              <p:nvPr/>
            </p:nvSpPr>
            <p:spPr>
              <a:xfrm>
                <a:off x="325140" y="3856991"/>
                <a:ext cx="3392642" cy="338554"/>
              </a:xfrm>
              <a:prstGeom prst="rect">
                <a:avLst/>
              </a:prstGeom>
              <a:blipFill>
                <a:blip r:embed="rId4"/>
                <a:stretch>
                  <a:fillRect b="-36364"/>
                </a:stretch>
              </a:blipFill>
            </p:spPr>
            <p:txBody>
              <a:bodyPr/>
              <a:lstStyle/>
              <a:p>
                <a:r>
                  <a:rPr lang="ko-KR" altLang="en-US">
                    <a:noFill/>
                  </a:rPr>
                  <a:t> </a:t>
                </a:r>
              </a:p>
            </p:txBody>
          </p:sp>
        </mc:Fallback>
      </mc:AlternateContent>
      <p:sp>
        <p:nvSpPr>
          <p:cNvPr id="10" name="TextBox 9">
            <a:extLst>
              <a:ext uri="{FF2B5EF4-FFF2-40B4-BE49-F238E27FC236}">
                <a16:creationId xmlns:a16="http://schemas.microsoft.com/office/drawing/2014/main" id="{8250D424-F0DB-D2BF-CA4A-32530A14959A}"/>
              </a:ext>
            </a:extLst>
          </p:cNvPr>
          <p:cNvSpPr txBox="1"/>
          <p:nvPr/>
        </p:nvSpPr>
        <p:spPr>
          <a:xfrm rot="18324157">
            <a:off x="4957678" y="4683558"/>
            <a:ext cx="1432008" cy="369332"/>
          </a:xfrm>
          <a:prstGeom prst="rect">
            <a:avLst/>
          </a:prstGeom>
          <a:noFill/>
        </p:spPr>
        <p:txBody>
          <a:bodyPr wrap="square" lIns="0" tIns="0" rIns="0" bIns="0" rtlCol="0">
            <a:spAutoFit/>
          </a:bodyPr>
          <a:lstStyle/>
          <a:p>
            <a:r>
              <a:rPr lang="en-US" altLang="ko-KR" sz="2400" b="1" dirty="0">
                <a:solidFill>
                  <a:srgbClr val="FF0000"/>
                </a:solidFill>
                <a:latin typeface="Comic Sans MS" panose="030F0702030302020204" pitchFamily="66" charset="0"/>
                <a:ea typeface="Cambria Math" panose="02040503050406030204" pitchFamily="18" charset="0"/>
              </a:rPr>
              <a:t>repulsive</a:t>
            </a:r>
            <a:endParaRPr lang="ko-KR" altLang="en-US" sz="2400" b="1" dirty="0">
              <a:solidFill>
                <a:srgbClr val="FF0000"/>
              </a:solidFill>
              <a:latin typeface="Comic Sans MS" panose="030F0702030302020204" pitchFamily="66" charset="0"/>
            </a:endParaRPr>
          </a:p>
        </p:txBody>
      </p:sp>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id="{EB492377-6F9B-E6EF-208E-2C6BF561A5AC}"/>
                  </a:ext>
                </a:extLst>
              </p:cNvPr>
              <p:cNvSpPr txBox="1"/>
              <p:nvPr/>
            </p:nvSpPr>
            <p:spPr>
              <a:xfrm>
                <a:off x="5206921" y="3867255"/>
                <a:ext cx="3448563" cy="338554"/>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altLang="ko-KR" sz="2200" b="1" i="0" smtClean="0">
                          <a:solidFill>
                            <a:srgbClr val="FF0000"/>
                          </a:solidFill>
                          <a:latin typeface="Cambria Math" panose="02040503050406030204" pitchFamily="18" charset="0"/>
                          <a:ea typeface="Cambria Math" panose="02040503050406030204" pitchFamily="18" charset="0"/>
                        </a:rPr>
                        <m:t>𝐢𝐧</m:t>
                      </m:r>
                      <m:r>
                        <a:rPr lang="en-US" altLang="ko-KR" sz="2200" b="1" i="0" smtClean="0">
                          <a:solidFill>
                            <a:srgbClr val="FF0000"/>
                          </a:solidFill>
                          <a:latin typeface="Cambria Math" panose="02040503050406030204" pitchFamily="18" charset="0"/>
                          <a:ea typeface="Cambria Math" panose="02040503050406030204" pitchFamily="18" charset="0"/>
                        </a:rPr>
                        <m:t> </m:t>
                      </m:r>
                      <m:r>
                        <a:rPr lang="en-US" altLang="ko-KR" sz="2200" b="1" i="0" smtClean="0">
                          <a:solidFill>
                            <a:srgbClr val="FF0000"/>
                          </a:solidFill>
                          <a:latin typeface="Cambria Math" panose="02040503050406030204" pitchFamily="18" charset="0"/>
                          <a:ea typeface="Cambria Math" panose="02040503050406030204" pitchFamily="18" charset="0"/>
                        </a:rPr>
                        <m:t>𝐩</m:t>
                      </m:r>
                      <m:r>
                        <a:rPr lang="en-US" altLang="ko-KR" sz="2200" b="1" i="0" smtClean="0">
                          <a:solidFill>
                            <a:srgbClr val="FF0000"/>
                          </a:solidFill>
                          <a:latin typeface="Cambria Math" panose="02040503050406030204" pitchFamily="18" charset="0"/>
                          <a:ea typeface="Cambria Math" panose="02040503050406030204" pitchFamily="18" charset="0"/>
                        </a:rPr>
                        <m:t>−</m:t>
                      </m:r>
                      <m:r>
                        <a:rPr lang="en-US" altLang="ko-KR" sz="2200" b="1" i="0" smtClean="0">
                          <a:solidFill>
                            <a:srgbClr val="FF0000"/>
                          </a:solidFill>
                          <a:latin typeface="Cambria Math" panose="02040503050406030204" pitchFamily="18" charset="0"/>
                          <a:ea typeface="Cambria Math" panose="02040503050406030204" pitchFamily="18" charset="0"/>
                        </a:rPr>
                        <m:t>𝐡</m:t>
                      </m:r>
                      <m:r>
                        <a:rPr lang="en-US" altLang="ko-KR" sz="2200" b="1" i="0" smtClean="0">
                          <a:solidFill>
                            <a:srgbClr val="FF0000"/>
                          </a:solidFill>
                          <a:latin typeface="Cambria Math" panose="02040503050406030204" pitchFamily="18" charset="0"/>
                          <a:ea typeface="Cambria Math" panose="02040503050406030204" pitchFamily="18" charset="0"/>
                        </a:rPr>
                        <m:t> </m:t>
                      </m:r>
                      <m:r>
                        <a:rPr lang="en-US" altLang="ko-KR" sz="2200" b="1" i="0" smtClean="0">
                          <a:solidFill>
                            <a:srgbClr val="FF0000"/>
                          </a:solidFill>
                          <a:latin typeface="Cambria Math" panose="02040503050406030204" pitchFamily="18" charset="0"/>
                          <a:ea typeface="Cambria Math" panose="02040503050406030204" pitchFamily="18" charset="0"/>
                        </a:rPr>
                        <m:t>𝐫𝐞𝐩𝐫𝐞𝐬𝐞𝐧𝐭𝐚𝐭𝐢𝐨𝐧</m:t>
                      </m:r>
                    </m:oMath>
                  </m:oMathPara>
                </a14:m>
                <a:endParaRPr lang="ko-KR" altLang="en-US" sz="2200" b="1" dirty="0">
                  <a:solidFill>
                    <a:srgbClr val="FF0000"/>
                  </a:solidFill>
                </a:endParaRPr>
              </a:p>
            </p:txBody>
          </p:sp>
        </mc:Choice>
        <mc:Fallback xmlns="">
          <p:sp>
            <p:nvSpPr>
              <p:cNvPr id="11" name="TextBox 10">
                <a:extLst>
                  <a:ext uri="{FF2B5EF4-FFF2-40B4-BE49-F238E27FC236}">
                    <a16:creationId xmlns:a16="http://schemas.microsoft.com/office/drawing/2014/main" id="{EB492377-6F9B-E6EF-208E-2C6BF561A5AC}"/>
                  </a:ext>
                </a:extLst>
              </p:cNvPr>
              <p:cNvSpPr txBox="1">
                <a:spLocks noRot="1" noChangeAspect="1" noMove="1" noResize="1" noEditPoints="1" noAdjustHandles="1" noChangeArrowheads="1" noChangeShapeType="1" noTextEdit="1"/>
              </p:cNvSpPr>
              <p:nvPr/>
            </p:nvSpPr>
            <p:spPr>
              <a:xfrm>
                <a:off x="5206921" y="3867255"/>
                <a:ext cx="3448563" cy="338554"/>
              </a:xfrm>
              <a:prstGeom prst="rect">
                <a:avLst/>
              </a:prstGeom>
              <a:blipFill>
                <a:blip r:embed="rId5"/>
                <a:stretch>
                  <a:fillRect b="-32143"/>
                </a:stretch>
              </a:blipFill>
            </p:spPr>
            <p:txBody>
              <a:bodyPr/>
              <a:lstStyle/>
              <a:p>
                <a:r>
                  <a:rPr lang="ko-KR" altLang="en-US">
                    <a:noFill/>
                  </a:rPr>
                  <a:t> </a:t>
                </a:r>
              </a:p>
            </p:txBody>
          </p:sp>
        </mc:Fallback>
      </mc:AlternateContent>
      <p:sp>
        <p:nvSpPr>
          <p:cNvPr id="12" name="TextBox 11">
            <a:extLst>
              <a:ext uri="{FF2B5EF4-FFF2-40B4-BE49-F238E27FC236}">
                <a16:creationId xmlns:a16="http://schemas.microsoft.com/office/drawing/2014/main" id="{1AFDB34A-0D99-4A5A-A2B9-92CD141DCB1A}"/>
              </a:ext>
            </a:extLst>
          </p:cNvPr>
          <p:cNvSpPr txBox="1"/>
          <p:nvPr/>
        </p:nvSpPr>
        <p:spPr>
          <a:xfrm rot="18157931">
            <a:off x="511691" y="4802423"/>
            <a:ext cx="1545856" cy="369332"/>
          </a:xfrm>
          <a:prstGeom prst="rect">
            <a:avLst/>
          </a:prstGeom>
          <a:noFill/>
        </p:spPr>
        <p:txBody>
          <a:bodyPr wrap="square" lIns="0" tIns="0" rIns="0" bIns="0" rtlCol="0">
            <a:spAutoFit/>
          </a:bodyPr>
          <a:lstStyle/>
          <a:p>
            <a:r>
              <a:rPr lang="en-US" altLang="ko-KR" sz="2400" b="1" dirty="0">
                <a:solidFill>
                  <a:srgbClr val="0000FF"/>
                </a:solidFill>
                <a:latin typeface="Comic Sans MS" panose="030F0702030302020204" pitchFamily="66" charset="0"/>
                <a:ea typeface="Cambria Math" panose="02040503050406030204" pitchFamily="18" charset="0"/>
              </a:rPr>
              <a:t>attractive</a:t>
            </a:r>
            <a:endParaRPr lang="ko-KR" altLang="en-US" sz="2400" b="1" dirty="0">
              <a:solidFill>
                <a:srgbClr val="0000FF"/>
              </a:solidFill>
              <a:latin typeface="Comic Sans MS" panose="030F0702030302020204" pitchFamily="66" charset="0"/>
            </a:endParaRPr>
          </a:p>
        </p:txBody>
      </p:sp>
      <mc:AlternateContent xmlns:mc="http://schemas.openxmlformats.org/markup-compatibility/2006" xmlns:a14="http://schemas.microsoft.com/office/drawing/2010/main">
        <mc:Choice Requires="a14">
          <p:sp>
            <p:nvSpPr>
              <p:cNvPr id="13" name="TextBox 12">
                <a:extLst>
                  <a:ext uri="{FF2B5EF4-FFF2-40B4-BE49-F238E27FC236}">
                    <a16:creationId xmlns:a16="http://schemas.microsoft.com/office/drawing/2014/main" id="{17B54A49-C60C-59D8-8C2B-5895C0FD3F6F}"/>
                  </a:ext>
                </a:extLst>
              </p:cNvPr>
              <p:cNvSpPr txBox="1"/>
              <p:nvPr/>
            </p:nvSpPr>
            <p:spPr>
              <a:xfrm>
                <a:off x="3905755" y="6097735"/>
                <a:ext cx="2442795" cy="307777"/>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altLang="ko-KR" sz="2000" b="1" i="0" smtClean="0">
                          <a:solidFill>
                            <a:schemeClr val="tx1"/>
                          </a:solidFill>
                          <a:latin typeface="Cambria Math" panose="02040503050406030204" pitchFamily="18" charset="0"/>
                          <a:ea typeface="Cambria Math" panose="02040503050406030204" pitchFamily="18" charset="0"/>
                        </a:rPr>
                        <m:t>𝐍</m:t>
                      </m:r>
                      <m:r>
                        <a:rPr lang="en-US" altLang="ko-KR" sz="2000" b="1" i="0" smtClean="0">
                          <a:solidFill>
                            <a:schemeClr val="tx1"/>
                          </a:solidFill>
                          <a:latin typeface="Cambria Math" panose="02040503050406030204" pitchFamily="18" charset="0"/>
                          <a:ea typeface="Cambria Math" panose="02040503050406030204" pitchFamily="18" charset="0"/>
                        </a:rPr>
                        <m:t>=</m:t>
                      </m:r>
                      <m:r>
                        <a:rPr lang="en-US" altLang="ko-KR" sz="2000" b="1" i="0" smtClean="0">
                          <a:solidFill>
                            <a:schemeClr val="tx1"/>
                          </a:solidFill>
                          <a:latin typeface="Cambria Math" panose="02040503050406030204" pitchFamily="18" charset="0"/>
                          <a:ea typeface="Cambria Math" panose="02040503050406030204" pitchFamily="18" charset="0"/>
                        </a:rPr>
                        <m:t>𝟑𝟒</m:t>
                      </m:r>
                      <m:r>
                        <a:rPr lang="en-US" altLang="ko-KR" sz="2000" b="1" i="0" smtClean="0">
                          <a:solidFill>
                            <a:schemeClr val="tx1"/>
                          </a:solidFill>
                          <a:latin typeface="Cambria Math" panose="02040503050406030204" pitchFamily="18" charset="0"/>
                          <a:ea typeface="Cambria Math" panose="02040503050406030204" pitchFamily="18" charset="0"/>
                        </a:rPr>
                        <m:t> </m:t>
                      </m:r>
                      <m:r>
                        <a:rPr lang="en-US" altLang="ko-KR" sz="2000" b="1" i="0" smtClean="0">
                          <a:solidFill>
                            <a:schemeClr val="tx1"/>
                          </a:solidFill>
                          <a:latin typeface="Cambria Math" panose="02040503050406030204" pitchFamily="18" charset="0"/>
                          <a:ea typeface="Cambria Math" panose="02040503050406030204" pitchFamily="18" charset="0"/>
                        </a:rPr>
                        <m:t>𝐢𝐬𝐨𝐭𝐨𝐧𝐞𝐬</m:t>
                      </m:r>
                    </m:oMath>
                  </m:oMathPara>
                </a14:m>
                <a:endParaRPr lang="ko-KR" altLang="en-US" sz="2000" b="1" dirty="0">
                  <a:solidFill>
                    <a:schemeClr val="tx1"/>
                  </a:solidFill>
                  <a:latin typeface="Comic Sans MS" panose="030F0702030302020204" pitchFamily="66" charset="0"/>
                </a:endParaRPr>
              </a:p>
            </p:txBody>
          </p:sp>
        </mc:Choice>
        <mc:Fallback xmlns="">
          <p:sp>
            <p:nvSpPr>
              <p:cNvPr id="13" name="TextBox 12">
                <a:extLst>
                  <a:ext uri="{FF2B5EF4-FFF2-40B4-BE49-F238E27FC236}">
                    <a16:creationId xmlns:a16="http://schemas.microsoft.com/office/drawing/2014/main" id="{17B54A49-C60C-59D8-8C2B-5895C0FD3F6F}"/>
                  </a:ext>
                </a:extLst>
              </p:cNvPr>
              <p:cNvSpPr txBox="1">
                <a:spLocks noRot="1" noChangeAspect="1" noMove="1" noResize="1" noEditPoints="1" noAdjustHandles="1" noChangeArrowheads="1" noChangeShapeType="1" noTextEdit="1"/>
              </p:cNvSpPr>
              <p:nvPr/>
            </p:nvSpPr>
            <p:spPr>
              <a:xfrm>
                <a:off x="3905755" y="6097735"/>
                <a:ext cx="2442795" cy="307777"/>
              </a:xfrm>
              <a:prstGeom prst="rect">
                <a:avLst/>
              </a:prstGeom>
              <a:blipFill>
                <a:blip r:embed="rId6"/>
                <a:stretch>
                  <a:fillRect b="-7843"/>
                </a:stretch>
              </a:blipFill>
            </p:spPr>
            <p:txBody>
              <a:bodyPr/>
              <a:lstStyle/>
              <a:p>
                <a:r>
                  <a:rPr lang="ko-KR" altLang="en-US">
                    <a:noFill/>
                  </a:rPr>
                  <a:t> </a:t>
                </a:r>
              </a:p>
            </p:txBody>
          </p:sp>
        </mc:Fallback>
      </mc:AlternateContent>
      <p:sp>
        <p:nvSpPr>
          <p:cNvPr id="8" name="TextBox 7">
            <a:extLst>
              <a:ext uri="{FF2B5EF4-FFF2-40B4-BE49-F238E27FC236}">
                <a16:creationId xmlns:a16="http://schemas.microsoft.com/office/drawing/2014/main" id="{12830579-A7C6-2FB7-4F94-97ACC97E4318}"/>
              </a:ext>
            </a:extLst>
          </p:cNvPr>
          <p:cNvSpPr txBox="1"/>
          <p:nvPr/>
        </p:nvSpPr>
        <p:spPr>
          <a:xfrm>
            <a:off x="1385719" y="5175407"/>
            <a:ext cx="471214" cy="338554"/>
          </a:xfrm>
          <a:prstGeom prst="rect">
            <a:avLst/>
          </a:prstGeom>
          <a:noFill/>
        </p:spPr>
        <p:txBody>
          <a:bodyPr wrap="square" rtlCol="0">
            <a:spAutoFit/>
          </a:bodyPr>
          <a:lstStyle/>
          <a:p>
            <a:r>
              <a:rPr lang="en-US" altLang="ko-KR" sz="1600" dirty="0"/>
              <a:t>28</a:t>
            </a:r>
            <a:endParaRPr lang="ko-KR" altLang="en-US" sz="1600" dirty="0"/>
          </a:p>
        </p:txBody>
      </p:sp>
      <p:sp>
        <p:nvSpPr>
          <p:cNvPr id="15" name="TextBox 14">
            <a:extLst>
              <a:ext uri="{FF2B5EF4-FFF2-40B4-BE49-F238E27FC236}">
                <a16:creationId xmlns:a16="http://schemas.microsoft.com/office/drawing/2014/main" id="{09747E9D-4BF2-B967-C18E-34749B45CF2E}"/>
              </a:ext>
            </a:extLst>
          </p:cNvPr>
          <p:cNvSpPr txBox="1"/>
          <p:nvPr/>
        </p:nvSpPr>
        <p:spPr>
          <a:xfrm>
            <a:off x="187270" y="92047"/>
            <a:ext cx="3668382" cy="584775"/>
          </a:xfrm>
          <a:prstGeom prst="rect">
            <a:avLst/>
          </a:prstGeom>
          <a:solidFill>
            <a:schemeClr val="tx1"/>
          </a:solidFill>
        </p:spPr>
        <p:txBody>
          <a:bodyPr wrap="square">
            <a:spAutoFit/>
          </a:bodyPr>
          <a:lstStyle/>
          <a:p>
            <a:pPr eaLnBrk="1" hangingPunct="1">
              <a:spcBef>
                <a:spcPct val="0"/>
              </a:spcBef>
              <a:buFont typeface="Wingdings" panose="05000000000000000000" pitchFamily="2" charset="2"/>
              <a:buChar char="v"/>
              <a:defRPr/>
            </a:pPr>
            <a:r>
              <a:rPr lang="en-US" altLang="ko-KR" sz="3200" b="1" dirty="0">
                <a:solidFill>
                  <a:schemeClr val="bg1"/>
                </a:solidFill>
                <a:uFill>
                  <a:solidFill>
                    <a:srgbClr val="3333FF"/>
                  </a:solidFill>
                </a:uFill>
                <a:latin typeface="Calibri" panose="020F0502020204030204" pitchFamily="34" charset="0"/>
                <a:ea typeface="굴림" panose="020B0600000101010101" pitchFamily="50" charset="-127"/>
                <a:cs typeface="Calibri" panose="020F0502020204030204" pitchFamily="34" charset="0"/>
              </a:rPr>
              <a:t> TF in shell model </a:t>
            </a:r>
            <a:endParaRPr lang="en-US" altLang="ko-KR" sz="3200" b="1" dirty="0">
              <a:solidFill>
                <a:schemeClr val="bg1"/>
              </a:solidFill>
              <a:latin typeface="Arial Rounded MT Bold" panose="020F0704030504030204" pitchFamily="34" charset="0"/>
              <a:ea typeface="굴림" panose="020B0600000101010101" pitchFamily="50" charset="-127"/>
            </a:endParaRPr>
          </a:p>
        </p:txBody>
      </p:sp>
      <p:sp>
        <p:nvSpPr>
          <p:cNvPr id="17" name="TextBox 16">
            <a:extLst>
              <a:ext uri="{FF2B5EF4-FFF2-40B4-BE49-F238E27FC236}">
                <a16:creationId xmlns:a16="http://schemas.microsoft.com/office/drawing/2014/main" id="{D8123D6C-14E8-1440-3120-8AB408A7FE29}"/>
              </a:ext>
            </a:extLst>
          </p:cNvPr>
          <p:cNvSpPr txBox="1"/>
          <p:nvPr/>
        </p:nvSpPr>
        <p:spPr>
          <a:xfrm>
            <a:off x="371200" y="3033120"/>
            <a:ext cx="9209660" cy="830997"/>
          </a:xfrm>
          <a:prstGeom prst="rect">
            <a:avLst/>
          </a:prstGeom>
          <a:solidFill>
            <a:schemeClr val="tx1"/>
          </a:solidFill>
        </p:spPr>
        <p:txBody>
          <a:bodyPr wrap="square">
            <a:spAutoFit/>
          </a:bodyPr>
          <a:lstStyle/>
          <a:p>
            <a:r>
              <a:rPr lang="en-US" altLang="ko-KR" sz="2400" b="1" dirty="0">
                <a:solidFill>
                  <a:schemeClr val="bg1"/>
                </a:solidFill>
              </a:rPr>
              <a:t>As two-proton(</a:t>
            </a:r>
            <a:r>
              <a:rPr lang="en-US" altLang="ko-KR" sz="2400" b="1" dirty="0">
                <a:solidFill>
                  <a:srgbClr val="FFFF00"/>
                </a:solidFill>
              </a:rPr>
              <a:t>hole</a:t>
            </a:r>
            <a:r>
              <a:rPr lang="en-US" altLang="ko-KR" sz="2400" b="1" dirty="0">
                <a:solidFill>
                  <a:schemeClr val="bg1"/>
                </a:solidFill>
              </a:rPr>
              <a:t>) are removed(</a:t>
            </a:r>
            <a:r>
              <a:rPr lang="en-US" altLang="ko-KR" sz="2400" b="1" dirty="0">
                <a:solidFill>
                  <a:srgbClr val="FFFF00"/>
                </a:solidFill>
              </a:rPr>
              <a:t>created</a:t>
            </a:r>
            <a:r>
              <a:rPr lang="en-US" altLang="ko-KR" sz="2400" b="1" dirty="0">
                <a:solidFill>
                  <a:schemeClr val="bg1"/>
                </a:solidFill>
              </a:rPr>
              <a:t>) the attractive(</a:t>
            </a:r>
            <a:r>
              <a:rPr lang="en-US" altLang="ko-KR" sz="2400" b="1" dirty="0">
                <a:solidFill>
                  <a:srgbClr val="FFFF00"/>
                </a:solidFill>
              </a:rPr>
              <a:t>repulsive</a:t>
            </a:r>
            <a:r>
              <a:rPr lang="en-US" altLang="ko-KR" sz="2400" b="1" dirty="0">
                <a:solidFill>
                  <a:schemeClr val="bg1"/>
                </a:solidFill>
              </a:rPr>
              <a:t>) TF becomes weaker(</a:t>
            </a:r>
            <a:r>
              <a:rPr lang="en-US" altLang="ko-KR" sz="2400" b="1" dirty="0">
                <a:solidFill>
                  <a:srgbClr val="FFFF00"/>
                </a:solidFill>
              </a:rPr>
              <a:t>stronger</a:t>
            </a:r>
            <a:r>
              <a:rPr lang="en-US" altLang="ko-KR" sz="2400" b="1" dirty="0">
                <a:solidFill>
                  <a:schemeClr val="bg1"/>
                </a:solidFill>
              </a:rPr>
              <a:t>).</a:t>
            </a:r>
          </a:p>
        </p:txBody>
      </p:sp>
      <p:sp>
        <p:nvSpPr>
          <p:cNvPr id="16" name="TextBox 15">
            <a:extLst>
              <a:ext uri="{FF2B5EF4-FFF2-40B4-BE49-F238E27FC236}">
                <a16:creationId xmlns:a16="http://schemas.microsoft.com/office/drawing/2014/main" id="{9ED7621B-DFAC-D499-9AD6-B21BB3BE3FB6}"/>
              </a:ext>
            </a:extLst>
          </p:cNvPr>
          <p:cNvSpPr txBox="1"/>
          <p:nvPr/>
        </p:nvSpPr>
        <p:spPr>
          <a:xfrm>
            <a:off x="594218" y="6034479"/>
            <a:ext cx="8675042" cy="738664"/>
          </a:xfrm>
          <a:prstGeom prst="rect">
            <a:avLst/>
          </a:prstGeom>
          <a:solidFill>
            <a:schemeClr val="accent4">
              <a:lumMod val="20000"/>
              <a:lumOff val="80000"/>
            </a:schemeClr>
          </a:solidFill>
          <a:ln>
            <a:solidFill>
              <a:schemeClr val="tx1"/>
            </a:solidFill>
          </a:ln>
          <a:effectLst/>
        </p:spPr>
        <p:txBody>
          <a:bodyPr wrap="square" lIns="0" tIns="0" rIns="0" bIns="0" rtlCol="0">
            <a:spAutoFit/>
          </a:bodyPr>
          <a:lstStyle/>
          <a:p>
            <a:pPr marL="342900" indent="-342900">
              <a:buFont typeface="Wingdings" panose="05000000000000000000" pitchFamily="2" charset="2"/>
              <a:buChar char="ü"/>
            </a:pPr>
            <a:r>
              <a:rPr lang="en-US" altLang="ko-KR" sz="2400" b="1" dirty="0">
                <a:latin typeface="Comic Sans MS" panose="030F0702030302020204" pitchFamily="66" charset="0"/>
                <a:ea typeface="Cambria Math" panose="02040503050406030204" pitchFamily="18" charset="0"/>
              </a:rPr>
              <a:t>The attractive TF in p-p representation corresponds to the repulsive TF in p-h representation.</a:t>
            </a:r>
            <a:endParaRPr lang="ko-KR" altLang="en-US" sz="2400" b="1" dirty="0">
              <a:solidFill>
                <a:schemeClr val="tx1"/>
              </a:solidFill>
              <a:latin typeface="Comic Sans MS" panose="030F0702030302020204" pitchFamily="66" charset="0"/>
            </a:endParaRPr>
          </a:p>
        </p:txBody>
      </p:sp>
      <p:sp>
        <p:nvSpPr>
          <p:cNvPr id="4" name="타원 3">
            <a:extLst>
              <a:ext uri="{FF2B5EF4-FFF2-40B4-BE49-F238E27FC236}">
                <a16:creationId xmlns:a16="http://schemas.microsoft.com/office/drawing/2014/main" id="{63E351C2-BBC2-7B95-5339-BEF662004BA8}"/>
              </a:ext>
            </a:extLst>
          </p:cNvPr>
          <p:cNvSpPr/>
          <p:nvPr/>
        </p:nvSpPr>
        <p:spPr>
          <a:xfrm>
            <a:off x="5598526" y="5603288"/>
            <a:ext cx="125870" cy="13812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dirty="0" err="1"/>
              <a:t>ㅊㅍ</a:t>
            </a:r>
            <a:endParaRPr lang="ko-KR" altLang="en-US" dirty="0"/>
          </a:p>
        </p:txBody>
      </p:sp>
      <p:sp>
        <p:nvSpPr>
          <p:cNvPr id="19" name="타원 18">
            <a:extLst>
              <a:ext uri="{FF2B5EF4-FFF2-40B4-BE49-F238E27FC236}">
                <a16:creationId xmlns:a16="http://schemas.microsoft.com/office/drawing/2014/main" id="{1F7F8608-A856-85F6-5998-2C6F8659554A}"/>
              </a:ext>
            </a:extLst>
          </p:cNvPr>
          <p:cNvSpPr/>
          <p:nvPr/>
        </p:nvSpPr>
        <p:spPr>
          <a:xfrm>
            <a:off x="5750926" y="5592850"/>
            <a:ext cx="125870" cy="13812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dirty="0" err="1"/>
              <a:t>ㅊㅍ</a:t>
            </a:r>
            <a:endParaRPr lang="ko-KR" altLang="en-US" dirty="0"/>
          </a:p>
        </p:txBody>
      </p:sp>
      <p:cxnSp>
        <p:nvCxnSpPr>
          <p:cNvPr id="14" name="직선 화살표 연결선 13">
            <a:extLst>
              <a:ext uri="{FF2B5EF4-FFF2-40B4-BE49-F238E27FC236}">
                <a16:creationId xmlns:a16="http://schemas.microsoft.com/office/drawing/2014/main" id="{A51F8A68-7A52-CEB3-B986-491341CBCA3E}"/>
              </a:ext>
            </a:extLst>
          </p:cNvPr>
          <p:cNvCxnSpPr>
            <a:endCxn id="19" idx="0"/>
          </p:cNvCxnSpPr>
          <p:nvPr/>
        </p:nvCxnSpPr>
        <p:spPr>
          <a:xfrm flipH="1">
            <a:off x="5813861" y="4721157"/>
            <a:ext cx="612879" cy="871693"/>
          </a:xfrm>
          <a:prstGeom prst="straightConnector1">
            <a:avLst/>
          </a:prstGeom>
          <a:ln w="38100">
            <a:solidFill>
              <a:srgbClr val="FF0000"/>
            </a:solidFill>
            <a:headEnd type="triangle"/>
            <a:tailEnd type="triangle"/>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2426503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4"/>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7" grpId="0" animBg="1"/>
      <p:bldP spid="16" grpId="0" animBg="1"/>
      <p:bldP spid="4" grpId="0" animBg="1"/>
      <p:bldP spid="19"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그림 2">
            <a:extLst>
              <a:ext uri="{FF2B5EF4-FFF2-40B4-BE49-F238E27FC236}">
                <a16:creationId xmlns:a16="http://schemas.microsoft.com/office/drawing/2014/main" id="{02CBF1DA-6107-4DCF-97DA-C2FF86E72BF0}"/>
              </a:ext>
            </a:extLst>
          </p:cNvPr>
          <p:cNvPicPr>
            <a:picLocks noChangeAspect="1"/>
          </p:cNvPicPr>
          <p:nvPr/>
        </p:nvPicPr>
        <p:blipFill>
          <a:blip r:embed="rId3"/>
          <a:stretch>
            <a:fillRect/>
          </a:stretch>
        </p:blipFill>
        <p:spPr>
          <a:xfrm>
            <a:off x="649251" y="672860"/>
            <a:ext cx="5649816" cy="4537647"/>
          </a:xfrm>
          <a:prstGeom prst="rect">
            <a:avLst/>
          </a:prstGeom>
        </p:spPr>
      </p:pic>
      <p:pic>
        <p:nvPicPr>
          <p:cNvPr id="4" name="그림 3">
            <a:extLst>
              <a:ext uri="{FF2B5EF4-FFF2-40B4-BE49-F238E27FC236}">
                <a16:creationId xmlns:a16="http://schemas.microsoft.com/office/drawing/2014/main" id="{01DD6EFC-EF05-45AE-8B1A-A7A820903700}"/>
              </a:ext>
            </a:extLst>
          </p:cNvPr>
          <p:cNvPicPr>
            <a:picLocks noChangeAspect="1"/>
          </p:cNvPicPr>
          <p:nvPr/>
        </p:nvPicPr>
        <p:blipFill>
          <a:blip r:embed="rId4"/>
          <a:stretch>
            <a:fillRect/>
          </a:stretch>
        </p:blipFill>
        <p:spPr>
          <a:xfrm>
            <a:off x="665941" y="5210507"/>
            <a:ext cx="8315325" cy="1543050"/>
          </a:xfrm>
          <a:prstGeom prst="rect">
            <a:avLst/>
          </a:prstGeom>
        </p:spPr>
      </p:pic>
      <p:sp>
        <p:nvSpPr>
          <p:cNvPr id="5" name="TextBox 4">
            <a:extLst>
              <a:ext uri="{FF2B5EF4-FFF2-40B4-BE49-F238E27FC236}">
                <a16:creationId xmlns:a16="http://schemas.microsoft.com/office/drawing/2014/main" id="{AC05EEAC-3941-44EE-8276-BE06B6301DDD}"/>
              </a:ext>
            </a:extLst>
          </p:cNvPr>
          <p:cNvSpPr txBox="1"/>
          <p:nvPr/>
        </p:nvSpPr>
        <p:spPr>
          <a:xfrm>
            <a:off x="146473" y="88321"/>
            <a:ext cx="3918223" cy="523220"/>
          </a:xfrm>
          <a:prstGeom prst="rect">
            <a:avLst/>
          </a:prstGeom>
          <a:solidFill>
            <a:schemeClr val="bg2"/>
          </a:solidFill>
        </p:spPr>
        <p:txBody>
          <a:bodyPr wrap="square" rtlCol="0">
            <a:spAutoFit/>
          </a:bodyPr>
          <a:lstStyle/>
          <a:p>
            <a:pPr marL="342900" indent="-342900">
              <a:buFont typeface="Wingdings" panose="05000000000000000000" pitchFamily="2" charset="2"/>
              <a:buChar char="v"/>
            </a:pPr>
            <a:r>
              <a:rPr lang="en-US" altLang="ko-KR" sz="2800" b="1" dirty="0">
                <a:solidFill>
                  <a:schemeClr val="accent1">
                    <a:lumMod val="75000"/>
                  </a:schemeClr>
                </a:solidFill>
              </a:rPr>
              <a:t>Effect of TF in </a:t>
            </a:r>
            <a:r>
              <a:rPr lang="en-US" altLang="ko-KR" sz="2800" b="1" i="1" dirty="0">
                <a:solidFill>
                  <a:schemeClr val="accent1">
                    <a:lumMod val="75000"/>
                  </a:schemeClr>
                </a:solidFill>
              </a:rPr>
              <a:t>G-</a:t>
            </a:r>
            <a:r>
              <a:rPr lang="en-US" altLang="ko-KR" sz="2800" b="1" dirty="0">
                <a:solidFill>
                  <a:schemeClr val="accent1">
                    <a:lumMod val="75000"/>
                  </a:schemeClr>
                </a:solidFill>
              </a:rPr>
              <a:t>matrix </a:t>
            </a:r>
            <a:endParaRPr lang="ko-KR" altLang="en-US" sz="2800" b="1" dirty="0">
              <a:solidFill>
                <a:schemeClr val="accent1">
                  <a:lumMod val="75000"/>
                </a:schemeClr>
              </a:solidFill>
            </a:endParaRPr>
          </a:p>
        </p:txBody>
      </p:sp>
      <p:cxnSp>
        <p:nvCxnSpPr>
          <p:cNvPr id="7" name="직선 화살표 연결선 6">
            <a:extLst>
              <a:ext uri="{FF2B5EF4-FFF2-40B4-BE49-F238E27FC236}">
                <a16:creationId xmlns:a16="http://schemas.microsoft.com/office/drawing/2014/main" id="{A180BCC1-69E6-4E9A-A385-D069CDFF1048}"/>
              </a:ext>
            </a:extLst>
          </p:cNvPr>
          <p:cNvCxnSpPr>
            <a:cxnSpLocks/>
          </p:cNvCxnSpPr>
          <p:nvPr/>
        </p:nvCxnSpPr>
        <p:spPr>
          <a:xfrm>
            <a:off x="2329289" y="3786996"/>
            <a:ext cx="0" cy="379562"/>
          </a:xfrm>
          <a:prstGeom prst="straightConnector1">
            <a:avLst/>
          </a:prstGeom>
          <a:ln w="28575">
            <a:solidFill>
              <a:srgbClr val="0000FF"/>
            </a:solidFill>
            <a:tailEnd type="triangle"/>
          </a:ln>
        </p:spPr>
        <p:style>
          <a:lnRef idx="1">
            <a:schemeClr val="accent1"/>
          </a:lnRef>
          <a:fillRef idx="0">
            <a:schemeClr val="accent1"/>
          </a:fillRef>
          <a:effectRef idx="0">
            <a:schemeClr val="accent1"/>
          </a:effectRef>
          <a:fontRef idx="minor">
            <a:schemeClr val="tx1"/>
          </a:fontRef>
        </p:style>
      </p:cxnSp>
      <p:cxnSp>
        <p:nvCxnSpPr>
          <p:cNvPr id="10" name="직선 화살표 연결선 9">
            <a:extLst>
              <a:ext uri="{FF2B5EF4-FFF2-40B4-BE49-F238E27FC236}">
                <a16:creationId xmlns:a16="http://schemas.microsoft.com/office/drawing/2014/main" id="{72102BE2-E4EC-4001-9A50-5D7FC26756E0}"/>
              </a:ext>
            </a:extLst>
          </p:cNvPr>
          <p:cNvCxnSpPr>
            <a:cxnSpLocks/>
          </p:cNvCxnSpPr>
          <p:nvPr/>
        </p:nvCxnSpPr>
        <p:spPr>
          <a:xfrm>
            <a:off x="5319780" y="3786996"/>
            <a:ext cx="0" cy="379562"/>
          </a:xfrm>
          <a:prstGeom prst="straightConnector1">
            <a:avLst/>
          </a:prstGeom>
          <a:ln w="28575">
            <a:solidFill>
              <a:srgbClr val="0000FF"/>
            </a:solidFill>
            <a:tailEnd type="triangle"/>
          </a:ln>
        </p:spPr>
        <p:style>
          <a:lnRef idx="1">
            <a:schemeClr val="accent1"/>
          </a:lnRef>
          <a:fillRef idx="0">
            <a:schemeClr val="accent1"/>
          </a:fillRef>
          <a:effectRef idx="0">
            <a:schemeClr val="accent1"/>
          </a:effectRef>
          <a:fontRef idx="minor">
            <a:schemeClr val="tx1"/>
          </a:fontRef>
        </p:style>
      </p:cxnSp>
      <p:cxnSp>
        <p:nvCxnSpPr>
          <p:cNvPr id="14" name="직선 연결선 13">
            <a:extLst>
              <a:ext uri="{FF2B5EF4-FFF2-40B4-BE49-F238E27FC236}">
                <a16:creationId xmlns:a16="http://schemas.microsoft.com/office/drawing/2014/main" id="{8AED9C26-C7EF-4656-B6E2-1A24CCE8EE79}"/>
              </a:ext>
            </a:extLst>
          </p:cNvPr>
          <p:cNvCxnSpPr/>
          <p:nvPr/>
        </p:nvCxnSpPr>
        <p:spPr>
          <a:xfrm>
            <a:off x="4727275" y="6469811"/>
            <a:ext cx="1492375"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E2E24DB2-217D-4459-9724-771011009BF6}"/>
              </a:ext>
            </a:extLst>
          </p:cNvPr>
          <p:cNvSpPr txBox="1"/>
          <p:nvPr/>
        </p:nvSpPr>
        <p:spPr>
          <a:xfrm>
            <a:off x="2467312" y="3786996"/>
            <a:ext cx="1715407" cy="461665"/>
          </a:xfrm>
          <a:prstGeom prst="rect">
            <a:avLst/>
          </a:prstGeom>
          <a:noFill/>
        </p:spPr>
        <p:txBody>
          <a:bodyPr wrap="square" rtlCol="0">
            <a:spAutoFit/>
          </a:bodyPr>
          <a:lstStyle/>
          <a:p>
            <a:r>
              <a:rPr lang="en-US" altLang="ko-KR" sz="2400" b="1" dirty="0">
                <a:solidFill>
                  <a:srgbClr val="0000FF"/>
                </a:solidFill>
              </a:rPr>
              <a:t>(d</a:t>
            </a:r>
            <a:r>
              <a:rPr lang="en-US" altLang="ko-KR" sz="2400" b="1" baseline="-25000" dirty="0">
                <a:solidFill>
                  <a:srgbClr val="0000FF"/>
                </a:solidFill>
              </a:rPr>
              <a:t>5/2</a:t>
            </a:r>
            <a:r>
              <a:rPr lang="en-US" altLang="ko-KR" sz="2400" b="1" dirty="0">
                <a:solidFill>
                  <a:srgbClr val="0000FF"/>
                </a:solidFill>
              </a:rPr>
              <a:t>, d</a:t>
            </a:r>
            <a:r>
              <a:rPr lang="en-US" altLang="ko-KR" sz="2400" b="1" baseline="-25000" dirty="0">
                <a:solidFill>
                  <a:srgbClr val="0000FF"/>
                </a:solidFill>
              </a:rPr>
              <a:t>3/2</a:t>
            </a:r>
            <a:r>
              <a:rPr lang="en-US" altLang="ko-KR" sz="2400" b="1" dirty="0">
                <a:solidFill>
                  <a:srgbClr val="0000FF"/>
                </a:solidFill>
              </a:rPr>
              <a:t>)</a:t>
            </a:r>
            <a:endParaRPr lang="ko-KR" altLang="en-US" sz="2400" b="1" dirty="0">
              <a:solidFill>
                <a:srgbClr val="0000FF"/>
              </a:solidFill>
            </a:endParaRPr>
          </a:p>
        </p:txBody>
      </p:sp>
      <p:cxnSp>
        <p:nvCxnSpPr>
          <p:cNvPr id="6" name="직선 화살표 연결선 5">
            <a:extLst>
              <a:ext uri="{FF2B5EF4-FFF2-40B4-BE49-F238E27FC236}">
                <a16:creationId xmlns:a16="http://schemas.microsoft.com/office/drawing/2014/main" id="{35F2D789-2FFC-4793-9489-E68CBFE13EE7}"/>
              </a:ext>
            </a:extLst>
          </p:cNvPr>
          <p:cNvCxnSpPr/>
          <p:nvPr/>
        </p:nvCxnSpPr>
        <p:spPr>
          <a:xfrm flipV="1">
            <a:off x="2467312" y="2622430"/>
            <a:ext cx="0" cy="1017917"/>
          </a:xfrm>
          <a:prstGeom prst="straightConnector1">
            <a:avLst/>
          </a:prstGeom>
          <a:ln w="28575">
            <a:solidFill>
              <a:srgbClr val="FF0000"/>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1" name="직선 화살표 연결선 10">
            <a:extLst>
              <a:ext uri="{FF2B5EF4-FFF2-40B4-BE49-F238E27FC236}">
                <a16:creationId xmlns:a16="http://schemas.microsoft.com/office/drawing/2014/main" id="{13414AAD-FC4B-4E05-BE1F-B06FD891DB86}"/>
              </a:ext>
            </a:extLst>
          </p:cNvPr>
          <p:cNvCxnSpPr>
            <a:cxnSpLocks/>
          </p:cNvCxnSpPr>
          <p:nvPr/>
        </p:nvCxnSpPr>
        <p:spPr>
          <a:xfrm flipV="1">
            <a:off x="5466429" y="2941609"/>
            <a:ext cx="0" cy="629727"/>
          </a:xfrm>
          <a:prstGeom prst="straightConnector1">
            <a:avLst/>
          </a:prstGeom>
          <a:ln w="28575">
            <a:solidFill>
              <a:srgbClr val="FF0000"/>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4AA85E4A-0C8F-4FEF-87AA-28C176308EBE}"/>
              </a:ext>
            </a:extLst>
          </p:cNvPr>
          <p:cNvSpPr txBox="1"/>
          <p:nvPr/>
        </p:nvSpPr>
        <p:spPr>
          <a:xfrm>
            <a:off x="1918559" y="2046542"/>
            <a:ext cx="1715407" cy="461665"/>
          </a:xfrm>
          <a:prstGeom prst="rect">
            <a:avLst/>
          </a:prstGeom>
          <a:noFill/>
        </p:spPr>
        <p:txBody>
          <a:bodyPr wrap="square" rtlCol="0">
            <a:spAutoFit/>
          </a:bodyPr>
          <a:lstStyle/>
          <a:p>
            <a:r>
              <a:rPr lang="en-US" altLang="ko-KR" sz="2400" b="1" dirty="0">
                <a:solidFill>
                  <a:srgbClr val="FF0000"/>
                </a:solidFill>
              </a:rPr>
              <a:t>(d</a:t>
            </a:r>
            <a:r>
              <a:rPr lang="en-US" altLang="ko-KR" sz="2400" b="1" baseline="-25000" dirty="0">
                <a:solidFill>
                  <a:srgbClr val="FF0000"/>
                </a:solidFill>
              </a:rPr>
              <a:t>5/2</a:t>
            </a:r>
            <a:r>
              <a:rPr lang="en-US" altLang="ko-KR" sz="2400" b="1" dirty="0">
                <a:solidFill>
                  <a:srgbClr val="FF0000"/>
                </a:solidFill>
              </a:rPr>
              <a:t>, d</a:t>
            </a:r>
            <a:r>
              <a:rPr lang="en-US" altLang="ko-KR" sz="2400" b="1" baseline="-25000" dirty="0">
                <a:solidFill>
                  <a:srgbClr val="FF0000"/>
                </a:solidFill>
              </a:rPr>
              <a:t>5/2</a:t>
            </a:r>
            <a:r>
              <a:rPr lang="en-US" altLang="ko-KR" sz="2400" b="1" dirty="0">
                <a:solidFill>
                  <a:srgbClr val="FF0000"/>
                </a:solidFill>
              </a:rPr>
              <a:t>)</a:t>
            </a:r>
            <a:endParaRPr lang="ko-KR" altLang="en-US" sz="2400" b="1" dirty="0">
              <a:solidFill>
                <a:srgbClr val="FF0000"/>
              </a:solidFill>
            </a:endParaRPr>
          </a:p>
        </p:txBody>
      </p:sp>
      <p:sp>
        <p:nvSpPr>
          <p:cNvPr id="16" name="TextBox 15">
            <a:extLst>
              <a:ext uri="{FF2B5EF4-FFF2-40B4-BE49-F238E27FC236}">
                <a16:creationId xmlns:a16="http://schemas.microsoft.com/office/drawing/2014/main" id="{EC226CEA-ECC2-4D5C-BE3A-DA218F135F83}"/>
              </a:ext>
            </a:extLst>
          </p:cNvPr>
          <p:cNvSpPr txBox="1"/>
          <p:nvPr/>
        </p:nvSpPr>
        <p:spPr>
          <a:xfrm>
            <a:off x="4705677" y="2391597"/>
            <a:ext cx="1715407" cy="461665"/>
          </a:xfrm>
          <a:prstGeom prst="rect">
            <a:avLst/>
          </a:prstGeom>
          <a:noFill/>
        </p:spPr>
        <p:txBody>
          <a:bodyPr wrap="square" rtlCol="0">
            <a:spAutoFit/>
          </a:bodyPr>
          <a:lstStyle/>
          <a:p>
            <a:r>
              <a:rPr lang="en-US" altLang="ko-KR" sz="2400" b="1" dirty="0">
                <a:solidFill>
                  <a:srgbClr val="FF0000"/>
                </a:solidFill>
              </a:rPr>
              <a:t>(d</a:t>
            </a:r>
            <a:r>
              <a:rPr lang="en-US" altLang="ko-KR" sz="2400" b="1" baseline="-25000" dirty="0">
                <a:solidFill>
                  <a:srgbClr val="FF0000"/>
                </a:solidFill>
              </a:rPr>
              <a:t>3/2</a:t>
            </a:r>
            <a:r>
              <a:rPr lang="en-US" altLang="ko-KR" sz="2400" b="1" dirty="0">
                <a:solidFill>
                  <a:srgbClr val="FF0000"/>
                </a:solidFill>
              </a:rPr>
              <a:t>, d</a:t>
            </a:r>
            <a:r>
              <a:rPr lang="en-US" altLang="ko-KR" sz="2400" b="1" baseline="-25000" dirty="0">
                <a:solidFill>
                  <a:srgbClr val="FF0000"/>
                </a:solidFill>
              </a:rPr>
              <a:t>3/2</a:t>
            </a:r>
            <a:r>
              <a:rPr lang="en-US" altLang="ko-KR" sz="2400" b="1" dirty="0">
                <a:solidFill>
                  <a:srgbClr val="FF0000"/>
                </a:solidFill>
              </a:rPr>
              <a:t>)</a:t>
            </a:r>
            <a:endParaRPr lang="ko-KR" altLang="en-US" sz="2400" b="1" dirty="0">
              <a:solidFill>
                <a:srgbClr val="FF0000"/>
              </a:solidFill>
            </a:endParaRPr>
          </a:p>
        </p:txBody>
      </p:sp>
      <p:pic>
        <p:nvPicPr>
          <p:cNvPr id="2" name="그림 1">
            <a:extLst>
              <a:ext uri="{FF2B5EF4-FFF2-40B4-BE49-F238E27FC236}">
                <a16:creationId xmlns:a16="http://schemas.microsoft.com/office/drawing/2014/main" id="{45D48E81-5404-4E75-979C-C2C2E32B123D}"/>
              </a:ext>
            </a:extLst>
          </p:cNvPr>
          <p:cNvPicPr>
            <a:picLocks noChangeAspect="1"/>
          </p:cNvPicPr>
          <p:nvPr/>
        </p:nvPicPr>
        <p:blipFill>
          <a:blip r:embed="rId5"/>
          <a:stretch>
            <a:fillRect/>
          </a:stretch>
        </p:blipFill>
        <p:spPr>
          <a:xfrm>
            <a:off x="6173659" y="2514584"/>
            <a:ext cx="3610892" cy="2113503"/>
          </a:xfrm>
          <a:prstGeom prst="rect">
            <a:avLst/>
          </a:prstGeom>
        </p:spPr>
      </p:pic>
      <p:pic>
        <p:nvPicPr>
          <p:cNvPr id="17" name="그림 16">
            <a:extLst>
              <a:ext uri="{FF2B5EF4-FFF2-40B4-BE49-F238E27FC236}">
                <a16:creationId xmlns:a16="http://schemas.microsoft.com/office/drawing/2014/main" id="{B1BE910C-74D9-AAFD-7C20-8309431BE39E}"/>
              </a:ext>
            </a:extLst>
          </p:cNvPr>
          <p:cNvPicPr>
            <a:picLocks noChangeAspect="1"/>
          </p:cNvPicPr>
          <p:nvPr/>
        </p:nvPicPr>
        <p:blipFill>
          <a:blip r:embed="rId4"/>
          <a:stretch>
            <a:fillRect/>
          </a:stretch>
        </p:blipFill>
        <p:spPr>
          <a:xfrm>
            <a:off x="657786" y="5274166"/>
            <a:ext cx="8315325" cy="1543050"/>
          </a:xfrm>
          <a:prstGeom prst="rect">
            <a:avLst/>
          </a:prstGeom>
        </p:spPr>
      </p:pic>
      <p:cxnSp>
        <p:nvCxnSpPr>
          <p:cNvPr id="18" name="직선 연결선 17">
            <a:extLst>
              <a:ext uri="{FF2B5EF4-FFF2-40B4-BE49-F238E27FC236}">
                <a16:creationId xmlns:a16="http://schemas.microsoft.com/office/drawing/2014/main" id="{22E2A3F9-CAB0-6E70-8372-005878FED314}"/>
              </a:ext>
            </a:extLst>
          </p:cNvPr>
          <p:cNvCxnSpPr/>
          <p:nvPr/>
        </p:nvCxnSpPr>
        <p:spPr>
          <a:xfrm>
            <a:off x="4719120" y="6533470"/>
            <a:ext cx="1492375"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20" name="TextBox 19">
            <a:extLst>
              <a:ext uri="{FF2B5EF4-FFF2-40B4-BE49-F238E27FC236}">
                <a16:creationId xmlns:a16="http://schemas.microsoft.com/office/drawing/2014/main" id="{605E3C8D-D52A-B023-7FCF-7FADE501AF99}"/>
              </a:ext>
            </a:extLst>
          </p:cNvPr>
          <p:cNvSpPr txBox="1"/>
          <p:nvPr/>
        </p:nvSpPr>
        <p:spPr>
          <a:xfrm>
            <a:off x="387370" y="5307027"/>
            <a:ext cx="8960149" cy="738664"/>
          </a:xfrm>
          <a:prstGeom prst="rect">
            <a:avLst/>
          </a:prstGeom>
          <a:solidFill>
            <a:schemeClr val="accent4">
              <a:lumMod val="20000"/>
              <a:lumOff val="80000"/>
            </a:schemeClr>
          </a:solidFill>
          <a:ln>
            <a:solidFill>
              <a:schemeClr val="tx1"/>
            </a:solidFill>
          </a:ln>
          <a:effectLst/>
        </p:spPr>
        <p:txBody>
          <a:bodyPr wrap="square" lIns="0" tIns="0" rIns="0" bIns="0" rtlCol="0">
            <a:spAutoFit/>
          </a:bodyPr>
          <a:lstStyle/>
          <a:p>
            <a:pPr marL="342900" indent="-342900">
              <a:buFont typeface="Wingdings" panose="05000000000000000000" pitchFamily="2" charset="2"/>
              <a:buChar char="ü"/>
            </a:pPr>
            <a:r>
              <a:rPr lang="en-US" altLang="ko-KR" sz="2400" b="1" dirty="0">
                <a:latin typeface="Comic Sans MS" panose="030F0702030302020204" pitchFamily="66" charset="0"/>
                <a:ea typeface="Cambria Math" panose="02040503050406030204" pitchFamily="18" charset="0"/>
              </a:rPr>
              <a:t>The properties of TF are maintained not only in the </a:t>
            </a:r>
            <a:r>
              <a:rPr lang="en-US" altLang="ko-KR" sz="2400" b="1" dirty="0">
                <a:solidFill>
                  <a:srgbClr val="FF0000"/>
                </a:solidFill>
                <a:latin typeface="Comic Sans MS" panose="030F0702030302020204" pitchFamily="66" charset="0"/>
                <a:ea typeface="Cambria Math" panose="02040503050406030204" pitchFamily="18" charset="0"/>
              </a:rPr>
              <a:t>ground</a:t>
            </a:r>
            <a:r>
              <a:rPr lang="en-US" altLang="ko-KR" sz="2400" b="1" dirty="0">
                <a:latin typeface="Comic Sans MS" panose="030F0702030302020204" pitchFamily="66" charset="0"/>
                <a:ea typeface="Cambria Math" panose="02040503050406030204" pitchFamily="18" charset="0"/>
              </a:rPr>
              <a:t> state but also in the </a:t>
            </a:r>
            <a:r>
              <a:rPr lang="en-US" altLang="ko-KR" sz="2400" b="1" dirty="0">
                <a:solidFill>
                  <a:srgbClr val="FF0000"/>
                </a:solidFill>
                <a:latin typeface="Comic Sans MS" panose="030F0702030302020204" pitchFamily="66" charset="0"/>
                <a:ea typeface="Cambria Math" panose="02040503050406030204" pitchFamily="18" charset="0"/>
              </a:rPr>
              <a:t>excited</a:t>
            </a:r>
            <a:r>
              <a:rPr lang="en-US" altLang="ko-KR" sz="2400" b="1" dirty="0">
                <a:latin typeface="Comic Sans MS" panose="030F0702030302020204" pitchFamily="66" charset="0"/>
                <a:ea typeface="Cambria Math" panose="02040503050406030204" pitchFamily="18" charset="0"/>
              </a:rPr>
              <a:t> state.</a:t>
            </a:r>
            <a:endParaRPr lang="ko-KR" altLang="en-US" sz="2400" b="1" dirty="0">
              <a:solidFill>
                <a:schemeClr val="tx1"/>
              </a:solidFill>
              <a:latin typeface="Comic Sans MS" panose="030F0702030302020204" pitchFamily="66" charset="0"/>
            </a:endParaRPr>
          </a:p>
        </p:txBody>
      </p:sp>
      <p:sp>
        <p:nvSpPr>
          <p:cNvPr id="19" name="TextBox 18">
            <a:extLst>
              <a:ext uri="{FF2B5EF4-FFF2-40B4-BE49-F238E27FC236}">
                <a16:creationId xmlns:a16="http://schemas.microsoft.com/office/drawing/2014/main" id="{B2CF51E8-EBC9-4BF8-A6F2-5857FFA1FEFE}"/>
              </a:ext>
            </a:extLst>
          </p:cNvPr>
          <p:cNvSpPr txBox="1"/>
          <p:nvPr/>
        </p:nvSpPr>
        <p:spPr>
          <a:xfrm>
            <a:off x="4046284" y="153249"/>
            <a:ext cx="5968652" cy="400110"/>
          </a:xfrm>
          <a:prstGeom prst="rect">
            <a:avLst/>
          </a:prstGeom>
          <a:noFill/>
        </p:spPr>
        <p:txBody>
          <a:bodyPr wrap="square">
            <a:spAutoFit/>
          </a:bodyPr>
          <a:lstStyle/>
          <a:p>
            <a:r>
              <a:rPr lang="ko-KR" altLang="en-US" sz="2000" b="1" dirty="0" err="1"/>
              <a:t>How</a:t>
            </a:r>
            <a:r>
              <a:rPr lang="ko-KR" altLang="en-US" sz="2000" b="1" dirty="0"/>
              <a:t> </a:t>
            </a:r>
            <a:r>
              <a:rPr lang="ko-KR" altLang="en-US" sz="2000" b="1" dirty="0" err="1"/>
              <a:t>do</a:t>
            </a:r>
            <a:r>
              <a:rPr lang="ko-KR" altLang="en-US" sz="2000" b="1" dirty="0"/>
              <a:t> </a:t>
            </a:r>
            <a:r>
              <a:rPr lang="ko-KR" altLang="en-US" sz="2000" b="1" dirty="0" err="1"/>
              <a:t>the</a:t>
            </a:r>
            <a:r>
              <a:rPr lang="ko-KR" altLang="en-US" sz="2000" b="1" dirty="0"/>
              <a:t> </a:t>
            </a:r>
            <a:r>
              <a:rPr lang="ko-KR" altLang="en-US" sz="2000" b="1" dirty="0" err="1"/>
              <a:t>properties</a:t>
            </a:r>
            <a:r>
              <a:rPr lang="ko-KR" altLang="en-US" sz="2000" b="1" dirty="0"/>
              <a:t> of TF </a:t>
            </a:r>
            <a:r>
              <a:rPr lang="ko-KR" altLang="en-US" sz="2000" b="1" dirty="0" err="1"/>
              <a:t>work</a:t>
            </a:r>
            <a:r>
              <a:rPr lang="ko-KR" altLang="en-US" sz="2000" b="1" dirty="0"/>
              <a:t> </a:t>
            </a:r>
            <a:r>
              <a:rPr lang="ko-KR" altLang="en-US" sz="2000" b="1" dirty="0" err="1"/>
              <a:t>in</a:t>
            </a:r>
            <a:r>
              <a:rPr lang="ko-KR" altLang="en-US" sz="2000" b="1" dirty="0"/>
              <a:t> </a:t>
            </a:r>
            <a:r>
              <a:rPr lang="en-US" altLang="ko-KR" sz="2000" b="1" dirty="0"/>
              <a:t>the </a:t>
            </a:r>
            <a:r>
              <a:rPr lang="ko-KR" altLang="en-US" sz="2000" b="1" dirty="0" err="1"/>
              <a:t>excited</a:t>
            </a:r>
            <a:r>
              <a:rPr lang="ko-KR" altLang="en-US" sz="2000" b="1" dirty="0"/>
              <a:t> </a:t>
            </a:r>
            <a:r>
              <a:rPr lang="ko-KR" altLang="en-US" sz="2000" b="1" dirty="0" err="1"/>
              <a:t>state</a:t>
            </a:r>
            <a:r>
              <a:rPr lang="ko-KR" altLang="en-US" sz="2000" b="1" dirty="0"/>
              <a:t>?</a:t>
            </a:r>
          </a:p>
        </p:txBody>
      </p:sp>
      <p:sp>
        <p:nvSpPr>
          <p:cNvPr id="21" name="직사각형 3">
            <a:extLst>
              <a:ext uri="{FF2B5EF4-FFF2-40B4-BE49-F238E27FC236}">
                <a16:creationId xmlns:a16="http://schemas.microsoft.com/office/drawing/2014/main" id="{14862039-E07C-54FC-9384-03E17B83BEA8}"/>
              </a:ext>
            </a:extLst>
          </p:cNvPr>
          <p:cNvSpPr>
            <a:spLocks noChangeArrowheads="1"/>
          </p:cNvSpPr>
          <p:nvPr/>
        </p:nvSpPr>
        <p:spPr bwMode="auto">
          <a:xfrm>
            <a:off x="6219650" y="701893"/>
            <a:ext cx="26605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a:solidFill>
                  <a:schemeClr val="tx1"/>
                </a:solidFill>
                <a:latin typeface="굴림" panose="020B0600000101010101" pitchFamily="50" charset="-127"/>
                <a:ea typeface="굴림" panose="020B0600000101010101" pitchFamily="50" charset="-127"/>
              </a:defRPr>
            </a:lvl1pPr>
            <a:lvl2pPr marL="742950" indent="-285750">
              <a:defRPr kumimoji="1">
                <a:solidFill>
                  <a:schemeClr val="tx1"/>
                </a:solidFill>
                <a:latin typeface="굴림" panose="020B0600000101010101" pitchFamily="50" charset="-127"/>
                <a:ea typeface="굴림" panose="020B0600000101010101" pitchFamily="50" charset="-127"/>
              </a:defRPr>
            </a:lvl2pPr>
            <a:lvl3pPr marL="1143000" indent="-228600">
              <a:defRPr kumimoji="1">
                <a:solidFill>
                  <a:schemeClr val="tx1"/>
                </a:solidFill>
                <a:latin typeface="굴림" panose="020B0600000101010101" pitchFamily="50" charset="-127"/>
                <a:ea typeface="굴림" panose="020B0600000101010101" pitchFamily="50" charset="-127"/>
              </a:defRPr>
            </a:lvl3pPr>
            <a:lvl4pPr marL="1600200" indent="-228600">
              <a:defRPr kumimoji="1">
                <a:solidFill>
                  <a:schemeClr val="tx1"/>
                </a:solidFill>
                <a:latin typeface="굴림" panose="020B0600000101010101" pitchFamily="50" charset="-127"/>
                <a:ea typeface="굴림" panose="020B0600000101010101" pitchFamily="50" charset="-127"/>
              </a:defRPr>
            </a:lvl4pPr>
            <a:lvl5pPr marL="2057400" indent="-228600">
              <a:defRPr kumimoji="1">
                <a:solidFill>
                  <a:schemeClr val="tx1"/>
                </a:solidFill>
                <a:latin typeface="굴림" panose="020B0600000101010101" pitchFamily="50" charset="-127"/>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9pPr>
          </a:lstStyle>
          <a:p>
            <a:r>
              <a:rPr lang="en-US" altLang="ko-KR" sz="1800" dirty="0">
                <a:latin typeface="Calibri" panose="020F0502020204030204" pitchFamily="34" charset="0"/>
              </a:rPr>
              <a:t>E. Ha </a:t>
            </a:r>
            <a:r>
              <a:rPr lang="en-US" altLang="ko-KR" sz="1800" i="1" dirty="0">
                <a:latin typeface="Calibri" panose="020F0502020204030204" pitchFamily="34" charset="0"/>
              </a:rPr>
              <a:t>et al. PRC 104</a:t>
            </a:r>
            <a:r>
              <a:rPr lang="en-US" altLang="ko-KR" sz="1800" dirty="0">
                <a:latin typeface="Calibri" panose="020F0502020204030204" pitchFamily="34" charset="0"/>
              </a:rPr>
              <a:t>(2021)</a:t>
            </a:r>
            <a:endParaRPr lang="en-US" altLang="ko-KR" sz="1800" dirty="0">
              <a:latin typeface="+mn-ea"/>
              <a:ea typeface="+mn-ea"/>
            </a:endParaRPr>
          </a:p>
        </p:txBody>
      </p:sp>
    </p:spTree>
    <p:extLst>
      <p:ext uri="{BB962C8B-B14F-4D97-AF65-F5344CB8AC3E}">
        <p14:creationId xmlns:p14="http://schemas.microsoft.com/office/powerpoint/2010/main" val="12545143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6"/>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3" grpId="0"/>
      <p:bldP spid="16" grpId="0"/>
      <p:bldP spid="20"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그림 1">
            <a:extLst>
              <a:ext uri="{FF2B5EF4-FFF2-40B4-BE49-F238E27FC236}">
                <a16:creationId xmlns:a16="http://schemas.microsoft.com/office/drawing/2014/main" id="{E02A468A-4F63-4020-8D45-F78E2F789499}"/>
              </a:ext>
            </a:extLst>
          </p:cNvPr>
          <p:cNvPicPr>
            <a:picLocks noChangeAspect="1"/>
          </p:cNvPicPr>
          <p:nvPr/>
        </p:nvPicPr>
        <p:blipFill>
          <a:blip r:embed="rId2"/>
          <a:stretch>
            <a:fillRect/>
          </a:stretch>
        </p:blipFill>
        <p:spPr>
          <a:xfrm>
            <a:off x="1522492" y="785419"/>
            <a:ext cx="6996244" cy="5287162"/>
          </a:xfrm>
          <a:prstGeom prst="rect">
            <a:avLst/>
          </a:prstGeom>
        </p:spPr>
      </p:pic>
    </p:spTree>
    <p:extLst>
      <p:ext uri="{BB962C8B-B14F-4D97-AF65-F5344CB8AC3E}">
        <p14:creationId xmlns:p14="http://schemas.microsoft.com/office/powerpoint/2010/main" val="308641326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그림 2">
            <a:extLst>
              <a:ext uri="{FF2B5EF4-FFF2-40B4-BE49-F238E27FC236}">
                <a16:creationId xmlns:a16="http://schemas.microsoft.com/office/drawing/2014/main" id="{D6798D82-5535-4638-8ED6-0C79DC174891}"/>
              </a:ext>
            </a:extLst>
          </p:cNvPr>
          <p:cNvPicPr>
            <a:picLocks noChangeAspect="1"/>
          </p:cNvPicPr>
          <p:nvPr/>
        </p:nvPicPr>
        <p:blipFill>
          <a:blip r:embed="rId2"/>
          <a:stretch>
            <a:fillRect/>
          </a:stretch>
        </p:blipFill>
        <p:spPr>
          <a:xfrm>
            <a:off x="1533525" y="769952"/>
            <a:ext cx="6734326" cy="5121089"/>
          </a:xfrm>
          <a:prstGeom prst="rect">
            <a:avLst/>
          </a:prstGeom>
        </p:spPr>
      </p:pic>
      <p:sp>
        <p:nvSpPr>
          <p:cNvPr id="4" name="직사각형 7">
            <a:extLst>
              <a:ext uri="{FF2B5EF4-FFF2-40B4-BE49-F238E27FC236}">
                <a16:creationId xmlns:a16="http://schemas.microsoft.com/office/drawing/2014/main" id="{9947BCAB-E1F0-4E5B-B464-CE26495809DC}"/>
              </a:ext>
            </a:extLst>
          </p:cNvPr>
          <p:cNvSpPr>
            <a:spLocks noChangeArrowheads="1"/>
          </p:cNvSpPr>
          <p:nvPr/>
        </p:nvSpPr>
        <p:spPr bwMode="auto">
          <a:xfrm>
            <a:off x="187881" y="167780"/>
            <a:ext cx="674142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kumimoji="1">
                <a:solidFill>
                  <a:schemeClr val="tx1"/>
                </a:solidFill>
                <a:latin typeface="굴림" panose="020B0600000101010101" pitchFamily="50" charset="-127"/>
                <a:ea typeface="굴림" panose="020B0600000101010101" pitchFamily="50" charset="-127"/>
              </a:defRPr>
            </a:lvl1pPr>
            <a:lvl2pPr marL="742950" indent="-285750">
              <a:defRPr kumimoji="1">
                <a:solidFill>
                  <a:schemeClr val="tx1"/>
                </a:solidFill>
                <a:latin typeface="굴림" panose="020B0600000101010101" pitchFamily="50" charset="-127"/>
                <a:ea typeface="굴림" panose="020B0600000101010101" pitchFamily="50" charset="-127"/>
              </a:defRPr>
            </a:lvl2pPr>
            <a:lvl3pPr marL="1143000" indent="-228600">
              <a:defRPr kumimoji="1">
                <a:solidFill>
                  <a:schemeClr val="tx1"/>
                </a:solidFill>
                <a:latin typeface="굴림" panose="020B0600000101010101" pitchFamily="50" charset="-127"/>
                <a:ea typeface="굴림" panose="020B0600000101010101" pitchFamily="50" charset="-127"/>
              </a:defRPr>
            </a:lvl3pPr>
            <a:lvl4pPr marL="1600200" indent="-228600">
              <a:defRPr kumimoji="1">
                <a:solidFill>
                  <a:schemeClr val="tx1"/>
                </a:solidFill>
                <a:latin typeface="굴림" panose="020B0600000101010101" pitchFamily="50" charset="-127"/>
                <a:ea typeface="굴림" panose="020B0600000101010101" pitchFamily="50" charset="-127"/>
              </a:defRPr>
            </a:lvl4pPr>
            <a:lvl5pPr marL="2057400" indent="-228600">
              <a:defRPr kumimoji="1">
                <a:solidFill>
                  <a:schemeClr val="tx1"/>
                </a:solidFill>
                <a:latin typeface="굴림" panose="020B0600000101010101" pitchFamily="50" charset="-127"/>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9pPr>
          </a:lstStyle>
          <a:p>
            <a:pPr marL="342900" indent="-342900">
              <a:buFont typeface="Wingdings" panose="05000000000000000000" pitchFamily="2" charset="2"/>
              <a:buChar char="v"/>
              <a:defRPr/>
            </a:pPr>
            <a:r>
              <a:rPr lang="en-US" altLang="ko-KR" sz="3200" b="1" u="sng" dirty="0">
                <a:solidFill>
                  <a:srgbClr val="0000FF"/>
                </a:solidFill>
                <a:latin typeface="Calibri" panose="020F0502020204030204" pitchFamily="34" charset="0"/>
                <a:ea typeface="Arial Unicode MS" pitchFamily="50" charset="-127"/>
                <a:cs typeface="Calibri" panose="020F0502020204030204" pitchFamily="34" charset="0"/>
              </a:rPr>
              <a:t>Low-energy super GT state(</a:t>
            </a:r>
            <a:r>
              <a:rPr lang="en-US" altLang="ko-KR" sz="3200" b="1" u="sng" dirty="0" err="1">
                <a:solidFill>
                  <a:srgbClr val="0000FF"/>
                </a:solidFill>
                <a:latin typeface="Calibri" panose="020F0502020204030204" pitchFamily="34" charset="0"/>
                <a:ea typeface="Arial Unicode MS" pitchFamily="50" charset="-127"/>
                <a:cs typeface="Calibri" panose="020F0502020204030204" pitchFamily="34" charset="0"/>
              </a:rPr>
              <a:t>LeSGT</a:t>
            </a:r>
            <a:r>
              <a:rPr lang="en-US" altLang="ko-KR" sz="3200" b="1" u="sng" dirty="0">
                <a:solidFill>
                  <a:srgbClr val="0000FF"/>
                </a:solidFill>
                <a:latin typeface="Calibri" panose="020F0502020204030204" pitchFamily="34" charset="0"/>
                <a:ea typeface="Arial Unicode MS" pitchFamily="50" charset="-127"/>
                <a:cs typeface="Calibri" panose="020F0502020204030204" pitchFamily="34" charset="0"/>
              </a:rPr>
              <a:t>)</a:t>
            </a:r>
            <a:r>
              <a:rPr lang="en-US" altLang="ko-KR" sz="3200" b="1" u="sng" dirty="0">
                <a:solidFill>
                  <a:srgbClr val="0000FF"/>
                </a:solidFill>
                <a:latin typeface="Calibri" panose="020F0502020204030204" pitchFamily="34" charset="0"/>
                <a:cs typeface="Calibri" panose="020F0502020204030204" pitchFamily="34" charset="0"/>
              </a:rPr>
              <a:t> </a:t>
            </a:r>
            <a:r>
              <a:rPr lang="en-US" altLang="ko-KR" sz="3200" u="sng" dirty="0">
                <a:solidFill>
                  <a:srgbClr val="0000FF"/>
                </a:solidFill>
                <a:latin typeface="Calibri" panose="020F0502020204030204" pitchFamily="34" charset="0"/>
                <a:ea typeface="굴림" charset="-127"/>
                <a:cs typeface="Calibri" panose="020F0502020204030204" pitchFamily="34" charset="0"/>
              </a:rPr>
              <a:t> </a:t>
            </a:r>
          </a:p>
        </p:txBody>
      </p:sp>
      <p:sp>
        <p:nvSpPr>
          <p:cNvPr id="5" name="TextBox 4">
            <a:extLst>
              <a:ext uri="{FF2B5EF4-FFF2-40B4-BE49-F238E27FC236}">
                <a16:creationId xmlns:a16="http://schemas.microsoft.com/office/drawing/2014/main" id="{694DF437-304B-8983-AD55-0D44E34BB04C}"/>
              </a:ext>
            </a:extLst>
          </p:cNvPr>
          <p:cNvSpPr txBox="1"/>
          <p:nvPr/>
        </p:nvSpPr>
        <p:spPr>
          <a:xfrm>
            <a:off x="1632858" y="5891041"/>
            <a:ext cx="6295801" cy="461665"/>
          </a:xfrm>
          <a:prstGeom prst="rect">
            <a:avLst/>
          </a:prstGeom>
          <a:noFill/>
        </p:spPr>
        <p:txBody>
          <a:bodyPr wrap="square">
            <a:spAutoFit/>
          </a:bodyPr>
          <a:lstStyle/>
          <a:p>
            <a:pPr marL="342900" indent="-342900">
              <a:buFont typeface="Wingdings" panose="05000000000000000000" pitchFamily="2" charset="2"/>
              <a:buChar char="ü"/>
            </a:pPr>
            <a:r>
              <a:rPr lang="en-US" altLang="ko-KR" sz="2400" b="1" dirty="0" err="1">
                <a:effectLst>
                  <a:outerShdw blurRad="38100" dist="38100" dir="2700000" algn="tl">
                    <a:srgbClr val="000000">
                      <a:alpha val="43137"/>
                    </a:srgbClr>
                  </a:outerShdw>
                </a:effectLst>
                <a:latin typeface="Calibri" panose="020F0502020204030204" pitchFamily="34" charset="0"/>
              </a:rPr>
              <a:t>Isoscalar</a:t>
            </a:r>
            <a:r>
              <a:rPr lang="en-US" altLang="ko-KR" sz="2400" b="1" dirty="0">
                <a:effectLst>
                  <a:outerShdw blurRad="38100" dist="38100" dir="2700000" algn="tl">
                    <a:srgbClr val="000000">
                      <a:alpha val="43137"/>
                    </a:srgbClr>
                  </a:outerShdw>
                </a:effectLst>
                <a:latin typeface="Calibri" panose="020F0502020204030204" pitchFamily="34" charset="0"/>
              </a:rPr>
              <a:t>(IS) pairing has spin-triplet(S=1). </a:t>
            </a:r>
            <a:endParaRPr lang="ko-KR" altLang="en-US" sz="2400" dirty="0"/>
          </a:p>
        </p:txBody>
      </p:sp>
      <p:sp>
        <p:nvSpPr>
          <p:cNvPr id="6" name="TextBox 5">
            <a:extLst>
              <a:ext uri="{FF2B5EF4-FFF2-40B4-BE49-F238E27FC236}">
                <a16:creationId xmlns:a16="http://schemas.microsoft.com/office/drawing/2014/main" id="{429FF946-4C39-1ED2-1230-11405BDA645A}"/>
              </a:ext>
            </a:extLst>
          </p:cNvPr>
          <p:cNvSpPr txBox="1"/>
          <p:nvPr/>
        </p:nvSpPr>
        <p:spPr>
          <a:xfrm>
            <a:off x="1632858" y="6352706"/>
            <a:ext cx="4872114" cy="461665"/>
          </a:xfrm>
          <a:prstGeom prst="rect">
            <a:avLst/>
          </a:prstGeom>
          <a:noFill/>
        </p:spPr>
        <p:txBody>
          <a:bodyPr wrap="square">
            <a:spAutoFit/>
          </a:bodyPr>
          <a:lstStyle/>
          <a:p>
            <a:pPr marL="342900" indent="-342900">
              <a:buFont typeface="Wingdings" panose="05000000000000000000" pitchFamily="2" charset="2"/>
              <a:buChar char="ü"/>
            </a:pPr>
            <a:r>
              <a:rPr lang="en-US" altLang="ko-KR" sz="2400" b="1" dirty="0">
                <a:effectLst>
                  <a:outerShdw blurRad="38100" dist="38100" dir="2700000" algn="tl">
                    <a:srgbClr val="000000">
                      <a:alpha val="43137"/>
                    </a:srgbClr>
                  </a:outerShdw>
                </a:effectLst>
                <a:latin typeface="Calibri" panose="020F0502020204030204" pitchFamily="34" charset="0"/>
              </a:rPr>
              <a:t>TF has also spin-triplet. </a:t>
            </a:r>
            <a:endParaRPr lang="ko-KR" altLang="en-US" sz="2400" dirty="0"/>
          </a:p>
        </p:txBody>
      </p:sp>
    </p:spTree>
    <p:extLst>
      <p:ext uri="{BB962C8B-B14F-4D97-AF65-F5344CB8AC3E}">
        <p14:creationId xmlns:p14="http://schemas.microsoft.com/office/powerpoint/2010/main" val="344369905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7">
            <a:extLst>
              <a:ext uri="{FF2B5EF4-FFF2-40B4-BE49-F238E27FC236}">
                <a16:creationId xmlns:a16="http://schemas.microsoft.com/office/drawing/2014/main" id="{CCDC5CA9-BCE9-498E-95D1-A694BAB1D886}"/>
              </a:ext>
            </a:extLst>
          </p:cNvPr>
          <p:cNvSpPr>
            <a:spLocks noChangeArrowheads="1"/>
          </p:cNvSpPr>
          <p:nvPr/>
        </p:nvSpPr>
        <p:spPr bwMode="auto">
          <a:xfrm>
            <a:off x="170464" y="96481"/>
            <a:ext cx="3503275" cy="461665"/>
          </a:xfrm>
          <a:prstGeom prst="rect">
            <a:avLst/>
          </a:prstGeom>
          <a:solidFill>
            <a:schemeClr val="tx1"/>
          </a:solidFill>
          <a:ln>
            <a:noFill/>
          </a:ln>
        </p:spPr>
        <p:txBody>
          <a:bodyPr wrap="square">
            <a:spAutoFit/>
          </a:bodyPr>
          <a:lstStyle>
            <a:lvl1pPr marL="285750" indent="-285750">
              <a:defRPr kumimoji="1">
                <a:solidFill>
                  <a:schemeClr val="tx1"/>
                </a:solidFill>
                <a:latin typeface="굴림" panose="020B0600000101010101" pitchFamily="50" charset="-127"/>
                <a:ea typeface="굴림" panose="020B0600000101010101" pitchFamily="50" charset="-127"/>
              </a:defRPr>
            </a:lvl1pPr>
            <a:lvl2pPr marL="742950" indent="-285750">
              <a:defRPr kumimoji="1">
                <a:solidFill>
                  <a:schemeClr val="tx1"/>
                </a:solidFill>
                <a:latin typeface="굴림" panose="020B0600000101010101" pitchFamily="50" charset="-127"/>
                <a:ea typeface="굴림" panose="020B0600000101010101" pitchFamily="50" charset="-127"/>
              </a:defRPr>
            </a:lvl2pPr>
            <a:lvl3pPr marL="1143000" indent="-228600">
              <a:defRPr kumimoji="1">
                <a:solidFill>
                  <a:schemeClr val="tx1"/>
                </a:solidFill>
                <a:latin typeface="굴림" panose="020B0600000101010101" pitchFamily="50" charset="-127"/>
                <a:ea typeface="굴림" panose="020B0600000101010101" pitchFamily="50" charset="-127"/>
              </a:defRPr>
            </a:lvl3pPr>
            <a:lvl4pPr marL="1600200" indent="-228600">
              <a:defRPr kumimoji="1">
                <a:solidFill>
                  <a:schemeClr val="tx1"/>
                </a:solidFill>
                <a:latin typeface="굴림" panose="020B0600000101010101" pitchFamily="50" charset="-127"/>
                <a:ea typeface="굴림" panose="020B0600000101010101" pitchFamily="50" charset="-127"/>
              </a:defRPr>
            </a:lvl4pPr>
            <a:lvl5pPr marL="2057400" indent="-228600">
              <a:defRPr kumimoji="1">
                <a:solidFill>
                  <a:schemeClr val="tx1"/>
                </a:solidFill>
                <a:latin typeface="굴림" panose="020B0600000101010101" pitchFamily="50" charset="-127"/>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9pPr>
          </a:lstStyle>
          <a:p>
            <a:pPr marL="342900" indent="-342900">
              <a:buFont typeface="Wingdings" panose="05000000000000000000" pitchFamily="2" charset="2"/>
              <a:buChar char="v"/>
              <a:defRPr/>
            </a:pPr>
            <a:r>
              <a:rPr lang="en-US" altLang="ko-KR" sz="2400" b="1" dirty="0">
                <a:solidFill>
                  <a:schemeClr val="bg1"/>
                </a:solidFill>
                <a:latin typeface="Calibri" panose="020F0502020204030204" pitchFamily="34" charset="0"/>
                <a:ea typeface="Arial Unicode MS" pitchFamily="50" charset="-127"/>
                <a:cs typeface="Calibri" panose="020F0502020204030204" pitchFamily="34" charset="0"/>
              </a:rPr>
              <a:t>Role of TF in GT states</a:t>
            </a:r>
            <a:r>
              <a:rPr lang="en-US" altLang="ko-KR" sz="2400" b="1" dirty="0">
                <a:solidFill>
                  <a:schemeClr val="bg1"/>
                </a:solidFill>
                <a:latin typeface="Calibri" panose="020F0502020204030204" pitchFamily="34" charset="0"/>
                <a:cs typeface="Calibri" panose="020F0502020204030204" pitchFamily="34" charset="0"/>
              </a:rPr>
              <a:t> </a:t>
            </a:r>
            <a:r>
              <a:rPr lang="en-US" altLang="ko-KR" sz="2400" b="1" dirty="0">
                <a:solidFill>
                  <a:schemeClr val="bg1"/>
                </a:solidFill>
                <a:latin typeface="Calibri" panose="020F0502020204030204" pitchFamily="34" charset="0"/>
                <a:ea typeface="굴림" charset="-127"/>
                <a:cs typeface="Calibri" panose="020F0502020204030204" pitchFamily="34" charset="0"/>
              </a:rPr>
              <a:t> </a:t>
            </a:r>
          </a:p>
        </p:txBody>
      </p:sp>
      <p:pic>
        <p:nvPicPr>
          <p:cNvPr id="2" name="그림 1">
            <a:extLst>
              <a:ext uri="{FF2B5EF4-FFF2-40B4-BE49-F238E27FC236}">
                <a16:creationId xmlns:a16="http://schemas.microsoft.com/office/drawing/2014/main" id="{041A38EB-F9ED-4AB8-9367-CF0BE330967B}"/>
              </a:ext>
            </a:extLst>
          </p:cNvPr>
          <p:cNvPicPr>
            <a:picLocks noChangeAspect="1"/>
          </p:cNvPicPr>
          <p:nvPr/>
        </p:nvPicPr>
        <p:blipFill>
          <a:blip r:embed="rId3"/>
          <a:stretch>
            <a:fillRect/>
          </a:stretch>
        </p:blipFill>
        <p:spPr>
          <a:xfrm>
            <a:off x="6888710" y="721140"/>
            <a:ext cx="2869589" cy="4626738"/>
          </a:xfrm>
          <a:prstGeom prst="rect">
            <a:avLst/>
          </a:prstGeom>
        </p:spPr>
      </p:pic>
      <p:cxnSp>
        <p:nvCxnSpPr>
          <p:cNvPr id="33" name="직선 화살표 연결선 32">
            <a:extLst>
              <a:ext uri="{FF2B5EF4-FFF2-40B4-BE49-F238E27FC236}">
                <a16:creationId xmlns:a16="http://schemas.microsoft.com/office/drawing/2014/main" id="{1039841E-3255-482D-BFF1-4C7B5085F941}"/>
              </a:ext>
            </a:extLst>
          </p:cNvPr>
          <p:cNvCxnSpPr>
            <a:cxnSpLocks/>
          </p:cNvCxnSpPr>
          <p:nvPr/>
        </p:nvCxnSpPr>
        <p:spPr>
          <a:xfrm>
            <a:off x="7315189" y="3648974"/>
            <a:ext cx="457201" cy="0"/>
          </a:xfrm>
          <a:prstGeom prst="straightConnector1">
            <a:avLst/>
          </a:prstGeom>
          <a:ln>
            <a:solidFill>
              <a:schemeClr val="accent1">
                <a:lumMod val="50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7" name="TextBox 36">
                <a:extLst>
                  <a:ext uri="{FF2B5EF4-FFF2-40B4-BE49-F238E27FC236}">
                    <a16:creationId xmlns:a16="http://schemas.microsoft.com/office/drawing/2014/main" id="{F01F3A45-211B-4A3B-8686-2680E2BDA1BC}"/>
                  </a:ext>
                </a:extLst>
              </p:cNvPr>
              <p:cNvSpPr txBox="1"/>
              <p:nvPr/>
            </p:nvSpPr>
            <p:spPr>
              <a:xfrm>
                <a:off x="9083549" y="3331432"/>
                <a:ext cx="569396" cy="330796"/>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ko-KR" altLang="en-US" sz="2000" b="0" i="1" smtClean="0">
                          <a:solidFill>
                            <a:srgbClr val="FF0000"/>
                          </a:solidFill>
                          <a:latin typeface="Cambria Math" panose="02040503050406030204" pitchFamily="18" charset="0"/>
                        </a:rPr>
                        <m:t>√</m:t>
                      </m:r>
                    </m:oMath>
                  </m:oMathPara>
                </a14:m>
                <a:endParaRPr lang="ko-KR" altLang="en-US" sz="2000" dirty="0">
                  <a:solidFill>
                    <a:srgbClr val="FF0000"/>
                  </a:solidFill>
                </a:endParaRPr>
              </a:p>
            </p:txBody>
          </p:sp>
        </mc:Choice>
        <mc:Fallback xmlns="">
          <p:sp>
            <p:nvSpPr>
              <p:cNvPr id="37" name="TextBox 36">
                <a:extLst>
                  <a:ext uri="{FF2B5EF4-FFF2-40B4-BE49-F238E27FC236}">
                    <a16:creationId xmlns:a16="http://schemas.microsoft.com/office/drawing/2014/main" id="{F01F3A45-211B-4A3B-8686-2680E2BDA1BC}"/>
                  </a:ext>
                </a:extLst>
              </p:cNvPr>
              <p:cNvSpPr txBox="1">
                <a:spLocks noRot="1" noChangeAspect="1" noMove="1" noResize="1" noEditPoints="1" noAdjustHandles="1" noChangeArrowheads="1" noChangeShapeType="1" noTextEdit="1"/>
              </p:cNvSpPr>
              <p:nvPr/>
            </p:nvSpPr>
            <p:spPr>
              <a:xfrm>
                <a:off x="9083549" y="3331432"/>
                <a:ext cx="569396" cy="330796"/>
              </a:xfrm>
              <a:prstGeom prst="rect">
                <a:avLst/>
              </a:prstGeom>
              <a:blipFill>
                <a:blip r:embed="rId4"/>
                <a:stretch>
                  <a:fillRect t="-10909" b="-20000"/>
                </a:stretch>
              </a:blipFill>
            </p:spPr>
            <p:txBody>
              <a:bodyPr/>
              <a:lstStyle/>
              <a:p>
                <a:r>
                  <a:rPr lang="ko-KR" altLang="en-US">
                    <a:noFill/>
                  </a:rPr>
                  <a:t> </a:t>
                </a:r>
              </a:p>
            </p:txBody>
          </p:sp>
        </mc:Fallback>
      </mc:AlternateContent>
      <p:cxnSp>
        <p:nvCxnSpPr>
          <p:cNvPr id="13" name="직선 화살표 연결선 12">
            <a:extLst>
              <a:ext uri="{FF2B5EF4-FFF2-40B4-BE49-F238E27FC236}">
                <a16:creationId xmlns:a16="http://schemas.microsoft.com/office/drawing/2014/main" id="{2A91E79E-EBF0-4CF7-91DE-934E08EC71FB}"/>
              </a:ext>
            </a:extLst>
          </p:cNvPr>
          <p:cNvCxnSpPr>
            <a:cxnSpLocks/>
          </p:cNvCxnSpPr>
          <p:nvPr/>
        </p:nvCxnSpPr>
        <p:spPr>
          <a:xfrm>
            <a:off x="6479177" y="2472939"/>
            <a:ext cx="1844327" cy="229510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5" name="직선 화살표 연결선 14">
            <a:extLst>
              <a:ext uri="{FF2B5EF4-FFF2-40B4-BE49-F238E27FC236}">
                <a16:creationId xmlns:a16="http://schemas.microsoft.com/office/drawing/2014/main" id="{7E934F51-12EC-4539-9A86-A93C3DC59DDF}"/>
              </a:ext>
            </a:extLst>
          </p:cNvPr>
          <p:cNvCxnSpPr>
            <a:cxnSpLocks/>
          </p:cNvCxnSpPr>
          <p:nvPr/>
        </p:nvCxnSpPr>
        <p:spPr>
          <a:xfrm>
            <a:off x="6619713" y="3643323"/>
            <a:ext cx="1514996" cy="143673"/>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pic>
        <p:nvPicPr>
          <p:cNvPr id="25" name="그림 24">
            <a:extLst>
              <a:ext uri="{FF2B5EF4-FFF2-40B4-BE49-F238E27FC236}">
                <a16:creationId xmlns:a16="http://schemas.microsoft.com/office/drawing/2014/main" id="{19F442C8-2D5B-4658-AC50-695B0928ECE3}"/>
              </a:ext>
            </a:extLst>
          </p:cNvPr>
          <p:cNvPicPr>
            <a:picLocks noChangeAspect="1"/>
          </p:cNvPicPr>
          <p:nvPr/>
        </p:nvPicPr>
        <p:blipFill>
          <a:blip r:embed="rId5"/>
          <a:stretch>
            <a:fillRect/>
          </a:stretch>
        </p:blipFill>
        <p:spPr>
          <a:xfrm>
            <a:off x="127408" y="4480457"/>
            <a:ext cx="6556536" cy="2189909"/>
          </a:xfrm>
          <a:prstGeom prst="rect">
            <a:avLst/>
          </a:prstGeom>
        </p:spPr>
      </p:pic>
      <p:pic>
        <p:nvPicPr>
          <p:cNvPr id="5" name="그림 4">
            <a:extLst>
              <a:ext uri="{FF2B5EF4-FFF2-40B4-BE49-F238E27FC236}">
                <a16:creationId xmlns:a16="http://schemas.microsoft.com/office/drawing/2014/main" id="{D42DE373-4E9E-4177-9324-3393B8DDE7C6}"/>
              </a:ext>
            </a:extLst>
          </p:cNvPr>
          <p:cNvPicPr>
            <a:picLocks noChangeAspect="1"/>
          </p:cNvPicPr>
          <p:nvPr/>
        </p:nvPicPr>
        <p:blipFill>
          <a:blip r:embed="rId6"/>
          <a:stretch>
            <a:fillRect/>
          </a:stretch>
        </p:blipFill>
        <p:spPr>
          <a:xfrm>
            <a:off x="49149" y="859346"/>
            <a:ext cx="6564712" cy="3312060"/>
          </a:xfrm>
          <a:prstGeom prst="rect">
            <a:avLst/>
          </a:prstGeom>
        </p:spPr>
      </p:pic>
      <p:sp>
        <p:nvSpPr>
          <p:cNvPr id="10" name="직사각형 9">
            <a:extLst>
              <a:ext uri="{FF2B5EF4-FFF2-40B4-BE49-F238E27FC236}">
                <a16:creationId xmlns:a16="http://schemas.microsoft.com/office/drawing/2014/main" id="{DE63A663-E4A6-05EA-52DF-894403A8C3D9}"/>
              </a:ext>
            </a:extLst>
          </p:cNvPr>
          <p:cNvSpPr/>
          <p:nvPr/>
        </p:nvSpPr>
        <p:spPr>
          <a:xfrm>
            <a:off x="4153989" y="3437709"/>
            <a:ext cx="1079862" cy="611777"/>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id="{7A63ACF4-879F-125E-5634-B00875EF69B4}"/>
                  </a:ext>
                </a:extLst>
              </p:cNvPr>
              <p:cNvSpPr txBox="1"/>
              <p:nvPr/>
            </p:nvSpPr>
            <p:spPr>
              <a:xfrm>
                <a:off x="4059131" y="4072881"/>
                <a:ext cx="1630254" cy="28565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altLang="ko-KR" sz="1900" b="1" i="1" smtClean="0">
                          <a:solidFill>
                            <a:srgbClr val="FF0000"/>
                          </a:solidFill>
                          <a:latin typeface="Cambria Math" panose="02040503050406030204" pitchFamily="18" charset="0"/>
                        </a:rPr>
                        <m:t>𝒂𝒕𝒕𝒓𝒂𝒄𝒕𝒊𝒗𝒆</m:t>
                      </m:r>
                      <m:r>
                        <a:rPr lang="en-US" altLang="ko-KR" sz="1900" b="1" i="1" smtClean="0">
                          <a:solidFill>
                            <a:srgbClr val="FF0000"/>
                          </a:solidFill>
                          <a:latin typeface="Cambria Math" panose="02040503050406030204" pitchFamily="18" charset="0"/>
                        </a:rPr>
                        <m:t> </m:t>
                      </m:r>
                      <m:r>
                        <a:rPr lang="en-US" altLang="ko-KR" sz="1900" b="1" i="1" smtClean="0">
                          <a:solidFill>
                            <a:srgbClr val="FF0000"/>
                          </a:solidFill>
                          <a:latin typeface="Cambria Math" panose="02040503050406030204" pitchFamily="18" charset="0"/>
                        </a:rPr>
                        <m:t>𝑻𝑭</m:t>
                      </m:r>
                    </m:oMath>
                  </m:oMathPara>
                </a14:m>
                <a:endParaRPr lang="ko-KR" altLang="en-US" sz="2000" b="1" baseline="-25000" dirty="0">
                  <a:solidFill>
                    <a:srgbClr val="FF0000"/>
                  </a:solidFill>
                </a:endParaRPr>
              </a:p>
            </p:txBody>
          </p:sp>
        </mc:Choice>
        <mc:Fallback xmlns="">
          <p:sp>
            <p:nvSpPr>
              <p:cNvPr id="11" name="TextBox 10">
                <a:extLst>
                  <a:ext uri="{FF2B5EF4-FFF2-40B4-BE49-F238E27FC236}">
                    <a16:creationId xmlns:a16="http://schemas.microsoft.com/office/drawing/2014/main" id="{7A63ACF4-879F-125E-5634-B00875EF69B4}"/>
                  </a:ext>
                </a:extLst>
              </p:cNvPr>
              <p:cNvSpPr txBox="1">
                <a:spLocks noRot="1" noChangeAspect="1" noMove="1" noResize="1" noEditPoints="1" noAdjustHandles="1" noChangeArrowheads="1" noChangeShapeType="1" noTextEdit="1"/>
              </p:cNvSpPr>
              <p:nvPr/>
            </p:nvSpPr>
            <p:spPr>
              <a:xfrm>
                <a:off x="4059131" y="4072881"/>
                <a:ext cx="1630254" cy="285656"/>
              </a:xfrm>
              <a:prstGeom prst="rect">
                <a:avLst/>
              </a:prstGeom>
              <a:blipFill>
                <a:blip r:embed="rId7"/>
                <a:stretch>
                  <a:fillRect l="-3745" r="-4120" b="-10638"/>
                </a:stretch>
              </a:blipFill>
            </p:spPr>
            <p:txBody>
              <a:bodyPr/>
              <a:lstStyle/>
              <a:p>
                <a:r>
                  <a:rPr lang="ko-KR" altLang="en-US">
                    <a:noFill/>
                  </a:rPr>
                  <a:t> </a:t>
                </a:r>
              </a:p>
            </p:txBody>
          </p:sp>
        </mc:Fallback>
      </mc:AlternateContent>
      <p:sp>
        <p:nvSpPr>
          <p:cNvPr id="14" name="TextBox 13">
            <a:extLst>
              <a:ext uri="{FF2B5EF4-FFF2-40B4-BE49-F238E27FC236}">
                <a16:creationId xmlns:a16="http://schemas.microsoft.com/office/drawing/2014/main" id="{7CB151E5-131D-8B5A-111A-F187173B7AFE}"/>
              </a:ext>
            </a:extLst>
          </p:cNvPr>
          <p:cNvSpPr txBox="1"/>
          <p:nvPr/>
        </p:nvSpPr>
        <p:spPr>
          <a:xfrm>
            <a:off x="799156" y="6041339"/>
            <a:ext cx="8569091" cy="738664"/>
          </a:xfrm>
          <a:prstGeom prst="rect">
            <a:avLst/>
          </a:prstGeom>
          <a:solidFill>
            <a:schemeClr val="accent4">
              <a:lumMod val="20000"/>
              <a:lumOff val="80000"/>
            </a:schemeClr>
          </a:solidFill>
          <a:ln>
            <a:solidFill>
              <a:schemeClr val="tx1"/>
            </a:solidFill>
          </a:ln>
          <a:effectLst/>
        </p:spPr>
        <p:txBody>
          <a:bodyPr wrap="square" lIns="0" tIns="0" rIns="0" bIns="0" rtlCol="0">
            <a:spAutoFit/>
          </a:bodyPr>
          <a:lstStyle/>
          <a:p>
            <a:pPr marL="342900" indent="-342900">
              <a:buFont typeface="Wingdings" panose="05000000000000000000" pitchFamily="2" charset="2"/>
              <a:buChar char="ü"/>
            </a:pPr>
            <a:r>
              <a:rPr lang="en-US" altLang="ko-KR" sz="2400" b="1" dirty="0">
                <a:latin typeface="Comic Sans MS" panose="030F0702030302020204" pitchFamily="66" charset="0"/>
                <a:ea typeface="Cambria Math" panose="02040503050406030204" pitchFamily="18" charset="0"/>
              </a:rPr>
              <a:t>The nucleons on the fermi surface contribute to make the </a:t>
            </a:r>
            <a:r>
              <a:rPr lang="en-US" altLang="ko-KR" sz="2400" b="1" dirty="0" err="1">
                <a:latin typeface="Comic Sans MS" panose="030F0702030302020204" pitchFamily="66" charset="0"/>
                <a:ea typeface="Cambria Math" panose="02040503050406030204" pitchFamily="18" charset="0"/>
              </a:rPr>
              <a:t>LeSGT</a:t>
            </a:r>
            <a:r>
              <a:rPr lang="en-US" altLang="ko-KR" sz="2400" b="1" dirty="0">
                <a:latin typeface="Comic Sans MS" panose="030F0702030302020204" pitchFamily="66" charset="0"/>
                <a:ea typeface="Cambria Math" panose="02040503050406030204" pitchFamily="18" charset="0"/>
              </a:rPr>
              <a:t> peak.</a:t>
            </a:r>
            <a:endParaRPr lang="ko-KR" altLang="en-US" sz="2400" b="1" dirty="0">
              <a:solidFill>
                <a:schemeClr val="tx1"/>
              </a:solidFill>
              <a:latin typeface="Comic Sans MS" panose="030F0702030302020204" pitchFamily="66" charset="0"/>
            </a:endParaRPr>
          </a:p>
        </p:txBody>
      </p:sp>
    </p:spTree>
    <p:extLst>
      <p:ext uri="{BB962C8B-B14F-4D97-AF65-F5344CB8AC3E}">
        <p14:creationId xmlns:p14="http://schemas.microsoft.com/office/powerpoint/2010/main" val="2279008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14"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그림 2">
            <a:extLst>
              <a:ext uri="{FF2B5EF4-FFF2-40B4-BE49-F238E27FC236}">
                <a16:creationId xmlns:a16="http://schemas.microsoft.com/office/drawing/2014/main" id="{81EDB026-762B-D582-07DE-C5797DCF08FF}"/>
              </a:ext>
            </a:extLst>
          </p:cNvPr>
          <p:cNvPicPr>
            <a:picLocks noChangeAspect="1"/>
          </p:cNvPicPr>
          <p:nvPr/>
        </p:nvPicPr>
        <p:blipFill>
          <a:blip r:embed="rId2"/>
          <a:stretch>
            <a:fillRect/>
          </a:stretch>
        </p:blipFill>
        <p:spPr>
          <a:xfrm>
            <a:off x="2101703" y="1187335"/>
            <a:ext cx="5702593" cy="4483330"/>
          </a:xfrm>
          <a:prstGeom prst="rect">
            <a:avLst/>
          </a:prstGeom>
        </p:spPr>
      </p:pic>
      <p:pic>
        <p:nvPicPr>
          <p:cNvPr id="5" name="그림 4">
            <a:extLst>
              <a:ext uri="{FF2B5EF4-FFF2-40B4-BE49-F238E27FC236}">
                <a16:creationId xmlns:a16="http://schemas.microsoft.com/office/drawing/2014/main" id="{58938D4A-E40A-00D9-07D4-54CD1E74FC89}"/>
              </a:ext>
            </a:extLst>
          </p:cNvPr>
          <p:cNvPicPr>
            <a:picLocks noChangeAspect="1"/>
          </p:cNvPicPr>
          <p:nvPr/>
        </p:nvPicPr>
        <p:blipFill>
          <a:blip r:embed="rId2"/>
          <a:stretch>
            <a:fillRect/>
          </a:stretch>
        </p:blipFill>
        <p:spPr>
          <a:xfrm>
            <a:off x="1544287" y="1116542"/>
            <a:ext cx="6421188" cy="5048283"/>
          </a:xfrm>
          <a:prstGeom prst="rect">
            <a:avLst/>
          </a:prstGeom>
        </p:spPr>
      </p:pic>
      <p:sp>
        <p:nvSpPr>
          <p:cNvPr id="6" name="TextBox 5">
            <a:extLst>
              <a:ext uri="{FF2B5EF4-FFF2-40B4-BE49-F238E27FC236}">
                <a16:creationId xmlns:a16="http://schemas.microsoft.com/office/drawing/2014/main" id="{14AA228C-6AF7-17C9-46A1-EE0E07A90024}"/>
              </a:ext>
            </a:extLst>
          </p:cNvPr>
          <p:cNvSpPr txBox="1"/>
          <p:nvPr/>
        </p:nvSpPr>
        <p:spPr>
          <a:xfrm>
            <a:off x="5476075" y="840748"/>
            <a:ext cx="3676674" cy="382412"/>
          </a:xfrm>
          <a:prstGeom prst="rect">
            <a:avLst/>
          </a:prstGeom>
          <a:noFill/>
        </p:spPr>
        <p:txBody>
          <a:bodyPr wrap="square" rtlCol="0">
            <a:spAutoFit/>
          </a:bodyPr>
          <a:lstStyle/>
          <a:p>
            <a:r>
              <a:rPr lang="en-US" altLang="ko-KR" dirty="0">
                <a:solidFill>
                  <a:schemeClr val="bg1">
                    <a:lumMod val="50000"/>
                  </a:schemeClr>
                </a:solidFill>
              </a:rPr>
              <a:t>E. </a:t>
            </a:r>
            <a:r>
              <a:rPr lang="en-US" altLang="ko-KR" dirty="0" err="1">
                <a:solidFill>
                  <a:schemeClr val="bg1">
                    <a:lumMod val="50000"/>
                  </a:schemeClr>
                </a:solidFill>
              </a:rPr>
              <a:t>Litvinova</a:t>
            </a:r>
            <a:r>
              <a:rPr lang="en-US" altLang="ko-KR" dirty="0">
                <a:solidFill>
                  <a:schemeClr val="bg1">
                    <a:lumMod val="50000"/>
                  </a:schemeClr>
                </a:solidFill>
              </a:rPr>
              <a:t>, PLB 730(2014) 307-313</a:t>
            </a:r>
            <a:endParaRPr lang="ko-KR" altLang="en-US" dirty="0">
              <a:solidFill>
                <a:schemeClr val="bg1">
                  <a:lumMod val="50000"/>
                </a:schemeClr>
              </a:solidFill>
            </a:endParaRPr>
          </a:p>
        </p:txBody>
      </p:sp>
      <p:sp>
        <p:nvSpPr>
          <p:cNvPr id="7" name="직사각형 7">
            <a:extLst>
              <a:ext uri="{FF2B5EF4-FFF2-40B4-BE49-F238E27FC236}">
                <a16:creationId xmlns:a16="http://schemas.microsoft.com/office/drawing/2014/main" id="{BD8B55EC-78E8-B717-AF78-07BC6E252FA8}"/>
              </a:ext>
            </a:extLst>
          </p:cNvPr>
          <p:cNvSpPr>
            <a:spLocks noChangeArrowheads="1"/>
          </p:cNvSpPr>
          <p:nvPr/>
        </p:nvSpPr>
        <p:spPr bwMode="auto">
          <a:xfrm>
            <a:off x="593421" y="160717"/>
            <a:ext cx="2583830" cy="461665"/>
          </a:xfrm>
          <a:prstGeom prst="rect">
            <a:avLst/>
          </a:prstGeom>
          <a:solidFill>
            <a:schemeClr val="tx1"/>
          </a:solidFill>
          <a:ln>
            <a:noFill/>
          </a:ln>
        </p:spPr>
        <p:txBody>
          <a:bodyPr wrap="square">
            <a:spAutoFit/>
          </a:bodyPr>
          <a:lstStyle>
            <a:lvl1pPr marL="285750" indent="-285750">
              <a:defRPr kumimoji="1">
                <a:solidFill>
                  <a:schemeClr val="tx1"/>
                </a:solidFill>
                <a:latin typeface="굴림" panose="020B0600000101010101" pitchFamily="50" charset="-127"/>
                <a:ea typeface="굴림" panose="020B0600000101010101" pitchFamily="50" charset="-127"/>
              </a:defRPr>
            </a:lvl1pPr>
            <a:lvl2pPr marL="742950" indent="-285750">
              <a:defRPr kumimoji="1">
                <a:solidFill>
                  <a:schemeClr val="tx1"/>
                </a:solidFill>
                <a:latin typeface="굴림" panose="020B0600000101010101" pitchFamily="50" charset="-127"/>
                <a:ea typeface="굴림" panose="020B0600000101010101" pitchFamily="50" charset="-127"/>
              </a:defRPr>
            </a:lvl2pPr>
            <a:lvl3pPr marL="1143000" indent="-228600">
              <a:defRPr kumimoji="1">
                <a:solidFill>
                  <a:schemeClr val="tx1"/>
                </a:solidFill>
                <a:latin typeface="굴림" panose="020B0600000101010101" pitchFamily="50" charset="-127"/>
                <a:ea typeface="굴림" panose="020B0600000101010101" pitchFamily="50" charset="-127"/>
              </a:defRPr>
            </a:lvl3pPr>
            <a:lvl4pPr marL="1600200" indent="-228600">
              <a:defRPr kumimoji="1">
                <a:solidFill>
                  <a:schemeClr val="tx1"/>
                </a:solidFill>
                <a:latin typeface="굴림" panose="020B0600000101010101" pitchFamily="50" charset="-127"/>
                <a:ea typeface="굴림" panose="020B0600000101010101" pitchFamily="50" charset="-127"/>
              </a:defRPr>
            </a:lvl4pPr>
            <a:lvl5pPr marL="2057400" indent="-228600">
              <a:defRPr kumimoji="1">
                <a:solidFill>
                  <a:schemeClr val="tx1"/>
                </a:solidFill>
                <a:latin typeface="굴림" panose="020B0600000101010101" pitchFamily="50" charset="-127"/>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9pPr>
          </a:lstStyle>
          <a:p>
            <a:pPr marL="342900" indent="-342900">
              <a:buFont typeface="Wingdings" panose="05000000000000000000" pitchFamily="2" charset="2"/>
              <a:buChar char="v"/>
              <a:defRPr/>
            </a:pPr>
            <a:r>
              <a:rPr lang="en-US" altLang="ko-KR" sz="2400" b="1" dirty="0">
                <a:solidFill>
                  <a:schemeClr val="bg1"/>
                </a:solidFill>
                <a:latin typeface="Calibri" panose="020F0502020204030204" pitchFamily="34" charset="0"/>
                <a:ea typeface="Arial Unicode MS" pitchFamily="50" charset="-127"/>
                <a:cs typeface="Calibri" panose="020F0502020204030204" pitchFamily="34" charset="0"/>
              </a:rPr>
              <a:t>B(GT) for </a:t>
            </a:r>
            <a:r>
              <a:rPr lang="en-US" altLang="ko-KR" sz="2400" b="1" baseline="30000" dirty="0">
                <a:solidFill>
                  <a:schemeClr val="bg1"/>
                </a:solidFill>
                <a:latin typeface="Calibri" panose="020F0502020204030204" pitchFamily="34" charset="0"/>
                <a:ea typeface="Arial Unicode MS" pitchFamily="50" charset="-127"/>
                <a:cs typeface="Calibri" panose="020F0502020204030204" pitchFamily="34" charset="0"/>
              </a:rPr>
              <a:t>208</a:t>
            </a:r>
            <a:r>
              <a:rPr lang="en-US" altLang="ko-KR" sz="2400" b="1" dirty="0">
                <a:solidFill>
                  <a:schemeClr val="bg1"/>
                </a:solidFill>
                <a:latin typeface="Calibri" panose="020F0502020204030204" pitchFamily="34" charset="0"/>
                <a:ea typeface="Arial Unicode MS" pitchFamily="50" charset="-127"/>
                <a:cs typeface="Calibri" panose="020F0502020204030204" pitchFamily="34" charset="0"/>
              </a:rPr>
              <a:t>Pb </a:t>
            </a:r>
            <a:r>
              <a:rPr lang="en-US" altLang="ko-KR" sz="2400" b="1" dirty="0">
                <a:solidFill>
                  <a:schemeClr val="bg1"/>
                </a:solidFill>
                <a:latin typeface="Calibri" panose="020F0502020204030204" pitchFamily="34" charset="0"/>
                <a:cs typeface="Calibri" panose="020F0502020204030204" pitchFamily="34" charset="0"/>
              </a:rPr>
              <a:t> </a:t>
            </a:r>
            <a:r>
              <a:rPr lang="en-US" altLang="ko-KR" sz="2400" dirty="0">
                <a:solidFill>
                  <a:schemeClr val="bg1"/>
                </a:solidFill>
                <a:latin typeface="Calibri" panose="020F0502020204030204" pitchFamily="34" charset="0"/>
                <a:ea typeface="굴림" charset="-127"/>
                <a:cs typeface="Calibri" panose="020F0502020204030204" pitchFamily="34" charset="0"/>
              </a:rPr>
              <a:t> </a:t>
            </a:r>
          </a:p>
        </p:txBody>
      </p:sp>
      <p:sp>
        <p:nvSpPr>
          <p:cNvPr id="8" name="TextBox 7">
            <a:extLst>
              <a:ext uri="{FF2B5EF4-FFF2-40B4-BE49-F238E27FC236}">
                <a16:creationId xmlns:a16="http://schemas.microsoft.com/office/drawing/2014/main" id="{A12AA36F-FA71-C6EF-6AEC-4CB0454B8673}"/>
              </a:ext>
            </a:extLst>
          </p:cNvPr>
          <p:cNvSpPr txBox="1"/>
          <p:nvPr/>
        </p:nvSpPr>
        <p:spPr>
          <a:xfrm>
            <a:off x="944210" y="6314871"/>
            <a:ext cx="5026238" cy="382412"/>
          </a:xfrm>
          <a:prstGeom prst="rect">
            <a:avLst/>
          </a:prstGeom>
          <a:noFill/>
        </p:spPr>
        <p:txBody>
          <a:bodyPr wrap="square">
            <a:spAutoFit/>
          </a:bodyPr>
          <a:lstStyle/>
          <a:p>
            <a:r>
              <a:rPr lang="en-US" altLang="ko-KR" dirty="0"/>
              <a:t>* RTBA : relativistic time blocking approximation</a:t>
            </a:r>
            <a:endParaRPr lang="ko-KR" altLang="en-US" dirty="0"/>
          </a:p>
        </p:txBody>
      </p:sp>
    </p:spTree>
    <p:extLst>
      <p:ext uri="{BB962C8B-B14F-4D97-AF65-F5344CB8AC3E}">
        <p14:creationId xmlns:p14="http://schemas.microsoft.com/office/powerpoint/2010/main" val="64380861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TextBox 2"/>
          <p:cNvSpPr txBox="1">
            <a:spLocks noChangeArrowheads="1"/>
          </p:cNvSpPr>
          <p:nvPr/>
        </p:nvSpPr>
        <p:spPr bwMode="auto">
          <a:xfrm>
            <a:off x="849315" y="1708151"/>
            <a:ext cx="8025376"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00050" indent="-400050" latinLnBrk="1">
              <a:spcBef>
                <a:spcPct val="20000"/>
              </a:spcBef>
              <a:buFont typeface="Arial" panose="020B0604020202020204" pitchFamily="34" charset="0"/>
              <a:buChar char="•"/>
              <a:defRPr sz="3200">
                <a:solidFill>
                  <a:schemeClr val="tx1"/>
                </a:solidFill>
                <a:latin typeface="맑은 고딕" panose="020B0503020000020004" pitchFamily="50" charset="-127"/>
                <a:ea typeface="맑은 고딕" panose="020B0503020000020004" pitchFamily="50" charset="-127"/>
              </a:defRPr>
            </a:lvl1pPr>
            <a:lvl2pPr marL="742950" indent="-285750" latinLnBrk="1">
              <a:spcBef>
                <a:spcPct val="20000"/>
              </a:spcBef>
              <a:buFont typeface="Arial" panose="020B0604020202020204" pitchFamily="34" charset="0"/>
              <a:buChar char="–"/>
              <a:defRPr sz="2800">
                <a:solidFill>
                  <a:schemeClr val="tx1"/>
                </a:solidFill>
                <a:latin typeface="맑은 고딕" panose="020B0503020000020004" pitchFamily="50" charset="-127"/>
                <a:ea typeface="맑은 고딕" panose="020B0503020000020004" pitchFamily="50" charset="-127"/>
              </a:defRPr>
            </a:lvl2pPr>
            <a:lvl3pPr marL="1143000" indent="-228600" latinLnBrk="1">
              <a:spcBef>
                <a:spcPct val="20000"/>
              </a:spcBef>
              <a:buFont typeface="Arial" panose="020B0604020202020204" pitchFamily="34" charset="0"/>
              <a:buChar char="•"/>
              <a:defRPr sz="2400">
                <a:solidFill>
                  <a:schemeClr val="tx1"/>
                </a:solidFill>
                <a:latin typeface="맑은 고딕" panose="020B0503020000020004" pitchFamily="50" charset="-127"/>
                <a:ea typeface="맑은 고딕" panose="020B0503020000020004" pitchFamily="50" charset="-127"/>
              </a:defRPr>
            </a:lvl3pPr>
            <a:lvl4pPr marL="1600200" indent="-228600" latinLnBrk="1">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4pPr>
            <a:lvl5pPr marL="2057400" indent="-228600" latinLnBrk="1">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9pPr>
          </a:lstStyle>
          <a:p>
            <a:pPr eaLnBrk="1" hangingPunct="1">
              <a:spcBef>
                <a:spcPct val="0"/>
              </a:spcBef>
              <a:buFontTx/>
              <a:buNone/>
            </a:pPr>
            <a:r>
              <a:rPr lang="en-US" altLang="ko-KR" sz="2000" dirty="0">
                <a:latin typeface="Arial" panose="020B0604020202020204" pitchFamily="34" charset="0"/>
                <a:ea typeface="굴림" panose="020B0600000101010101" pitchFamily="50" charset="-127"/>
                <a:cs typeface="Arial" panose="020B0604020202020204" pitchFamily="34" charset="0"/>
              </a:rPr>
              <a:t>Realistic two body interaction inside nuclei  was taken by </a:t>
            </a:r>
            <a:r>
              <a:rPr lang="en-US" altLang="ko-KR" sz="2000" dirty="0" err="1">
                <a:latin typeface="Arial" panose="020B0604020202020204" pitchFamily="34" charset="0"/>
                <a:ea typeface="굴림" panose="020B0600000101010101" pitchFamily="50" charset="-127"/>
                <a:cs typeface="Arial" panose="020B0604020202020204" pitchFamily="34" charset="0"/>
              </a:rPr>
              <a:t>Brueckner</a:t>
            </a:r>
            <a:r>
              <a:rPr lang="en-US" altLang="ko-KR" sz="2000" dirty="0">
                <a:latin typeface="Arial" panose="020B0604020202020204" pitchFamily="34" charset="0"/>
                <a:ea typeface="굴림" panose="020B0600000101010101" pitchFamily="50" charset="-127"/>
                <a:cs typeface="Arial" panose="020B0604020202020204" pitchFamily="34" charset="0"/>
              </a:rPr>
              <a:t>  </a:t>
            </a:r>
          </a:p>
          <a:p>
            <a:pPr eaLnBrk="1" hangingPunct="1">
              <a:spcBef>
                <a:spcPct val="0"/>
              </a:spcBef>
              <a:buFontTx/>
              <a:buNone/>
            </a:pPr>
            <a:r>
              <a:rPr lang="en-US" altLang="ko-KR" sz="2000" dirty="0">
                <a:latin typeface="Arial" panose="020B0604020202020204" pitchFamily="34" charset="0"/>
                <a:ea typeface="굴림" panose="020B0600000101010101" pitchFamily="50" charset="-127"/>
                <a:cs typeface="Arial" panose="020B0604020202020204" pitchFamily="34" charset="0"/>
              </a:rPr>
              <a:t>g-matrix, which is a solution of the Bethe-Salpeter Eq., derived from </a:t>
            </a:r>
          </a:p>
          <a:p>
            <a:pPr eaLnBrk="1" hangingPunct="1">
              <a:spcBef>
                <a:spcPct val="0"/>
              </a:spcBef>
              <a:buFontTx/>
              <a:buNone/>
            </a:pPr>
            <a:r>
              <a:rPr lang="en-US" altLang="ko-KR" sz="2000" dirty="0">
                <a:latin typeface="Arial" panose="020B0604020202020204" pitchFamily="34" charset="0"/>
                <a:ea typeface="굴림" panose="020B0600000101010101" pitchFamily="50" charset="-127"/>
                <a:cs typeface="Arial" panose="020B0604020202020204" pitchFamily="34" charset="0"/>
              </a:rPr>
              <a:t>the Bonn-CD potential for nucleon-nucleon interaction in free space.</a:t>
            </a:r>
            <a:endParaRPr lang="ko-KR" altLang="en-US" sz="2000" dirty="0">
              <a:latin typeface="Arial" panose="020B0604020202020204" pitchFamily="34" charset="0"/>
              <a:ea typeface="굴림" panose="020B0600000101010101" pitchFamily="50" charset="-127"/>
              <a:cs typeface="Arial" panose="020B0604020202020204" pitchFamily="34" charset="0"/>
            </a:endParaRPr>
          </a:p>
        </p:txBody>
      </p:sp>
      <p:sp>
        <p:nvSpPr>
          <p:cNvPr id="111619" name="Text Box 13"/>
          <p:cNvSpPr txBox="1">
            <a:spLocks noChangeArrowheads="1"/>
          </p:cNvSpPr>
          <p:nvPr/>
        </p:nvSpPr>
        <p:spPr bwMode="auto">
          <a:xfrm>
            <a:off x="849315" y="765175"/>
            <a:ext cx="204419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lgn="ctr">
                <a:solidFill>
                  <a:srgbClr val="000000"/>
                </a:solidFill>
                <a:miter lim="800000"/>
                <a:headEnd/>
                <a:tailEnd/>
              </a14:hiddenLine>
            </a:ext>
          </a:extLst>
        </p:spPr>
        <p:txBody>
          <a:bodyPr wrap="square">
            <a:spAutoFit/>
          </a:bodyPr>
          <a:lstStyle>
            <a:lvl1pPr marL="342900" indent="-342900" latinLnBrk="1">
              <a:spcBef>
                <a:spcPct val="20000"/>
              </a:spcBef>
              <a:buFont typeface="Arial" panose="020B0604020202020204" pitchFamily="34" charset="0"/>
              <a:buChar char="•"/>
              <a:defRPr sz="3200">
                <a:solidFill>
                  <a:schemeClr val="tx1"/>
                </a:solidFill>
                <a:latin typeface="맑은 고딕" panose="020B0503020000020004" pitchFamily="50" charset="-127"/>
                <a:ea typeface="맑은 고딕" panose="020B0503020000020004" pitchFamily="50" charset="-127"/>
              </a:defRPr>
            </a:lvl1pPr>
            <a:lvl2pPr marL="742950" indent="-285750" latinLnBrk="1">
              <a:spcBef>
                <a:spcPct val="20000"/>
              </a:spcBef>
              <a:buFont typeface="Arial" panose="020B0604020202020204" pitchFamily="34" charset="0"/>
              <a:buChar char="–"/>
              <a:defRPr sz="2800">
                <a:solidFill>
                  <a:schemeClr val="tx1"/>
                </a:solidFill>
                <a:latin typeface="맑은 고딕" panose="020B0503020000020004" pitchFamily="50" charset="-127"/>
                <a:ea typeface="맑은 고딕" panose="020B0503020000020004" pitchFamily="50" charset="-127"/>
              </a:defRPr>
            </a:lvl2pPr>
            <a:lvl3pPr marL="1143000" indent="-228600" latinLnBrk="1">
              <a:spcBef>
                <a:spcPct val="20000"/>
              </a:spcBef>
              <a:buFont typeface="Arial" panose="020B0604020202020204" pitchFamily="34" charset="0"/>
              <a:buChar char="•"/>
              <a:defRPr sz="2400">
                <a:solidFill>
                  <a:schemeClr val="tx1"/>
                </a:solidFill>
                <a:latin typeface="맑은 고딕" panose="020B0503020000020004" pitchFamily="50" charset="-127"/>
                <a:ea typeface="맑은 고딕" panose="020B0503020000020004" pitchFamily="50" charset="-127"/>
              </a:defRPr>
            </a:lvl3pPr>
            <a:lvl4pPr marL="1600200" indent="-228600" latinLnBrk="1">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4pPr>
            <a:lvl5pPr marL="2057400" indent="-228600" latinLnBrk="1">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9pPr>
          </a:lstStyle>
          <a:p>
            <a:pPr algn="ctr" eaLnBrk="1" hangingPunct="1">
              <a:spcBef>
                <a:spcPct val="0"/>
              </a:spcBef>
              <a:buFont typeface="Wingdings" panose="05000000000000000000" pitchFamily="2" charset="2"/>
              <a:buChar char="v"/>
            </a:pPr>
            <a:r>
              <a:rPr lang="en-US" altLang="ko-KR" sz="2800" dirty="0">
                <a:solidFill>
                  <a:srgbClr val="0000CC"/>
                </a:solidFill>
                <a:latin typeface="Comic Sans MS" panose="030F0702030302020204" pitchFamily="66" charset="0"/>
                <a:ea typeface="굴림" panose="020B0600000101010101" pitchFamily="50" charset="-127"/>
              </a:rPr>
              <a:t>G-matrix </a:t>
            </a:r>
          </a:p>
        </p:txBody>
      </p:sp>
      <p:sp>
        <p:nvSpPr>
          <p:cNvPr id="111620" name="슬라이드 번호 개체 틀 16"/>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latinLnBrk="1">
              <a:spcBef>
                <a:spcPct val="20000"/>
              </a:spcBef>
              <a:buFont typeface="Arial" panose="020B0604020202020204" pitchFamily="34" charset="0"/>
              <a:buChar char="•"/>
              <a:defRPr sz="3200">
                <a:solidFill>
                  <a:schemeClr val="tx1"/>
                </a:solidFill>
                <a:latin typeface="맑은 고딕" panose="020B0503020000020004" pitchFamily="50" charset="-127"/>
                <a:ea typeface="맑은 고딕" panose="020B0503020000020004" pitchFamily="50" charset="-127"/>
              </a:defRPr>
            </a:lvl1pPr>
            <a:lvl2pPr marL="742950" indent="-285750" latinLnBrk="1">
              <a:spcBef>
                <a:spcPct val="20000"/>
              </a:spcBef>
              <a:buFont typeface="Arial" panose="020B0604020202020204" pitchFamily="34" charset="0"/>
              <a:buChar char="–"/>
              <a:defRPr sz="2800">
                <a:solidFill>
                  <a:schemeClr val="tx1"/>
                </a:solidFill>
                <a:latin typeface="맑은 고딕" panose="020B0503020000020004" pitchFamily="50" charset="-127"/>
                <a:ea typeface="맑은 고딕" panose="020B0503020000020004" pitchFamily="50" charset="-127"/>
              </a:defRPr>
            </a:lvl2pPr>
            <a:lvl3pPr marL="1143000" indent="-228600" latinLnBrk="1">
              <a:spcBef>
                <a:spcPct val="20000"/>
              </a:spcBef>
              <a:buFont typeface="Arial" panose="020B0604020202020204" pitchFamily="34" charset="0"/>
              <a:buChar char="•"/>
              <a:defRPr sz="2400">
                <a:solidFill>
                  <a:schemeClr val="tx1"/>
                </a:solidFill>
                <a:latin typeface="맑은 고딕" panose="020B0503020000020004" pitchFamily="50" charset="-127"/>
                <a:ea typeface="맑은 고딕" panose="020B0503020000020004" pitchFamily="50" charset="-127"/>
              </a:defRPr>
            </a:lvl3pPr>
            <a:lvl4pPr marL="1600200" indent="-228600" latinLnBrk="1">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4pPr>
            <a:lvl5pPr marL="2057400" indent="-228600" latinLnBrk="1">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9pPr>
          </a:lstStyle>
          <a:p>
            <a:pPr>
              <a:spcBef>
                <a:spcPct val="0"/>
              </a:spcBef>
              <a:buFontTx/>
              <a:buNone/>
            </a:pPr>
            <a:fld id="{7A6F95A3-E6DD-469D-BF4D-EE4355528783}" type="slidenum">
              <a:rPr lang="en-US" altLang="ko-KR" sz="1200">
                <a:solidFill>
                  <a:srgbClr val="898989"/>
                </a:solidFill>
                <a:latin typeface="굴림" panose="020B0600000101010101" pitchFamily="50" charset="-127"/>
                <a:ea typeface="굴림" panose="020B0600000101010101" pitchFamily="50" charset="-127"/>
              </a:rPr>
              <a:pPr>
                <a:spcBef>
                  <a:spcPct val="0"/>
                </a:spcBef>
                <a:buFontTx/>
                <a:buNone/>
              </a:pPr>
              <a:t>43</a:t>
            </a:fld>
            <a:endParaRPr lang="en-US" altLang="ko-KR" sz="1200">
              <a:solidFill>
                <a:srgbClr val="898989"/>
              </a:solidFill>
              <a:latin typeface="굴림" panose="020B0600000101010101" pitchFamily="50" charset="-127"/>
              <a:ea typeface="굴림" panose="020B0600000101010101" pitchFamily="50" charset="-127"/>
            </a:endParaRPr>
          </a:p>
        </p:txBody>
      </p:sp>
      <p:graphicFrame>
        <p:nvGraphicFramePr>
          <p:cNvPr id="111625" name="Object 2"/>
          <p:cNvGraphicFramePr>
            <a:graphicFrameLocks noChangeAspect="1"/>
          </p:cNvGraphicFramePr>
          <p:nvPr>
            <p:extLst>
              <p:ext uri="{D42A27DB-BD31-4B8C-83A1-F6EECF244321}">
                <p14:modId xmlns:p14="http://schemas.microsoft.com/office/powerpoint/2010/main" val="1121922858"/>
              </p:ext>
            </p:extLst>
          </p:nvPr>
        </p:nvGraphicFramePr>
        <p:xfrm>
          <a:off x="1471526" y="3060673"/>
          <a:ext cx="5416376" cy="930190"/>
        </p:xfrm>
        <a:graphic>
          <a:graphicData uri="http://schemas.openxmlformats.org/presentationml/2006/ole">
            <mc:AlternateContent xmlns:mc="http://schemas.openxmlformats.org/markup-compatibility/2006">
              <mc:Choice xmlns:v="urn:schemas-microsoft-com:vml" Requires="v">
                <p:oleObj name="Equation" r:id="rId3" imgW="2476500" imgH="457200" progId="Equation.3">
                  <p:embed/>
                </p:oleObj>
              </mc:Choice>
              <mc:Fallback>
                <p:oleObj name="Equation" r:id="rId3" imgW="2476500" imgH="457200" progId="Equation.3">
                  <p:embed/>
                  <p:pic>
                    <p:nvPicPr>
                      <p:cNvPr id="111625"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71526" y="3060673"/>
                        <a:ext cx="5416376" cy="930190"/>
                      </a:xfrm>
                      <a:prstGeom prst="rect">
                        <a:avLst/>
                      </a:prstGeom>
                      <a:noFill/>
                      <a:ln>
                        <a:noFill/>
                      </a:ln>
                    </p:spPr>
                  </p:pic>
                </p:oleObj>
              </mc:Fallback>
            </mc:AlternateContent>
          </a:graphicData>
        </a:graphic>
      </p:graphicFrame>
      <p:sp>
        <p:nvSpPr>
          <p:cNvPr id="111626" name="TextBox 2"/>
          <p:cNvSpPr txBox="1">
            <a:spLocks noChangeArrowheads="1"/>
          </p:cNvSpPr>
          <p:nvPr/>
        </p:nvSpPr>
        <p:spPr bwMode="auto">
          <a:xfrm>
            <a:off x="940312" y="4384090"/>
            <a:ext cx="8025376"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00050" indent="-400050" latinLnBrk="1">
              <a:spcBef>
                <a:spcPct val="20000"/>
              </a:spcBef>
              <a:buFont typeface="Arial" panose="020B0604020202020204" pitchFamily="34" charset="0"/>
              <a:buChar char="•"/>
              <a:defRPr sz="3200">
                <a:solidFill>
                  <a:schemeClr val="tx1"/>
                </a:solidFill>
                <a:latin typeface="맑은 고딕" panose="020B0503020000020004" pitchFamily="50" charset="-127"/>
                <a:ea typeface="맑은 고딕" panose="020B0503020000020004" pitchFamily="50" charset="-127"/>
              </a:defRPr>
            </a:lvl1pPr>
            <a:lvl2pPr marL="742950" indent="-285750" latinLnBrk="1">
              <a:spcBef>
                <a:spcPct val="20000"/>
              </a:spcBef>
              <a:buFont typeface="Arial" panose="020B0604020202020204" pitchFamily="34" charset="0"/>
              <a:buChar char="–"/>
              <a:defRPr sz="2800">
                <a:solidFill>
                  <a:schemeClr val="tx1"/>
                </a:solidFill>
                <a:latin typeface="맑은 고딕" panose="020B0503020000020004" pitchFamily="50" charset="-127"/>
                <a:ea typeface="맑은 고딕" panose="020B0503020000020004" pitchFamily="50" charset="-127"/>
              </a:defRPr>
            </a:lvl2pPr>
            <a:lvl3pPr marL="1143000" indent="-228600" latinLnBrk="1">
              <a:spcBef>
                <a:spcPct val="20000"/>
              </a:spcBef>
              <a:buFont typeface="Arial" panose="020B0604020202020204" pitchFamily="34" charset="0"/>
              <a:buChar char="•"/>
              <a:defRPr sz="2400">
                <a:solidFill>
                  <a:schemeClr val="tx1"/>
                </a:solidFill>
                <a:latin typeface="맑은 고딕" panose="020B0503020000020004" pitchFamily="50" charset="-127"/>
                <a:ea typeface="맑은 고딕" panose="020B0503020000020004" pitchFamily="50" charset="-127"/>
              </a:defRPr>
            </a:lvl3pPr>
            <a:lvl4pPr marL="1600200" indent="-228600" latinLnBrk="1">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4pPr>
            <a:lvl5pPr marL="2057400" indent="-228600" latinLnBrk="1">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9pPr>
          </a:lstStyle>
          <a:p>
            <a:pPr eaLnBrk="1" hangingPunct="1">
              <a:spcBef>
                <a:spcPct val="0"/>
              </a:spcBef>
              <a:buFontTx/>
              <a:buNone/>
            </a:pPr>
            <a:r>
              <a:rPr lang="en-US" altLang="ko-KR" sz="2000" dirty="0" err="1">
                <a:latin typeface="Arial" panose="020B0604020202020204" pitchFamily="34" charset="0"/>
                <a:ea typeface="굴림" panose="020B0600000101010101" pitchFamily="50" charset="-127"/>
                <a:cs typeface="Arial" panose="020B0604020202020204" pitchFamily="34" charset="0"/>
              </a:rPr>
              <a:t>a,b,c,d</a:t>
            </a:r>
            <a:r>
              <a:rPr lang="en-US" altLang="ko-KR" sz="2000" dirty="0">
                <a:latin typeface="Arial" panose="020B0604020202020204" pitchFamily="34" charset="0"/>
                <a:ea typeface="굴림" panose="020B0600000101010101" pitchFamily="50" charset="-127"/>
                <a:cs typeface="Arial" panose="020B0604020202020204" pitchFamily="34" charset="0"/>
              </a:rPr>
              <a:t>  : single particle states from  the Woods-Saxon potential.</a:t>
            </a:r>
          </a:p>
          <a:p>
            <a:pPr eaLnBrk="1" hangingPunct="1">
              <a:spcBef>
                <a:spcPct val="0"/>
              </a:spcBef>
              <a:buFontTx/>
              <a:buNone/>
            </a:pPr>
            <a:r>
              <a:rPr lang="en-US" altLang="ko-KR" sz="2000" dirty="0" err="1">
                <a:latin typeface="Arial" panose="020B0604020202020204" pitchFamily="34" charset="0"/>
                <a:ea typeface="굴림" panose="020B0600000101010101" pitchFamily="50" charset="-127"/>
                <a:cs typeface="Arial" panose="020B0604020202020204" pitchFamily="34" charset="0"/>
              </a:rPr>
              <a:t>V</a:t>
            </a:r>
            <a:r>
              <a:rPr lang="en-US" altLang="ko-KR" sz="2000" baseline="-25000" dirty="0" err="1">
                <a:latin typeface="Arial" panose="020B0604020202020204" pitchFamily="34" charset="0"/>
                <a:ea typeface="굴림" panose="020B0600000101010101" pitchFamily="50" charset="-127"/>
                <a:cs typeface="Arial" panose="020B0604020202020204" pitchFamily="34" charset="0"/>
              </a:rPr>
              <a:t>ab,cd</a:t>
            </a:r>
            <a:r>
              <a:rPr lang="en-US" altLang="ko-KR" sz="2000" dirty="0">
                <a:latin typeface="Arial" panose="020B0604020202020204" pitchFamily="34" charset="0"/>
                <a:ea typeface="굴림" panose="020B0600000101010101" pitchFamily="50" charset="-127"/>
                <a:cs typeface="Arial" panose="020B0604020202020204" pitchFamily="34" charset="0"/>
              </a:rPr>
              <a:t>     : phenomenological nucleon-nucleon potential in free space.</a:t>
            </a:r>
            <a:endParaRPr lang="ko-KR" altLang="en-US" sz="2000" dirty="0">
              <a:latin typeface="Arial" panose="020B0604020202020204" pitchFamily="34" charset="0"/>
              <a:ea typeface="굴림" panose="020B0600000101010101" pitchFamily="50" charset="-127"/>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85672"/>
    </mc:Choice>
    <mc:Fallback xmlns="">
      <p:transition spd="slow" advTm="185672"/>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직사각형 1"/>
              <p:cNvSpPr/>
              <p:nvPr/>
            </p:nvSpPr>
            <p:spPr>
              <a:xfrm>
                <a:off x="887649" y="978610"/>
                <a:ext cx="7782938" cy="3156249"/>
              </a:xfrm>
              <a:prstGeom prst="rect">
                <a:avLst/>
              </a:prstGeom>
            </p:spPr>
            <p:txBody>
              <a:bodyPr wrap="square">
                <a:spAutoFit/>
              </a:bodyPr>
              <a:lstStyle/>
              <a:p>
                <a:pPr>
                  <a:defRPr/>
                </a:pPr>
                <a:r>
                  <a:rPr lang="en-US" altLang="ko-KR" dirty="0">
                    <a:solidFill>
                      <a:schemeClr val="tx1"/>
                    </a:solidFill>
                    <a:latin typeface="Calibri" panose="020F0502020204030204" pitchFamily="34" charset="0"/>
                    <a:cs typeface="Calibri" panose="020F0502020204030204" pitchFamily="34" charset="0"/>
                  </a:rPr>
                  <a:t>Charge exchange(CE) reaction is very useful to study the spin-isospin excitations of nuclei. </a:t>
                </a:r>
                <a:r>
                  <a:rPr lang="en-US" altLang="ko-KR" dirty="0"/>
                  <a:t>In particular, Gamow-Teller(GT) transition is the simplest spin-isospin excitation of a nucleus and is a main transition in neutrino-nucleus reaction in nucleosynthesis. </a:t>
                </a:r>
                <a:r>
                  <a:rPr lang="en-US" altLang="ko-KR" dirty="0">
                    <a:latin typeface="Calibri" panose="020F0502020204030204" pitchFamily="34" charset="0"/>
                    <a:cs typeface="Calibri" panose="020F0502020204030204" pitchFamily="34" charset="0"/>
                  </a:rPr>
                  <a:t>The GT strength, B(GT), is related to the half-life of an allowed </a:t>
                </a:r>
                <a14:m>
                  <m:oMath xmlns:m="http://schemas.openxmlformats.org/officeDocument/2006/math">
                    <m:r>
                      <m:rPr>
                        <m:sty m:val="p"/>
                      </m:rPr>
                      <a:rPr lang="en-US" altLang="ko-KR" b="0" i="0" smtClean="0">
                        <a:latin typeface="Cambria Math" panose="02040503050406030204" pitchFamily="18" charset="0"/>
                        <a:cs typeface="Calibri" panose="020F0502020204030204" pitchFamily="34" charset="0"/>
                      </a:rPr>
                      <m:t>beta</m:t>
                    </m:r>
                  </m:oMath>
                </a14:m>
                <a:r>
                  <a:rPr lang="en-US" altLang="ko-KR" dirty="0">
                    <a:latin typeface="Calibri" panose="020F0502020204030204" pitchFamily="34" charset="0"/>
                    <a:cs typeface="Calibri" panose="020F0502020204030204" pitchFamily="34" charset="0"/>
                  </a:rPr>
                  <a:t>-decay.</a:t>
                </a:r>
              </a:p>
              <a:p>
                <a:r>
                  <a:rPr lang="en-US" altLang="ko-KR" dirty="0">
                    <a:latin typeface="Calibri" panose="020F0502020204030204" pitchFamily="34" charset="0"/>
                    <a:ea typeface="Arial Unicode MS" pitchFamily="50" charset="-127"/>
                    <a:cs typeface="Calibri" panose="020F0502020204030204" pitchFamily="34" charset="0"/>
                  </a:rPr>
                  <a:t>We</a:t>
                </a:r>
                <a:r>
                  <a:rPr lang="en-US" altLang="ko-KR" dirty="0"/>
                  <a:t> investigated the effect of deformation and tensor force on GT transitions in nuclei.</a:t>
                </a:r>
                <a:r>
                  <a:rPr lang="en-US" altLang="ko-KR" dirty="0">
                    <a:latin typeface="Calibri" panose="020F0502020204030204" pitchFamily="34" charset="0"/>
                    <a:ea typeface="Arial Unicode MS" pitchFamily="50" charset="-127"/>
                    <a:cs typeface="Calibri" panose="020F0502020204030204" pitchFamily="34" charset="0"/>
                  </a:rPr>
                  <a:t> However, </a:t>
                </a:r>
                <a:r>
                  <a:rPr lang="en-US" altLang="ko-KR" sz="2000" dirty="0"/>
                  <a:t>we</a:t>
                </a:r>
                <a:r>
                  <a:rPr lang="en-US" altLang="ko-KR" sz="2000" dirty="0">
                    <a:ea typeface="Cambria Math" panose="02040503050406030204" pitchFamily="18" charset="0"/>
                  </a:rPr>
                  <a:t> do not have enough data for GT transition to confirm the theoretical estimation, like pairing interactions as well as tensor force, and deformation effect inside nuclei. We expect roles of RAON accelerator. </a:t>
                </a:r>
                <a:endParaRPr lang="en-US" altLang="ko-KR" dirty="0">
                  <a:latin typeface="Calibri" panose="020F0502020204030204" pitchFamily="34" charset="0"/>
                  <a:ea typeface="Arial Unicode MS" pitchFamily="50" charset="-127"/>
                  <a:cs typeface="Calibri" panose="020F0502020204030204" pitchFamily="34" charset="0"/>
                </a:endParaRPr>
              </a:p>
            </p:txBody>
          </p:sp>
        </mc:Choice>
        <mc:Fallback xmlns="">
          <p:sp>
            <p:nvSpPr>
              <p:cNvPr id="2" name="직사각형 1"/>
              <p:cNvSpPr>
                <a:spLocks noRot="1" noChangeAspect="1" noMove="1" noResize="1" noEditPoints="1" noAdjustHandles="1" noChangeArrowheads="1" noChangeShapeType="1" noTextEdit="1"/>
              </p:cNvSpPr>
              <p:nvPr/>
            </p:nvSpPr>
            <p:spPr>
              <a:xfrm>
                <a:off x="887649" y="978610"/>
                <a:ext cx="7782938" cy="3156249"/>
              </a:xfrm>
              <a:prstGeom prst="rect">
                <a:avLst/>
              </a:prstGeom>
              <a:blipFill>
                <a:blip r:embed="rId2"/>
                <a:stretch>
                  <a:fillRect l="-862" t="-967" r="-549"/>
                </a:stretch>
              </a:blipFill>
            </p:spPr>
            <p:txBody>
              <a:bodyPr/>
              <a:lstStyle/>
              <a:p>
                <a:r>
                  <a:rPr lang="ko-KR" altLang="en-US">
                    <a:noFill/>
                  </a:rPr>
                  <a:t> </a:t>
                </a:r>
              </a:p>
            </p:txBody>
          </p:sp>
        </mc:Fallback>
      </mc:AlternateContent>
    </p:spTree>
    <p:extLst>
      <p:ext uri="{BB962C8B-B14F-4D97-AF65-F5344CB8AC3E}">
        <p14:creationId xmlns:p14="http://schemas.microsoft.com/office/powerpoint/2010/main" val="5880038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9"/>
</p:tagLst>
</file>

<file path=ppt/tags/tag2.xml><?xml version="1.0" encoding="utf-8"?>
<p:tagLst xmlns:a="http://schemas.openxmlformats.org/drawingml/2006/main" xmlns:r="http://schemas.openxmlformats.org/officeDocument/2006/relationships" xmlns:p="http://schemas.openxmlformats.org/presentationml/2006/main">
  <p:tag name="TIMING" val="|9"/>
</p:tagLst>
</file>

<file path=ppt/tags/tag3.xml><?xml version="1.0" encoding="utf-8"?>
<p:tagLst xmlns:a="http://schemas.openxmlformats.org/drawingml/2006/main" xmlns:r="http://schemas.openxmlformats.org/officeDocument/2006/relationships" xmlns:p="http://schemas.openxmlformats.org/presentationml/2006/main">
  <p:tag name="TIMING" val="|9"/>
</p:tagLst>
</file>

<file path=ppt/tags/tag4.xml><?xml version="1.0" encoding="utf-8"?>
<p:tagLst xmlns:a="http://schemas.openxmlformats.org/drawingml/2006/main" xmlns:r="http://schemas.openxmlformats.org/officeDocument/2006/relationships" xmlns:p="http://schemas.openxmlformats.org/presentationml/2006/main">
  <p:tag name="TIMING" val="|9"/>
</p:tagLst>
</file>

<file path=ppt/tags/tag5.xml><?xml version="1.0" encoding="utf-8"?>
<p:tagLst xmlns:a="http://schemas.openxmlformats.org/drawingml/2006/main" xmlns:r="http://schemas.openxmlformats.org/officeDocument/2006/relationships" xmlns:p="http://schemas.openxmlformats.org/presentationml/2006/main">
  <p:tag name="TIMING" val="|46.5"/>
</p:tagLst>
</file>

<file path=ppt/tags/tag6.xml><?xml version="1.0" encoding="utf-8"?>
<p:tagLst xmlns:a="http://schemas.openxmlformats.org/drawingml/2006/main" xmlns:r="http://schemas.openxmlformats.org/officeDocument/2006/relationships" xmlns:p="http://schemas.openxmlformats.org/presentationml/2006/main">
  <p:tag name="TIMING" val="|46.5"/>
</p:tagLst>
</file>

<file path=ppt/tags/tag7.xml><?xml version="1.0" encoding="utf-8"?>
<p:tagLst xmlns:a="http://schemas.openxmlformats.org/drawingml/2006/main" xmlns:r="http://schemas.openxmlformats.org/officeDocument/2006/relationships" xmlns:p="http://schemas.openxmlformats.org/presentationml/2006/main">
  <p:tag name="TIMING" val="|32.2"/>
</p:tagLst>
</file>

<file path=ppt/tags/tag8.xml><?xml version="1.0" encoding="utf-8"?>
<p:tagLst xmlns:a="http://schemas.openxmlformats.org/drawingml/2006/main" xmlns:r="http://schemas.openxmlformats.org/officeDocument/2006/relationships" xmlns:p="http://schemas.openxmlformats.org/presentationml/2006/main">
  <p:tag name="TIMING" val="|60.2"/>
</p:tagLst>
</file>

<file path=ppt/tags/tag9.xml><?xml version="1.0" encoding="utf-8"?>
<p:tagLst xmlns:a="http://schemas.openxmlformats.org/drawingml/2006/main" xmlns:r="http://schemas.openxmlformats.org/officeDocument/2006/relationships" xmlns:p="http://schemas.openxmlformats.org/presentationml/2006/main">
  <p:tag name="TIMING" val="|9"/>
</p:tagLst>
</file>

<file path=ppt/tags/tag10.xml><?xml version="1.0" encoding="utf-8"?>
<p:tagLst xmlns:a="http://schemas.openxmlformats.org/drawingml/2006/main" xmlns:r="http://schemas.openxmlformats.org/officeDocument/2006/relationships" xmlns:p="http://schemas.openxmlformats.org/presentationml/2006/main">
  <p:tag name="TIMING" val="|1.1"/>
</p:tagLst>
</file>

<file path=ppt/theme/theme1.xml><?xml version="1.0" encoding="utf-8"?>
<a:theme xmlns:a="http://schemas.openxmlformats.org/drawingml/2006/main" name="Office 테마">
  <a:themeElements>
    <a:clrScheme name="Office 테마">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테마">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테마">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맑은 고딕"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맑은 고딕"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90936</TotalTime>
  <Words>2779</Words>
  <Application>Microsoft Office PowerPoint</Application>
  <PresentationFormat>A4 용지(210x297mm)</PresentationFormat>
  <Paragraphs>369</Paragraphs>
  <Slides>45</Slides>
  <Notes>31</Notes>
  <HiddenSlides>0</HiddenSlides>
  <MMClips>0</MMClips>
  <ScaleCrop>false</ScaleCrop>
  <HeadingPairs>
    <vt:vector size="8" baseType="variant">
      <vt:variant>
        <vt:lpstr>사용한 글꼴</vt:lpstr>
      </vt:variant>
      <vt:variant>
        <vt:i4>13</vt:i4>
      </vt:variant>
      <vt:variant>
        <vt:lpstr>테마</vt:lpstr>
      </vt:variant>
      <vt:variant>
        <vt:i4>1</vt:i4>
      </vt:variant>
      <vt:variant>
        <vt:lpstr>포함된 OLE 서버</vt:lpstr>
      </vt:variant>
      <vt:variant>
        <vt:i4>1</vt:i4>
      </vt:variant>
      <vt:variant>
        <vt:lpstr>슬라이드 제목</vt:lpstr>
      </vt:variant>
      <vt:variant>
        <vt:i4>45</vt:i4>
      </vt:variant>
    </vt:vector>
  </HeadingPairs>
  <TitlesOfParts>
    <vt:vector size="60" baseType="lpstr">
      <vt:lpstr>-apple-system</vt:lpstr>
      <vt:lpstr>Arial Unicode MS</vt:lpstr>
      <vt:lpstr>noto</vt:lpstr>
      <vt:lpstr>굴림</vt:lpstr>
      <vt:lpstr>맑은 고딕</vt:lpstr>
      <vt:lpstr>Arial</vt:lpstr>
      <vt:lpstr>Arial Rounded MT Bold</vt:lpstr>
      <vt:lpstr>Calibri</vt:lpstr>
      <vt:lpstr>Calibri Light</vt:lpstr>
      <vt:lpstr>Cambria Math</vt:lpstr>
      <vt:lpstr>Comic Sans MS</vt:lpstr>
      <vt:lpstr>Times New Roman</vt:lpstr>
      <vt:lpstr>Wingdings</vt:lpstr>
      <vt:lpstr>Office 테마</vt:lpstr>
      <vt:lpstr>Equation</vt:lpstr>
      <vt:lpstr>PowerPoint 프레젠테이션</vt:lpstr>
      <vt:lpstr>Contents</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Eunja Ha</dc:creator>
  <cp:lastModifiedBy>Ha Eunja</cp:lastModifiedBy>
  <cp:revision>559</cp:revision>
  <dcterms:created xsi:type="dcterms:W3CDTF">2020-10-21T02:38:40Z</dcterms:created>
  <dcterms:modified xsi:type="dcterms:W3CDTF">2023-07-13T02:52:37Z</dcterms:modified>
</cp:coreProperties>
</file>