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3" r:id="rId1"/>
    <p:sldMasterId id="2147483662" r:id="rId2"/>
    <p:sldMasterId id="2147483961" r:id="rId3"/>
    <p:sldMasterId id="2147483648" r:id="rId4"/>
  </p:sldMasterIdLst>
  <p:notesMasterIdLst>
    <p:notesMasterId r:id="rId29"/>
  </p:notesMasterIdLst>
  <p:handoutMasterIdLst>
    <p:handoutMasterId r:id="rId30"/>
  </p:handoutMasterIdLst>
  <p:sldIdLst>
    <p:sldId id="256" r:id="rId5"/>
    <p:sldId id="297" r:id="rId6"/>
    <p:sldId id="281" r:id="rId7"/>
    <p:sldId id="284" r:id="rId8"/>
    <p:sldId id="296" r:id="rId9"/>
    <p:sldId id="266" r:id="rId10"/>
    <p:sldId id="259" r:id="rId11"/>
    <p:sldId id="260" r:id="rId12"/>
    <p:sldId id="268" r:id="rId13"/>
    <p:sldId id="267" r:id="rId14"/>
    <p:sldId id="269" r:id="rId15"/>
    <p:sldId id="285" r:id="rId16"/>
    <p:sldId id="286" r:id="rId17"/>
    <p:sldId id="288" r:id="rId18"/>
    <p:sldId id="287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43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6A1E04-3460-4A92-A229-78FA46F24F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8237A4-3CE9-4B7E-BA8B-C4D4A8E091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6839D-08A3-4FDD-9E52-5550FF298DE4}" type="datetimeFigureOut">
              <a:rPr lang="en-US" smtClean="0"/>
              <a:t>7/13/2023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F63704-44DD-446B-A809-73F2D9C3000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9B974F-A88A-4786-937B-AB5E33214BC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1C0BA-86C6-4AE9-8E2C-4073E9AE8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9669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020EC7-E85D-4546-AE19-0A1E6CDC71DA}" type="datetimeFigureOut">
              <a:rPr lang="en-US" smtClean="0"/>
              <a:t>7/13/2023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05C5F2-5841-4775-AE63-1E355588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6780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A4D2A-2A18-4214-9783-8CAA321D7E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6669C9-EC43-4A1D-9689-F8824B54CD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D7A24E-1A08-455F-B931-6D394B968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00ABD-5C45-4315-91AC-A5FAF96CF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AF5D8-6098-49EA-A67C-E87656B1F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313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307B-764F-4D52-AAF3-19C54031D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FF506-AC18-44CB-A2B1-0E6FDF093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802A02-30D9-4162-A24E-044F2D573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C5022D-6C3F-466C-843D-5EAFB4E5E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66DCB-AA44-4F8A-A3DF-D6E619155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561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9C02-BF0C-4873-BC07-7361B7B2C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85ED1-860B-4DBC-A2FF-8F4A22B1B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773CC7-5192-4A09-92CC-2C21DD6D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ECFE6-74A6-4CF8-9DBE-E3DEA34CA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7D23D-1B3C-4374-A7D1-81CC75055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78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EBF15-929C-44A4-9D62-85F6A58EA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18535-8E89-44D9-AF6C-7CF706620D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EFB8-BDCA-4DAA-85DB-7C85E57DC8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BF4E32-D471-459A-81A8-42997AB14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84CDCD-23C9-42EB-95B3-E47940EE8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9DD813-07BA-4136-8A84-DC3211F94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34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4AC07-CADD-4389-AD4E-35C3754DB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03EE1-D170-440B-B4E1-E8D986511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D048A8-67E3-4510-A834-BA8AD480F7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10E478-BC85-4534-8E53-E2212EDF29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DA0154-A91E-4434-8CEA-940EAF2238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191223-4D45-4FE1-A6FF-8FD272A2A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509AC0-BC6A-46E1-A434-0ED9AD27D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036C59-E1EE-49B5-8CAD-5EF084F8F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85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581F0-C97A-4C4E-9A85-051020B2D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E8C377-E9A4-4DAE-A889-E63C537B1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49416A-6139-468F-9592-476FF31FA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F2E7D6-77E6-4BF7-9A4C-17488219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55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3F2E32-E40B-4E9A-AC25-DD74D8613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B6A740-1812-4EF3-BC51-1110A0AEE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141C17-231C-4327-B357-00B451E9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482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2CAD9-DF4A-4F92-9398-AECDE39D7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A38BA-9781-4214-9BDD-FE1486B3A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5734F5-0D41-43BE-AC9B-4EB953D119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053E8-0C02-480B-A47C-D42B3181A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767A86-51E3-4098-8474-F6B545280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D4403-B1CB-4F41-8EC1-FE922A9CD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653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23E2A-AECC-480D-8466-1A88D2D7D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74AF39-4750-42EA-B09F-23AFC98244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6A0538-64E4-477B-BD4D-A1133E005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41A1F-D297-4C55-9808-741CBA51D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DC30D9-3CCC-457D-B5D4-6CC6EFDA2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159634-59C5-4989-86FF-EDD2D1722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555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2EB68-CCF8-4C69-91D4-6F222B62D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915B8F-1C88-4B9E-87D6-56A08B6DCA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E8623-9AF1-43C1-883A-9EA3EAEE3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F2020-E07F-4D3C-A43F-F65BF50F6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CC72C-6EB2-4F66-BD0A-BF9376AEF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48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674863-1461-4CBB-85A5-90524DF7F0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4A0797-7F0B-4BC7-B961-6B7153813A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07323B-DF52-47D2-ABBF-69152C893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64D3E-EA27-44DB-81F6-FEB3E29BE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09E88-34A4-4F72-940D-08373D983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58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87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27.04.2022</a:t>
            </a: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A.S. Parvan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875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September 10-15, 2012</a:t>
            </a: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XXI Baldin ISHEPP, JINR, Dubna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87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055AC4-9FBC-4589-905F-2DD47DDDC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448D0-8E50-4F90-8DDB-094FED3DC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B7774-4619-4428-98B2-A1DFF9B51A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27.04.2022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BB6C0-866F-40FE-BBC4-11A3B22120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A.S. Parvan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81C9F-981C-4318-BD03-5F56D56694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FE4BE-B6CD-459A-AE49-520762B50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3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96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27.04.2022</a:t>
            </a: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A.S. Parvan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BEAB8-68BB-4429-B87F-1764471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45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27.04.2022</a:t>
            </a: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A.S. Parvan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BEAB8-68BB-4429-B87F-1764471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45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September 10-15, 2012</a:t>
            </a: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XXI Baldin ISHEPP, JINR, Dubna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BEAB8-68BB-4429-B87F-1764471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45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6.emf"/><Relationship Id="rId3" Type="http://schemas.openxmlformats.org/officeDocument/2006/relationships/image" Target="../media/image1.wmf"/><Relationship Id="rId7" Type="http://schemas.openxmlformats.org/officeDocument/2006/relationships/image" Target="../media/image3.emf"/><Relationship Id="rId12" Type="http://schemas.openxmlformats.org/officeDocument/2006/relationships/oleObject" Target="../embeddings/oleObject6.bin"/><Relationship Id="rId17" Type="http://schemas.openxmlformats.org/officeDocument/2006/relationships/image" Target="../media/image8.wmf"/><Relationship Id="rId2" Type="http://schemas.openxmlformats.org/officeDocument/2006/relationships/oleObject" Target="../embeddings/oleObject1.bin"/><Relationship Id="rId16" Type="http://schemas.openxmlformats.org/officeDocument/2006/relationships/oleObject" Target="../embeddings/oleObject8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5.emf"/><Relationship Id="rId5" Type="http://schemas.openxmlformats.org/officeDocument/2006/relationships/image" Target="../media/image2.wmf"/><Relationship Id="rId15" Type="http://schemas.openxmlformats.org/officeDocument/2006/relationships/image" Target="../media/image7.e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4.wmf"/><Relationship Id="rId14" Type="http://schemas.openxmlformats.org/officeDocument/2006/relationships/oleObject" Target="../embeddings/oleObject7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14.bin"/><Relationship Id="rId17" Type="http://schemas.openxmlformats.org/officeDocument/2006/relationships/image" Target="../media/image16.wmf"/><Relationship Id="rId2" Type="http://schemas.openxmlformats.org/officeDocument/2006/relationships/oleObject" Target="../embeddings/oleObject9.bin"/><Relationship Id="rId16" Type="http://schemas.openxmlformats.org/officeDocument/2006/relationships/oleObject" Target="../embeddings/oleObject16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13.emf"/><Relationship Id="rId5" Type="http://schemas.openxmlformats.org/officeDocument/2006/relationships/image" Target="../media/image10.wmf"/><Relationship Id="rId15" Type="http://schemas.openxmlformats.org/officeDocument/2006/relationships/image" Target="../media/image15.wmf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2.wmf"/><Relationship Id="rId14" Type="http://schemas.openxmlformats.org/officeDocument/2006/relationships/oleObject" Target="../embeddings/oleObject15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8.bin"/><Relationship Id="rId9" Type="http://schemas.openxmlformats.org/officeDocument/2006/relationships/image" Target="../media/image2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27.bin"/><Relationship Id="rId17" Type="http://schemas.openxmlformats.org/officeDocument/2006/relationships/image" Target="../media/image29.wmf"/><Relationship Id="rId2" Type="http://schemas.openxmlformats.org/officeDocument/2006/relationships/oleObject" Target="../embeddings/oleObject22.bin"/><Relationship Id="rId16" Type="http://schemas.openxmlformats.org/officeDocument/2006/relationships/oleObject" Target="../embeddings/oleObject29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24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5" Type="http://schemas.openxmlformats.org/officeDocument/2006/relationships/image" Target="../media/image28.wmf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3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2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image" Target="../media/image30.wmf"/><Relationship Id="rId7" Type="http://schemas.openxmlformats.org/officeDocument/2006/relationships/image" Target="../media/image32.wmf"/><Relationship Id="rId2" Type="http://schemas.openxmlformats.org/officeDocument/2006/relationships/oleObject" Target="../embeddings/oleObject30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32.bin"/><Relationship Id="rId11" Type="http://schemas.openxmlformats.org/officeDocument/2006/relationships/image" Target="../media/image34.wmf"/><Relationship Id="rId5" Type="http://schemas.openxmlformats.org/officeDocument/2006/relationships/image" Target="../media/image31.wmf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31.bin"/><Relationship Id="rId9" Type="http://schemas.openxmlformats.org/officeDocument/2006/relationships/image" Target="../media/image3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image" Target="../media/image40.emf"/><Relationship Id="rId3" Type="http://schemas.openxmlformats.org/officeDocument/2006/relationships/image" Target="../media/image35.wmf"/><Relationship Id="rId7" Type="http://schemas.openxmlformats.org/officeDocument/2006/relationships/image" Target="../media/image37.wmf"/><Relationship Id="rId12" Type="http://schemas.openxmlformats.org/officeDocument/2006/relationships/oleObject" Target="../embeddings/oleObject40.bin"/><Relationship Id="rId17" Type="http://schemas.openxmlformats.org/officeDocument/2006/relationships/image" Target="../media/image42.wmf"/><Relationship Id="rId2" Type="http://schemas.openxmlformats.org/officeDocument/2006/relationships/oleObject" Target="../embeddings/oleObject35.bin"/><Relationship Id="rId16" Type="http://schemas.openxmlformats.org/officeDocument/2006/relationships/oleObject" Target="../embeddings/oleObject42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39.wmf"/><Relationship Id="rId5" Type="http://schemas.openxmlformats.org/officeDocument/2006/relationships/image" Target="../media/image36.wmf"/><Relationship Id="rId15" Type="http://schemas.openxmlformats.org/officeDocument/2006/relationships/image" Target="../media/image41.e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38.wmf"/><Relationship Id="rId14" Type="http://schemas.openxmlformats.org/officeDocument/2006/relationships/oleObject" Target="../embeddings/oleObject4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image" Target="../media/image48.emf"/><Relationship Id="rId3" Type="http://schemas.openxmlformats.org/officeDocument/2006/relationships/image" Target="../media/image43.wmf"/><Relationship Id="rId7" Type="http://schemas.openxmlformats.org/officeDocument/2006/relationships/image" Target="../media/image45.wmf"/><Relationship Id="rId12" Type="http://schemas.openxmlformats.org/officeDocument/2006/relationships/oleObject" Target="../embeddings/oleObject48.bin"/><Relationship Id="rId2" Type="http://schemas.openxmlformats.org/officeDocument/2006/relationships/oleObject" Target="../embeddings/oleObject43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45.bin"/><Relationship Id="rId11" Type="http://schemas.openxmlformats.org/officeDocument/2006/relationships/image" Target="../media/image47.emf"/><Relationship Id="rId5" Type="http://schemas.openxmlformats.org/officeDocument/2006/relationships/image" Target="../media/image44.wmf"/><Relationship Id="rId15" Type="http://schemas.openxmlformats.org/officeDocument/2006/relationships/image" Target="../media/image49.wmf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4.bin"/><Relationship Id="rId9" Type="http://schemas.openxmlformats.org/officeDocument/2006/relationships/image" Target="../media/image46.emf"/><Relationship Id="rId14" Type="http://schemas.openxmlformats.org/officeDocument/2006/relationships/oleObject" Target="../embeddings/oleObject49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54.emf"/><Relationship Id="rId3" Type="http://schemas.openxmlformats.org/officeDocument/2006/relationships/image" Target="../media/image50.wmf"/><Relationship Id="rId7" Type="http://schemas.openxmlformats.org/officeDocument/2006/relationships/image" Target="../media/image46.emf"/><Relationship Id="rId12" Type="http://schemas.openxmlformats.org/officeDocument/2006/relationships/oleObject" Target="../embeddings/oleObject55.bin"/><Relationship Id="rId17" Type="http://schemas.openxmlformats.org/officeDocument/2006/relationships/image" Target="../media/image56.emf"/><Relationship Id="rId2" Type="http://schemas.openxmlformats.org/officeDocument/2006/relationships/oleObject" Target="../embeddings/oleObject50.bin"/><Relationship Id="rId16" Type="http://schemas.openxmlformats.org/officeDocument/2006/relationships/oleObject" Target="../embeddings/oleObject57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53.emf"/><Relationship Id="rId5" Type="http://schemas.openxmlformats.org/officeDocument/2006/relationships/image" Target="../media/image51.wmf"/><Relationship Id="rId15" Type="http://schemas.openxmlformats.org/officeDocument/2006/relationships/image" Target="../media/image55.wmf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5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1.bin"/><Relationship Id="rId13" Type="http://schemas.openxmlformats.org/officeDocument/2006/relationships/image" Target="../media/image58.wmf"/><Relationship Id="rId18" Type="http://schemas.openxmlformats.org/officeDocument/2006/relationships/oleObject" Target="../embeddings/oleObject66.bin"/><Relationship Id="rId26" Type="http://schemas.openxmlformats.org/officeDocument/2006/relationships/oleObject" Target="../embeddings/oleObject70.bin"/><Relationship Id="rId3" Type="http://schemas.openxmlformats.org/officeDocument/2006/relationships/image" Target="../media/image37.wmf"/><Relationship Id="rId21" Type="http://schemas.openxmlformats.org/officeDocument/2006/relationships/image" Target="../media/image62.wmf"/><Relationship Id="rId7" Type="http://schemas.openxmlformats.org/officeDocument/2006/relationships/image" Target="../media/image39.wmf"/><Relationship Id="rId12" Type="http://schemas.openxmlformats.org/officeDocument/2006/relationships/oleObject" Target="../embeddings/oleObject63.bin"/><Relationship Id="rId17" Type="http://schemas.openxmlformats.org/officeDocument/2006/relationships/image" Target="../media/image60.emf"/><Relationship Id="rId25" Type="http://schemas.openxmlformats.org/officeDocument/2006/relationships/image" Target="../media/image64.wmf"/><Relationship Id="rId2" Type="http://schemas.openxmlformats.org/officeDocument/2006/relationships/oleObject" Target="../embeddings/oleObject58.bin"/><Relationship Id="rId16" Type="http://schemas.openxmlformats.org/officeDocument/2006/relationships/oleObject" Target="../embeddings/oleObject65.bin"/><Relationship Id="rId20" Type="http://schemas.openxmlformats.org/officeDocument/2006/relationships/oleObject" Target="../embeddings/oleObject67.bin"/><Relationship Id="rId29" Type="http://schemas.openxmlformats.org/officeDocument/2006/relationships/image" Target="../media/image66.emf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60.bin"/><Relationship Id="rId11" Type="http://schemas.openxmlformats.org/officeDocument/2006/relationships/image" Target="../media/image40.emf"/><Relationship Id="rId24" Type="http://schemas.openxmlformats.org/officeDocument/2006/relationships/oleObject" Target="../embeddings/oleObject69.bin"/><Relationship Id="rId5" Type="http://schemas.openxmlformats.org/officeDocument/2006/relationships/image" Target="../media/image38.wmf"/><Relationship Id="rId15" Type="http://schemas.openxmlformats.org/officeDocument/2006/relationships/image" Target="../media/image59.wmf"/><Relationship Id="rId23" Type="http://schemas.openxmlformats.org/officeDocument/2006/relationships/image" Target="../media/image63.wmf"/><Relationship Id="rId28" Type="http://schemas.openxmlformats.org/officeDocument/2006/relationships/oleObject" Target="../embeddings/oleObject71.bin"/><Relationship Id="rId10" Type="http://schemas.openxmlformats.org/officeDocument/2006/relationships/oleObject" Target="../embeddings/oleObject62.bin"/><Relationship Id="rId19" Type="http://schemas.openxmlformats.org/officeDocument/2006/relationships/image" Target="../media/image61.emf"/><Relationship Id="rId31" Type="http://schemas.openxmlformats.org/officeDocument/2006/relationships/image" Target="../media/image67.wmf"/><Relationship Id="rId4" Type="http://schemas.openxmlformats.org/officeDocument/2006/relationships/oleObject" Target="../embeddings/oleObject59.bin"/><Relationship Id="rId9" Type="http://schemas.openxmlformats.org/officeDocument/2006/relationships/image" Target="../media/image57.wmf"/><Relationship Id="rId14" Type="http://schemas.openxmlformats.org/officeDocument/2006/relationships/oleObject" Target="../embeddings/oleObject64.bin"/><Relationship Id="rId22" Type="http://schemas.openxmlformats.org/officeDocument/2006/relationships/oleObject" Target="../embeddings/oleObject68.bin"/><Relationship Id="rId27" Type="http://schemas.openxmlformats.org/officeDocument/2006/relationships/image" Target="../media/image65.emf"/><Relationship Id="rId30" Type="http://schemas.openxmlformats.org/officeDocument/2006/relationships/oleObject" Target="../embeddings/oleObject72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3" Type="http://schemas.openxmlformats.org/officeDocument/2006/relationships/image" Target="../media/image68.wmf"/><Relationship Id="rId7" Type="http://schemas.openxmlformats.org/officeDocument/2006/relationships/image" Target="../media/image70.emf"/><Relationship Id="rId2" Type="http://schemas.openxmlformats.org/officeDocument/2006/relationships/oleObject" Target="../embeddings/oleObject73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75.bin"/><Relationship Id="rId11" Type="http://schemas.openxmlformats.org/officeDocument/2006/relationships/image" Target="../media/image72.wmf"/><Relationship Id="rId5" Type="http://schemas.openxmlformats.org/officeDocument/2006/relationships/image" Target="../media/image69.emf"/><Relationship Id="rId10" Type="http://schemas.openxmlformats.org/officeDocument/2006/relationships/oleObject" Target="../embeddings/oleObject77.bin"/><Relationship Id="rId4" Type="http://schemas.openxmlformats.org/officeDocument/2006/relationships/oleObject" Target="../embeddings/oleObject74.bin"/><Relationship Id="rId9" Type="http://schemas.openxmlformats.org/officeDocument/2006/relationships/image" Target="../media/image71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image" Target="../media/image78.wmf"/><Relationship Id="rId3" Type="http://schemas.openxmlformats.org/officeDocument/2006/relationships/image" Target="../media/image73.wmf"/><Relationship Id="rId7" Type="http://schemas.openxmlformats.org/officeDocument/2006/relationships/image" Target="../media/image75.wmf"/><Relationship Id="rId12" Type="http://schemas.openxmlformats.org/officeDocument/2006/relationships/oleObject" Target="../embeddings/oleObject83.bin"/><Relationship Id="rId2" Type="http://schemas.openxmlformats.org/officeDocument/2006/relationships/oleObject" Target="../embeddings/oleObject78.bin"/><Relationship Id="rId1" Type="http://schemas.openxmlformats.org/officeDocument/2006/relationships/slideLayout" Target="../slideLayouts/slideLayout12.xml"/><Relationship Id="rId6" Type="http://schemas.openxmlformats.org/officeDocument/2006/relationships/oleObject" Target="../embeddings/oleObject80.bin"/><Relationship Id="rId11" Type="http://schemas.openxmlformats.org/officeDocument/2006/relationships/image" Target="../media/image77.emf"/><Relationship Id="rId5" Type="http://schemas.openxmlformats.org/officeDocument/2006/relationships/image" Target="../media/image74.wmf"/><Relationship Id="rId15" Type="http://schemas.openxmlformats.org/officeDocument/2006/relationships/image" Target="../media/image79.emf"/><Relationship Id="rId10" Type="http://schemas.openxmlformats.org/officeDocument/2006/relationships/oleObject" Target="../embeddings/oleObject82.bin"/><Relationship Id="rId4" Type="http://schemas.openxmlformats.org/officeDocument/2006/relationships/oleObject" Target="../embeddings/oleObject79.bin"/><Relationship Id="rId9" Type="http://schemas.openxmlformats.org/officeDocument/2006/relationships/image" Target="../media/image76.wmf"/><Relationship Id="rId14" Type="http://schemas.openxmlformats.org/officeDocument/2006/relationships/oleObject" Target="../embeddings/oleObject8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5.bin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7.bin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8.bin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9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7" Type="http://schemas.openxmlformats.org/officeDocument/2006/relationships/image" Target="../media/image96.emf"/><Relationship Id="rId2" Type="http://schemas.openxmlformats.org/officeDocument/2006/relationships/oleObject" Target="../embeddings/oleObject90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92.bin"/><Relationship Id="rId5" Type="http://schemas.openxmlformats.org/officeDocument/2006/relationships/image" Target="../media/image95.emf"/><Relationship Id="rId4" Type="http://schemas.openxmlformats.org/officeDocument/2006/relationships/oleObject" Target="../embeddings/oleObject91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10">
            <a:extLst>
              <a:ext uri="{FF2B5EF4-FFF2-40B4-BE49-F238E27FC236}">
                <a16:creationId xmlns:a16="http://schemas.microsoft.com/office/drawing/2014/main" id="{0B4D00F8-39E7-4123-8564-BDFDAA1FD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9887D440-5561-4781-8085-0624A1A138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238032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336D1A-5AD9-422C-AF56-874D792820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1254408"/>
            <a:ext cx="10274898" cy="17756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Hadron transverse momentum distributions in the </a:t>
            </a:r>
            <a:r>
              <a:rPr lang="en-US" sz="4200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Tsallis</a:t>
            </a:r>
            <a:r>
              <a:rPr lang="en-US" sz="4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statistics with escort probabilities</a:t>
            </a:r>
          </a:p>
        </p:txBody>
      </p:sp>
      <p:cxnSp>
        <p:nvCxnSpPr>
          <p:cNvPr id="66" name="Straight Connector 14">
            <a:extLst>
              <a:ext uri="{FF2B5EF4-FFF2-40B4-BE49-F238E27FC236}">
                <a16:creationId xmlns:a16="http://schemas.microsoft.com/office/drawing/2014/main" id="{61F82DD2-CBE5-4F14-9CBD-705523516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2568" y="246028"/>
            <a:ext cx="255495" cy="546559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208D7D4-BE9E-4F60-9CD9-E84D57E89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0441" y="6522756"/>
            <a:ext cx="10717187" cy="0"/>
          </a:xfrm>
          <a:prstGeom prst="line">
            <a:avLst/>
          </a:prstGeom>
          <a:ln w="12700" cap="sq">
            <a:solidFill>
              <a:schemeClr val="tx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8FE0A0E-6A24-40EA-B007-CD4E0F5F8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829917" y="6400800"/>
            <a:ext cx="338328" cy="240175"/>
            <a:chOff x="4089400" y="933450"/>
            <a:chExt cx="338328" cy="341938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9F16762F-94A9-48A5-90A5-02953158C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258564" y="933450"/>
              <a:ext cx="0" cy="34193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ECE1E0D-DA5F-4EA4-BD67-EA8D9EAF3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089400" y="1104419"/>
              <a:ext cx="338328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346AFD63-6FD1-47AB-B42B-217BCAF9EC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6249" y="3563156"/>
            <a:ext cx="8085440" cy="1167561"/>
          </a:xfrm>
        </p:spPr>
        <p:txBody>
          <a:bodyPr>
            <a:normAutofit/>
          </a:bodyPr>
          <a:lstStyle/>
          <a:p>
            <a:pPr defTabSz="804672">
              <a:spcBef>
                <a:spcPts val="880"/>
              </a:spcBef>
            </a:pPr>
            <a:r>
              <a:rPr lang="en-US" sz="2464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+mn-cs"/>
              </a:rPr>
              <a:t>Parvan Alexandru</a:t>
            </a:r>
          </a:p>
          <a:p>
            <a:pPr defTabSz="804672">
              <a:spcBef>
                <a:spcPts val="880"/>
              </a:spcBef>
            </a:pPr>
            <a:r>
              <a:rPr lang="en-US" sz="1760" kern="1200" dirty="0">
                <a:solidFill>
                  <a:schemeClr val="tx1"/>
                </a:solidFill>
                <a:latin typeface="Century Schoolbook" panose="02040604050505020304" pitchFamily="18" charset="0"/>
                <a:ea typeface="+mn-ea"/>
                <a:cs typeface="+mn-cs"/>
              </a:rPr>
              <a:t>BLTP JINR Dubna Russia</a:t>
            </a:r>
          </a:p>
          <a:p>
            <a:pPr defTabSz="804672">
              <a:spcBef>
                <a:spcPts val="880"/>
              </a:spcBef>
            </a:pPr>
            <a:r>
              <a:rPr lang="en-US" sz="1760" kern="1200" dirty="0">
                <a:solidFill>
                  <a:schemeClr val="tx1"/>
                </a:solidFill>
                <a:latin typeface="Century Schoolbook" panose="02040604050505020304" pitchFamily="18" charset="0"/>
                <a:ea typeface="+mn-ea"/>
                <a:cs typeface="+mn-cs"/>
              </a:rPr>
              <a:t>DFT IFIN-HH Bucharest Romania</a:t>
            </a:r>
            <a:endParaRPr lang="en-US" sz="2000" dirty="0">
              <a:latin typeface="Century Schoolbook" panose="020406040505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2E2A5C-4010-4D27-BDB4-DF214E42F6DC}"/>
              </a:ext>
            </a:extLst>
          </p:cNvPr>
          <p:cNvSpPr txBox="1"/>
          <p:nvPr/>
        </p:nvSpPr>
        <p:spPr>
          <a:xfrm>
            <a:off x="988064" y="5389596"/>
            <a:ext cx="10157992" cy="710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804672">
              <a:spcAft>
                <a:spcPts val="600"/>
              </a:spcAft>
            </a:pPr>
            <a:r>
              <a:rPr lang="en-US" sz="176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14th APCTP-BLTP JINR Joint Workshop – Memorial Workshop in Honor of Prof. </a:t>
            </a:r>
            <a:r>
              <a:rPr lang="en-US" sz="176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Yongseok</a:t>
            </a:r>
            <a:r>
              <a:rPr lang="en-US" sz="176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Oh   </a:t>
            </a:r>
            <a:endParaRPr lang="ru-RU" sz="176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defTabSz="804672">
              <a:spcAft>
                <a:spcPts val="600"/>
              </a:spcAft>
            </a:pPr>
            <a:r>
              <a:rPr lang="en-US" sz="176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July 9</a:t>
            </a:r>
            <a:r>
              <a:rPr lang="ru-RU" sz="176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sz="176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14, 2023, POSCO International Center, APCTP, Pohang, Korea</a:t>
            </a:r>
            <a:endParaRPr lang="en-US" sz="2000" b="1" dirty="0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7B773A-E48D-4194-8782-E8B95B528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16292" y="5854106"/>
            <a:ext cx="2425632" cy="322856"/>
          </a:xfrm>
        </p:spPr>
        <p:txBody>
          <a:bodyPr/>
          <a:lstStyle/>
          <a:p>
            <a:pPr defTabSz="804672">
              <a:spcAft>
                <a:spcPts val="600"/>
              </a:spcAft>
            </a:pPr>
            <a:fld id="{C0FFE4BE-B6CD-459A-AE49-520762B50D48}" type="slidenum">
              <a:rPr lang="en-US" sz="105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defTabSz="804672"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63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7F70934-2823-F359-CCBC-62057C86C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48861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Motivation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24F5B9-5579-2EC9-C115-E478955AB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E4BE-B6CD-459A-AE49-520762B50D48}" type="slidenum">
              <a:rPr lang="en-US" smtClean="0"/>
              <a:t>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816F7-7DC4-0FA6-23C5-B3AC97BDA351}"/>
              </a:ext>
            </a:extLst>
          </p:cNvPr>
          <p:cNvSpPr txBox="1"/>
          <p:nvPr/>
        </p:nvSpPr>
        <p:spPr>
          <a:xfrm>
            <a:off x="336645" y="928049"/>
            <a:ext cx="141026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cs typeface="Times New Roman" panose="02020603050405020304" pitchFamily="18" charset="0"/>
              </a:rPr>
              <a:t>Experiment</a:t>
            </a:r>
            <a:r>
              <a:rPr lang="en-US" b="1" dirty="0">
                <a:cs typeface="Times New Roman" panose="02020603050405020304" pitchFamily="18" charset="0"/>
              </a:rPr>
              <a:t>:</a:t>
            </a:r>
            <a:endParaRPr lang="ru-RU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9D49A34C-BDA2-43E2-CC5B-F21EDF31DD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3710537"/>
              </p:ext>
            </p:extLst>
          </p:nvPr>
        </p:nvGraphicFramePr>
        <p:xfrm>
          <a:off x="1938338" y="942975"/>
          <a:ext cx="7059612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76640" imgH="457200" progId="Equation.DSMT4">
                  <p:embed/>
                </p:oleObj>
              </mc:Choice>
              <mc:Fallback>
                <p:oleObj name="Equation" r:id="rId2" imgW="407664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8338" y="942975"/>
                        <a:ext cx="7059612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3E549C1-A1F7-A2E7-803B-91399441417F}"/>
              </a:ext>
            </a:extLst>
          </p:cNvPr>
          <p:cNvSpPr txBox="1"/>
          <p:nvPr/>
        </p:nvSpPr>
        <p:spPr>
          <a:xfrm>
            <a:off x="9751030" y="942540"/>
            <a:ext cx="11671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RHIC, LHC</a:t>
            </a:r>
          </a:p>
          <a:p>
            <a:r>
              <a:rPr lang="en-US" dirty="0"/>
              <a:t>FAIR, NICA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E636D5-5BCA-EC3C-E9EE-D3099A366513}"/>
              </a:ext>
            </a:extLst>
          </p:cNvPr>
          <p:cNvSpPr txBox="1"/>
          <p:nvPr/>
        </p:nvSpPr>
        <p:spPr>
          <a:xfrm>
            <a:off x="336645" y="1821977"/>
            <a:ext cx="106452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cs typeface="Times New Roman" panose="02020603050405020304" pitchFamily="18" charset="0"/>
              </a:rPr>
              <a:t>Theory</a:t>
            </a:r>
            <a:r>
              <a:rPr lang="en-US" b="1" dirty="0">
                <a:cs typeface="Times New Roman" panose="02020603050405020304" pitchFamily="18" charset="0"/>
              </a:rPr>
              <a:t>: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5657D1-1B08-DCAD-0B6D-AD306FBC26BD}"/>
              </a:ext>
            </a:extLst>
          </p:cNvPr>
          <p:cNvSpPr txBox="1"/>
          <p:nvPr/>
        </p:nvSpPr>
        <p:spPr>
          <a:xfrm>
            <a:off x="1938338" y="1821977"/>
            <a:ext cx="471917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Approximate </a:t>
            </a:r>
            <a:r>
              <a:rPr lang="en-US" dirty="0" err="1">
                <a:solidFill>
                  <a:schemeClr val="accent1"/>
                </a:solidFill>
              </a:rPr>
              <a:t>Tsallis</a:t>
            </a:r>
            <a:r>
              <a:rPr lang="en-US" dirty="0">
                <a:solidFill>
                  <a:schemeClr val="accent1"/>
                </a:solidFill>
              </a:rPr>
              <a:t>       -distributions</a:t>
            </a:r>
            <a:r>
              <a:rPr lang="ru-RU" dirty="0">
                <a:solidFill>
                  <a:schemeClr val="accent1"/>
                </a:solidFill>
              </a:rPr>
              <a:t>:</a:t>
            </a:r>
            <a:endParaRPr lang="en-US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Exact      -distributions of the </a:t>
            </a:r>
            <a:r>
              <a:rPr lang="en-US" dirty="0" err="1">
                <a:solidFill>
                  <a:schemeClr val="accent1"/>
                </a:solidFill>
              </a:rPr>
              <a:t>Tsallis</a:t>
            </a:r>
            <a:r>
              <a:rPr lang="en-US" dirty="0">
                <a:solidFill>
                  <a:schemeClr val="accent1"/>
                </a:solidFill>
              </a:rPr>
              <a:t> statistics</a:t>
            </a:r>
            <a:r>
              <a:rPr lang="ru-RU" dirty="0">
                <a:solidFill>
                  <a:schemeClr val="accent1"/>
                </a:solidFill>
              </a:rPr>
              <a:t>:</a:t>
            </a:r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FBD2208-7493-025B-4C9D-963577B143F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9293105"/>
              </p:ext>
            </p:extLst>
          </p:nvPr>
        </p:nvGraphicFramePr>
        <p:xfrm>
          <a:off x="4228720" y="1821977"/>
          <a:ext cx="302336" cy="340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03040" imgH="228600" progId="Equation.DSMT4">
                  <p:embed/>
                </p:oleObj>
              </mc:Choice>
              <mc:Fallback>
                <p:oleObj name="Equation" r:id="rId4" imgW="2030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28720" y="1821977"/>
                        <a:ext cx="302336" cy="3401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2173048-8E2D-AFBB-2A0F-5037F6F3412B}"/>
              </a:ext>
            </a:extLst>
          </p:cNvPr>
          <p:cNvSpPr txBox="1"/>
          <p:nvPr/>
        </p:nvSpPr>
        <p:spPr>
          <a:xfrm>
            <a:off x="2916237" y="2162105"/>
            <a:ext cx="20850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Tsallis</a:t>
            </a:r>
            <a:r>
              <a:rPr lang="en-US" sz="1600" b="1" dirty="0"/>
              <a:t>-like distribution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F4E61B-710E-5750-E3E6-6C00DE800551}"/>
              </a:ext>
            </a:extLst>
          </p:cNvPr>
          <p:cNvSpPr txBox="1"/>
          <p:nvPr/>
        </p:nvSpPr>
        <p:spPr>
          <a:xfrm>
            <a:off x="7067506" y="2196097"/>
            <a:ext cx="33526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Phenomenological </a:t>
            </a:r>
            <a:r>
              <a:rPr lang="en-US" sz="1600" b="1" dirty="0" err="1"/>
              <a:t>Tsallis</a:t>
            </a:r>
            <a:r>
              <a:rPr lang="en-US" sz="1600" b="1" dirty="0"/>
              <a:t> distribution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D42FF8B0-7124-D60D-45CF-4E34B5DF8C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7755200"/>
              </p:ext>
            </p:extLst>
          </p:nvPr>
        </p:nvGraphicFramePr>
        <p:xfrm>
          <a:off x="6056313" y="2555114"/>
          <a:ext cx="5011737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012478" imgH="777273" progId="Equation.DSMT4">
                  <p:embed/>
                </p:oleObj>
              </mc:Choice>
              <mc:Fallback>
                <p:oleObj name="Equation" r:id="rId6" imgW="5012478" imgH="777273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56313" y="2555114"/>
                        <a:ext cx="5011737" cy="777875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C385D331-ECF6-1DF7-F904-E6FAEB45A6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5607088"/>
              </p:ext>
            </p:extLst>
          </p:nvPr>
        </p:nvGraphicFramePr>
        <p:xfrm>
          <a:off x="2046951" y="2549367"/>
          <a:ext cx="3496299" cy="8191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22280" imgH="520560" progId="Equation.DSMT4">
                  <p:embed/>
                </p:oleObj>
              </mc:Choice>
              <mc:Fallback>
                <p:oleObj name="Equation" r:id="rId8" imgW="222228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46951" y="2549367"/>
                        <a:ext cx="3496299" cy="81913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133BCC57-3BBE-F1BC-34FB-BF4383A96D8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5922618"/>
              </p:ext>
            </p:extLst>
          </p:nvPr>
        </p:nvGraphicFramePr>
        <p:xfrm>
          <a:off x="2916237" y="3455358"/>
          <a:ext cx="301625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01900" imgH="339967" progId="Equation.DSMT4">
                  <p:embed/>
                </p:oleObj>
              </mc:Choice>
              <mc:Fallback>
                <p:oleObj name="Equation" r:id="rId10" imgW="301900" imgH="339967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16237" y="3455358"/>
                        <a:ext cx="301625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71CB7FD-04C7-B12C-8EA0-0D52D52A8605}"/>
              </a:ext>
            </a:extLst>
          </p:cNvPr>
          <p:cNvSpPr txBox="1"/>
          <p:nvPr/>
        </p:nvSpPr>
        <p:spPr>
          <a:xfrm>
            <a:off x="1987634" y="3950753"/>
            <a:ext cx="1857205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b="1" dirty="0">
                <a:cs typeface="Times New Roman" panose="02020603050405020304" pitchFamily="18" charset="0"/>
              </a:rPr>
              <a:t>Tsallis-1 statistics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8E1CC5-D804-4260-BA3D-289A846870B5}"/>
              </a:ext>
            </a:extLst>
          </p:cNvPr>
          <p:cNvSpPr txBox="1"/>
          <p:nvPr/>
        </p:nvSpPr>
        <p:spPr>
          <a:xfrm>
            <a:off x="4509375" y="3949181"/>
            <a:ext cx="191753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b="1" dirty="0">
                <a:cs typeface="Times New Roman" panose="02020603050405020304" pitchFamily="18" charset="0"/>
              </a:rPr>
              <a:t>Tsallis-2 statistics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69D60E-89D1-FE0B-6803-355B503912D1}"/>
              </a:ext>
            </a:extLst>
          </p:cNvPr>
          <p:cNvSpPr txBox="1"/>
          <p:nvPr/>
        </p:nvSpPr>
        <p:spPr>
          <a:xfrm>
            <a:off x="6962945" y="3951193"/>
            <a:ext cx="1857205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b="1" dirty="0">
                <a:cs typeface="Times New Roman" panose="02020603050405020304" pitchFamily="18" charset="0"/>
              </a:rPr>
              <a:t>Tsallis-3 statistics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D213130-EAA9-ECDB-2E20-657BE05328EA}"/>
              </a:ext>
            </a:extLst>
          </p:cNvPr>
          <p:cNvSpPr txBox="1"/>
          <p:nvPr/>
        </p:nvSpPr>
        <p:spPr>
          <a:xfrm>
            <a:off x="9319109" y="3949181"/>
            <a:ext cx="174894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cs typeface="Times New Roman" panose="02020603050405020304" pitchFamily="18" charset="0"/>
              </a:rPr>
              <a:t> </a:t>
            </a:r>
            <a:r>
              <a:rPr lang="en-US" b="1" i="1" dirty="0">
                <a:cs typeface="Times New Roman" panose="02020603050405020304" pitchFamily="18" charset="0"/>
              </a:rPr>
              <a:t>q</a:t>
            </a:r>
            <a:r>
              <a:rPr lang="en-US" b="1" dirty="0">
                <a:cs typeface="Times New Roman" panose="02020603050405020304" pitchFamily="18" charset="0"/>
              </a:rPr>
              <a:t>-dual statistics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DB8F60-7238-50D8-0430-E1AAF561FCC9}"/>
              </a:ext>
            </a:extLst>
          </p:cNvPr>
          <p:cNvSpPr txBox="1"/>
          <p:nvPr/>
        </p:nvSpPr>
        <p:spPr>
          <a:xfrm>
            <a:off x="334086" y="4607206"/>
            <a:ext cx="262819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u="sng" dirty="0">
                <a:cs typeface="Times New Roman" panose="02020603050405020304" pitchFamily="18" charset="0"/>
              </a:rPr>
              <a:t>Rules of theory selection</a:t>
            </a:r>
            <a:r>
              <a:rPr lang="en-US" b="1" dirty="0">
                <a:cs typeface="Times New Roman" panose="02020603050405020304" pitchFamily="18" charset="0"/>
              </a:rPr>
              <a:t>: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631BA59-F2D0-587F-0190-B2947A780090}"/>
              </a:ext>
            </a:extLst>
          </p:cNvPr>
          <p:cNvSpPr txBox="1"/>
          <p:nvPr/>
        </p:nvSpPr>
        <p:spPr>
          <a:xfrm>
            <a:off x="1938337" y="5043375"/>
            <a:ext cx="88017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Experiment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Thermodynamical self-consistency of      -distributions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Consistent derivation of      -distributions from the first principles of statistical mechanics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chemeClr val="accent1"/>
                </a:solidFill>
              </a:rPr>
              <a:t> Approximate results        Exact results  </a:t>
            </a:r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8F8B9AA9-EACB-D80E-A38B-85667006BC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37658"/>
              </p:ext>
            </p:extLst>
          </p:nvPr>
        </p:nvGraphicFramePr>
        <p:xfrm>
          <a:off x="4637730" y="5611738"/>
          <a:ext cx="301625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01900" imgH="339967" progId="Equation.DSMT4">
                  <p:embed/>
                </p:oleObj>
              </mc:Choice>
              <mc:Fallback>
                <p:oleObj name="Equation" r:id="rId12" imgW="301900" imgH="339967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637730" y="5611738"/>
                        <a:ext cx="301625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1E4C2945-F8AD-10CA-F383-1E2E7D3901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689234"/>
              </p:ext>
            </p:extLst>
          </p:nvPr>
        </p:nvGraphicFramePr>
        <p:xfrm>
          <a:off x="5845175" y="5315054"/>
          <a:ext cx="301625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301900" imgH="339967" progId="Equation.DSMT4">
                  <p:embed/>
                </p:oleObj>
              </mc:Choice>
              <mc:Fallback>
                <p:oleObj name="Equation" r:id="rId14" imgW="301900" imgH="339967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845175" y="5315054"/>
                        <a:ext cx="301625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4B86BC0C-DB8E-6BA8-E2BB-F5C0A5D8B1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9227126"/>
              </p:ext>
            </p:extLst>
          </p:nvPr>
        </p:nvGraphicFramePr>
        <p:xfrm>
          <a:off x="4379888" y="5951463"/>
          <a:ext cx="234650" cy="23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26720" imgH="126720" progId="Equation.DSMT4">
                  <p:embed/>
                </p:oleObj>
              </mc:Choice>
              <mc:Fallback>
                <p:oleObj name="Equation" r:id="rId16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379888" y="5951463"/>
                        <a:ext cx="234650" cy="234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3E39CCD-51B1-7100-9EBF-F70D339E6104}"/>
              </a:ext>
            </a:extLst>
          </p:cNvPr>
          <p:cNvCxnSpPr/>
          <p:nvPr/>
        </p:nvCxnSpPr>
        <p:spPr>
          <a:xfrm>
            <a:off x="2520287" y="2452048"/>
            <a:ext cx="2533934" cy="97695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7806491-0AF7-C141-9DAA-A0479785D120}"/>
              </a:ext>
            </a:extLst>
          </p:cNvPr>
          <p:cNvCxnSpPr/>
          <p:nvPr/>
        </p:nvCxnSpPr>
        <p:spPr>
          <a:xfrm flipH="1">
            <a:off x="2624919" y="2433851"/>
            <a:ext cx="2314436" cy="995149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0D56E2C-9481-5D54-48FE-C675FCA0A75C}"/>
              </a:ext>
            </a:extLst>
          </p:cNvPr>
          <p:cNvCxnSpPr/>
          <p:nvPr/>
        </p:nvCxnSpPr>
        <p:spPr>
          <a:xfrm>
            <a:off x="4939355" y="3825084"/>
            <a:ext cx="1605886" cy="51853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7F52A46-F011-F7B7-2DFA-5436B3FEB0D7}"/>
              </a:ext>
            </a:extLst>
          </p:cNvPr>
          <p:cNvCxnSpPr/>
          <p:nvPr/>
        </p:nvCxnSpPr>
        <p:spPr>
          <a:xfrm flipH="1">
            <a:off x="5074597" y="3816997"/>
            <a:ext cx="1092579" cy="63134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577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331D4-952A-4860-ADF8-8EFF736F8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26" y="125126"/>
            <a:ext cx="11650548" cy="1028844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>
                <a:solidFill>
                  <a:schemeClr val="accent1"/>
                </a:solidFill>
              </a:rPr>
              <a:t>Tsallis</a:t>
            </a:r>
            <a:r>
              <a:rPr lang="en-US" sz="2800" dirty="0">
                <a:solidFill>
                  <a:schemeClr val="accent1"/>
                </a:solidFill>
              </a:rPr>
              <a:t> statistics with escort probabilities (Tsallis-3 statistics)</a:t>
            </a:r>
            <a:br>
              <a:rPr lang="en-US" sz="2800" dirty="0">
                <a:solidFill>
                  <a:schemeClr val="accent1"/>
                </a:solidFill>
              </a:rPr>
            </a:br>
            <a:r>
              <a:rPr lang="en-US" sz="2800" dirty="0">
                <a:solidFill>
                  <a:schemeClr val="accent1"/>
                </a:solidFill>
              </a:rPr>
              <a:t>Grand Canonical Ensemble </a:t>
            </a:r>
            <a:endParaRPr lang="en-US" sz="2800" b="1" dirty="0">
              <a:solidFill>
                <a:schemeClr val="accent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DF6A6A7-315E-452E-9AEA-B3871EB0E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84C6B-C462-471C-82CC-4A376EEEF893}" type="slidenum">
              <a:rPr lang="en-US" smtClean="0"/>
              <a:t>3</a:t>
            </a:fld>
            <a:endParaRPr lang="en-US" dirty="0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9D7BDEC9-966D-4036-8D06-E0070C307C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964884"/>
              </p:ext>
            </p:extLst>
          </p:nvPr>
        </p:nvGraphicFramePr>
        <p:xfrm>
          <a:off x="3469708" y="1272275"/>
          <a:ext cx="43942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81000" imgH="444240" progId="Equation.DSMT4">
                  <p:embed/>
                </p:oleObj>
              </mc:Choice>
              <mc:Fallback>
                <p:oleObj name="Equation" r:id="rId2" imgW="2781000" imgH="44424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9D7BDEC9-966D-4036-8D06-E0070C307C3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69708" y="1272275"/>
                        <a:ext cx="4394200" cy="704850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9C456EE-DBF1-485D-9E0F-E7331BA6E355}"/>
              </a:ext>
            </a:extLst>
          </p:cNvPr>
          <p:cNvSpPr txBox="1"/>
          <p:nvPr/>
        </p:nvSpPr>
        <p:spPr>
          <a:xfrm>
            <a:off x="482625" y="1444771"/>
            <a:ext cx="14214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Tsallis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entropy</a:t>
            </a:r>
            <a:r>
              <a:rPr lang="ru-RU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</a:t>
            </a:r>
            <a:endParaRPr lang="en-US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797476D-04A0-45B9-BF8B-EEC615A7F6B8}"/>
              </a:ext>
            </a:extLst>
          </p:cNvPr>
          <p:cNvSpPr/>
          <p:nvPr/>
        </p:nvSpPr>
        <p:spPr>
          <a:xfrm>
            <a:off x="8286093" y="2769231"/>
            <a:ext cx="32971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Tsallis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Stat.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(1988)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479;</a:t>
            </a:r>
          </a:p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Tsallis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Physica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261 (1998) 534</a:t>
            </a: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09CF1B4-788A-4545-8884-9B03CF9E92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9727597"/>
              </p:ext>
            </p:extLst>
          </p:nvPr>
        </p:nvGraphicFramePr>
        <p:xfrm>
          <a:off x="3468146" y="2953708"/>
          <a:ext cx="2600325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63560" imgH="660240" progId="Equation.DSMT4">
                  <p:embed/>
                </p:oleObj>
              </mc:Choice>
              <mc:Fallback>
                <p:oleObj name="Equation" r:id="rId4" imgW="1663560" imgH="66024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B09CF1B4-788A-4545-8884-9B03CF9E921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68146" y="2953708"/>
                        <a:ext cx="2600325" cy="1031875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554D93CD-BDA4-4A3E-8D11-1C21A682E0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8889834"/>
              </p:ext>
            </p:extLst>
          </p:nvPr>
        </p:nvGraphicFramePr>
        <p:xfrm>
          <a:off x="9925050" y="1444770"/>
          <a:ext cx="1657350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66680" imgH="342720" progId="Equation.DSMT4">
                  <p:embed/>
                </p:oleObj>
              </mc:Choice>
              <mc:Fallback>
                <p:oleObj name="Equation" r:id="rId6" imgW="1066680" imgH="34272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554D93CD-BDA4-4A3E-8D11-1C21A682E0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925050" y="1444770"/>
                        <a:ext cx="1657350" cy="534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B98B4BB-0C4D-4C94-824D-4AFD88793AB9}"/>
              </a:ext>
            </a:extLst>
          </p:cNvPr>
          <p:cNvCxnSpPr>
            <a:cxnSpLocks/>
          </p:cNvCxnSpPr>
          <p:nvPr/>
        </p:nvCxnSpPr>
        <p:spPr>
          <a:xfrm>
            <a:off x="8526792" y="1624700"/>
            <a:ext cx="831495" cy="4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350AA993-90DF-4063-B92E-2EC602B3F04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6592466"/>
              </p:ext>
            </p:extLst>
          </p:nvPr>
        </p:nvGraphicFramePr>
        <p:xfrm>
          <a:off x="8663389" y="1336545"/>
          <a:ext cx="558299" cy="288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93480" imgH="203040" progId="Equation.DSMT4">
                  <p:embed/>
                </p:oleObj>
              </mc:Choice>
              <mc:Fallback>
                <p:oleObj name="Equation" r:id="rId8" imgW="393480" imgH="20304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350AA993-90DF-4063-B92E-2EC602B3F0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663389" y="1336545"/>
                        <a:ext cx="558299" cy="2881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15192CC3-C308-4A4C-9773-4217F21D41CA}"/>
              </a:ext>
            </a:extLst>
          </p:cNvPr>
          <p:cNvSpPr txBox="1"/>
          <p:nvPr/>
        </p:nvSpPr>
        <p:spPr>
          <a:xfrm>
            <a:off x="10021172" y="1970398"/>
            <a:ext cx="1571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- Boltzmann-Gibbs </a:t>
            </a:r>
          </a:p>
          <a:p>
            <a:pPr algn="ctr"/>
            <a:r>
              <a:rPr lang="en-US" sz="1400" dirty="0"/>
              <a:t>    entropy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21D7F43-338F-4EF3-A1BB-F190D8056A42}"/>
              </a:ext>
            </a:extLst>
          </p:cNvPr>
          <p:cNvSpPr txBox="1"/>
          <p:nvPr/>
        </p:nvSpPr>
        <p:spPr>
          <a:xfrm>
            <a:off x="482625" y="3097131"/>
            <a:ext cx="20018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Mean value of the </a:t>
            </a:r>
          </a:p>
          <a:p>
            <a:r>
              <a:rPr lang="en-US" sz="1600" dirty="0"/>
              <a:t>quantum operator</a:t>
            </a:r>
            <a:r>
              <a:rPr lang="ru-RU" sz="1600" dirty="0"/>
              <a:t>     : </a:t>
            </a:r>
            <a:endParaRPr lang="en-US" sz="1600" dirty="0"/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2C5FD173-09F6-426A-8EDF-76B6E3BC96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7666571"/>
              </p:ext>
            </p:extLst>
          </p:nvPr>
        </p:nvGraphicFramePr>
        <p:xfrm>
          <a:off x="2095108" y="3292451"/>
          <a:ext cx="215913" cy="3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65197" imgH="376739" progId="Equation.DSMT4">
                  <p:embed/>
                </p:oleObj>
              </mc:Choice>
              <mc:Fallback>
                <p:oleObj name="Equation" r:id="rId10" imgW="265197" imgH="376739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2C5FD173-09F6-426A-8EDF-76B6E3BC96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095108" y="3292451"/>
                        <a:ext cx="215913" cy="306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6DD6CC1D-F5EB-4769-B220-889C27B403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0579058"/>
              </p:ext>
            </p:extLst>
          </p:nvPr>
        </p:nvGraphicFramePr>
        <p:xfrm>
          <a:off x="3469708" y="5870576"/>
          <a:ext cx="38592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2425680" imgH="419040" progId="Equation.DSMT4">
                  <p:embed/>
                </p:oleObj>
              </mc:Choice>
              <mc:Fallback>
                <p:oleObj name="Equation" r:id="rId12" imgW="2425680" imgH="4190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6DD6CC1D-F5EB-4769-B220-889C27B403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469708" y="5870576"/>
                        <a:ext cx="3859212" cy="668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1F91383-F2D3-42E1-B363-E654C148E4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4116274"/>
              </p:ext>
            </p:extLst>
          </p:nvPr>
        </p:nvGraphicFramePr>
        <p:xfrm>
          <a:off x="3469708" y="4139781"/>
          <a:ext cx="4449762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781000" imgH="888840" progId="Equation.DSMT4">
                  <p:embed/>
                </p:oleObj>
              </mc:Choice>
              <mc:Fallback>
                <p:oleObj name="Equation" r:id="rId14" imgW="2781000" imgH="88884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31F91383-F2D3-42E1-B363-E654C148E4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469708" y="4139781"/>
                        <a:ext cx="4449762" cy="1422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63FD89F8-D5B9-4B92-A516-E52C827737C0}"/>
              </a:ext>
            </a:extLst>
          </p:cNvPr>
          <p:cNvSpPr txBox="1"/>
          <p:nvPr/>
        </p:nvSpPr>
        <p:spPr>
          <a:xfrm>
            <a:off x="482625" y="5870576"/>
            <a:ext cx="21968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Mean energy and mean </a:t>
            </a:r>
          </a:p>
          <a:p>
            <a:r>
              <a:rPr lang="en-US" sz="1600" dirty="0"/>
              <a:t>number of particles</a:t>
            </a:r>
            <a:r>
              <a:rPr lang="ru-RU" sz="1600" dirty="0"/>
              <a:t>: </a:t>
            </a:r>
            <a:endParaRPr lang="en-US" sz="16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E69BEB3-C712-4905-8CBA-11A6B1A2B021}"/>
              </a:ext>
            </a:extLst>
          </p:cNvPr>
          <p:cNvSpPr txBox="1"/>
          <p:nvPr/>
        </p:nvSpPr>
        <p:spPr>
          <a:xfrm>
            <a:off x="482625" y="4311516"/>
            <a:ext cx="15872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Thermodynamic </a:t>
            </a:r>
          </a:p>
          <a:p>
            <a:r>
              <a:rPr lang="en-US" sz="1600" dirty="0"/>
              <a:t>potential</a:t>
            </a:r>
            <a:r>
              <a:rPr lang="ru-RU" sz="1600" dirty="0"/>
              <a:t>:</a:t>
            </a:r>
            <a:endParaRPr lang="en-US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C36C28-A144-7E61-BD12-4853C5B7A018}"/>
              </a:ext>
            </a:extLst>
          </p:cNvPr>
          <p:cNvSpPr txBox="1"/>
          <p:nvPr/>
        </p:nvSpPr>
        <p:spPr>
          <a:xfrm>
            <a:off x="482625" y="2221521"/>
            <a:ext cx="15084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Norm equation</a:t>
            </a:r>
            <a:r>
              <a:rPr lang="ru-RU" sz="1600" dirty="0"/>
              <a:t>:</a:t>
            </a:r>
            <a:endParaRPr lang="en-US" sz="1600" dirty="0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CB0702C6-11F8-EB49-FB5A-9C02C2FF8F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7238659"/>
              </p:ext>
            </p:extLst>
          </p:nvPr>
        </p:nvGraphicFramePr>
        <p:xfrm>
          <a:off x="3468146" y="2194556"/>
          <a:ext cx="2484437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485720" imgH="342720" progId="Equation.DSMT4">
                  <p:embed/>
                </p:oleObj>
              </mc:Choice>
              <mc:Fallback>
                <p:oleObj name="Equation" r:id="rId16" imgW="1485720" imgH="34272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CB0702C6-11F8-EB49-FB5A-9C02C2FF8FE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468146" y="2194556"/>
                        <a:ext cx="2484437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4C9BC8CC-826B-0B84-2F5B-1DF519664D54}"/>
              </a:ext>
            </a:extLst>
          </p:cNvPr>
          <p:cNvSpPr txBox="1"/>
          <p:nvPr/>
        </p:nvSpPr>
        <p:spPr>
          <a:xfrm>
            <a:off x="8250654" y="4311516"/>
            <a:ext cx="181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- Legendre transform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F47CFD-E701-6535-8C85-C7074FA30F00}"/>
              </a:ext>
            </a:extLst>
          </p:cNvPr>
          <p:cNvSpPr/>
          <p:nvPr/>
        </p:nvSpPr>
        <p:spPr>
          <a:xfrm>
            <a:off x="8309974" y="4774778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</p:spTree>
    <p:extLst>
      <p:ext uri="{BB962C8B-B14F-4D97-AF65-F5344CB8AC3E}">
        <p14:creationId xmlns:p14="http://schemas.microsoft.com/office/powerpoint/2010/main" val="1130742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331D4-952A-4860-ADF8-8EFF736F8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26" y="125126"/>
            <a:ext cx="11650548" cy="1028844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>
                <a:solidFill>
                  <a:schemeClr val="accent1"/>
                </a:solidFill>
              </a:rPr>
              <a:t>Tsallis</a:t>
            </a:r>
            <a:r>
              <a:rPr lang="en-US" sz="2800" dirty="0">
                <a:solidFill>
                  <a:schemeClr val="accent1"/>
                </a:solidFill>
              </a:rPr>
              <a:t> statistics with escort probabilities (Tsallis-3 statistics)</a:t>
            </a:r>
            <a:br>
              <a:rPr lang="en-US" sz="2800" dirty="0">
                <a:solidFill>
                  <a:schemeClr val="accent1"/>
                </a:solidFill>
              </a:rPr>
            </a:br>
            <a:r>
              <a:rPr lang="en-US" sz="2800" dirty="0">
                <a:solidFill>
                  <a:schemeClr val="accent1"/>
                </a:solidFill>
              </a:rPr>
              <a:t>Grand Canonical Ensemble </a:t>
            </a:r>
            <a:endParaRPr lang="en-US" sz="2800" b="1" dirty="0">
              <a:solidFill>
                <a:schemeClr val="accent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DF6A6A7-315E-452E-9AEA-B3871EB0E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84C6B-C462-471C-82CC-4A376EEEF893}" type="slidenum">
              <a:rPr lang="en-US" smtClean="0"/>
              <a:t>4</a:t>
            </a:fld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797476D-04A0-45B9-BF8B-EEC615A7F6B8}"/>
              </a:ext>
            </a:extLst>
          </p:cNvPr>
          <p:cNvSpPr/>
          <p:nvPr/>
        </p:nvSpPr>
        <p:spPr>
          <a:xfrm>
            <a:off x="8805838" y="2646829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6DD6CC1D-F5EB-4769-B220-889C27B403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855652"/>
              </p:ext>
            </p:extLst>
          </p:nvPr>
        </p:nvGraphicFramePr>
        <p:xfrm>
          <a:off x="3792656" y="1342620"/>
          <a:ext cx="4940263" cy="654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90560" imgH="342720" progId="Equation.DSMT4">
                  <p:embed/>
                </p:oleObj>
              </mc:Choice>
              <mc:Fallback>
                <p:oleObj name="Equation" r:id="rId2" imgW="2590560" imgH="34272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6DD6CC1D-F5EB-4769-B220-889C27B403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92656" y="1342620"/>
                        <a:ext cx="4940263" cy="6545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1F91383-F2D3-42E1-B363-E654C148E4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5735149"/>
              </p:ext>
            </p:extLst>
          </p:nvPr>
        </p:nvGraphicFramePr>
        <p:xfrm>
          <a:off x="3792656" y="2261845"/>
          <a:ext cx="3438525" cy="89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93680" imgH="520560" progId="Equation.DSMT4">
                  <p:embed/>
                </p:oleObj>
              </mc:Choice>
              <mc:Fallback>
                <p:oleObj name="Equation" r:id="rId4" imgW="1993680" imgH="5205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31F91383-F2D3-42E1-B363-E654C148E4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92656" y="2261845"/>
                        <a:ext cx="3438525" cy="896938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7C33F94F-1710-484A-A1FB-FEB8B2B068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32408"/>
              </p:ext>
            </p:extLst>
          </p:nvPr>
        </p:nvGraphicFramePr>
        <p:xfrm>
          <a:off x="3792656" y="5492053"/>
          <a:ext cx="4371089" cy="896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539800" imgH="520560" progId="Equation.DSMT4">
                  <p:embed/>
                </p:oleObj>
              </mc:Choice>
              <mc:Fallback>
                <p:oleObj name="Equation" r:id="rId6" imgW="2539800" imgH="520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7C33F94F-1710-484A-A1FB-FEB8B2B068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92656" y="5492053"/>
                        <a:ext cx="4371089" cy="8960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63FD89F8-D5B9-4B92-A516-E52C827737C0}"/>
              </a:ext>
            </a:extLst>
          </p:cNvPr>
          <p:cNvSpPr txBox="1"/>
          <p:nvPr/>
        </p:nvSpPr>
        <p:spPr>
          <a:xfrm>
            <a:off x="482624" y="1311676"/>
            <a:ext cx="29111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probability is determined from the principle of </a:t>
            </a:r>
          </a:p>
          <a:p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thermodynamic equilibrium</a:t>
            </a:r>
            <a:r>
              <a:rPr lang="ru-RU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 </a:t>
            </a:r>
            <a:endParaRPr lang="en-US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E69BEB3-C712-4905-8CBA-11A6B1A2B021}"/>
              </a:ext>
            </a:extLst>
          </p:cNvPr>
          <p:cNvSpPr txBox="1"/>
          <p:nvPr/>
        </p:nvSpPr>
        <p:spPr>
          <a:xfrm>
            <a:off x="482624" y="2462163"/>
            <a:ext cx="11367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Probability</a:t>
            </a:r>
            <a:r>
              <a:rPr lang="ru-RU" sz="1600" dirty="0"/>
              <a:t>:</a:t>
            </a:r>
            <a:endParaRPr lang="en-US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2CBD6E-F424-7ED3-21C9-3A0661A24B07}"/>
              </a:ext>
            </a:extLst>
          </p:cNvPr>
          <p:cNvSpPr txBox="1"/>
          <p:nvPr/>
        </p:nvSpPr>
        <p:spPr>
          <a:xfrm>
            <a:off x="482624" y="5647701"/>
            <a:ext cx="20018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Mean value of the </a:t>
            </a:r>
          </a:p>
          <a:p>
            <a:r>
              <a:rPr lang="en-US" sz="1600" dirty="0"/>
              <a:t>quantum operator</a:t>
            </a:r>
            <a:r>
              <a:rPr lang="ru-RU" sz="1600" dirty="0"/>
              <a:t>: </a:t>
            </a:r>
            <a:endParaRPr lang="en-US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7C1666-E922-2C81-2372-55D140E74F0B}"/>
              </a:ext>
            </a:extLst>
          </p:cNvPr>
          <p:cNvSpPr txBox="1"/>
          <p:nvPr/>
        </p:nvSpPr>
        <p:spPr>
          <a:xfrm>
            <a:off x="10129436" y="3423506"/>
            <a:ext cx="1717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- two norm functions</a:t>
            </a: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976C0997-32C0-3FCC-BE3C-FBB726D99DD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591849"/>
              </p:ext>
            </p:extLst>
          </p:nvPr>
        </p:nvGraphicFramePr>
        <p:xfrm>
          <a:off x="9631716" y="3423506"/>
          <a:ext cx="504021" cy="350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91960" imgH="203040" progId="Equation.DSMT4">
                  <p:embed/>
                </p:oleObj>
              </mc:Choice>
              <mc:Fallback>
                <p:oleObj name="Equation" r:id="rId8" imgW="291960" imgH="20304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976C0997-32C0-3FCC-BE3C-FBB726D99DD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631716" y="3423506"/>
                        <a:ext cx="504021" cy="3506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F37AFC47-B252-EDDE-7E39-905CDCE820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0641919"/>
              </p:ext>
            </p:extLst>
          </p:nvPr>
        </p:nvGraphicFramePr>
        <p:xfrm>
          <a:off x="3792657" y="3498124"/>
          <a:ext cx="3645374" cy="18119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145960" imgH="1066680" progId="Equation.DSMT4">
                  <p:embed/>
                </p:oleObj>
              </mc:Choice>
              <mc:Fallback>
                <p:oleObj name="Equation" r:id="rId10" imgW="2145960" imgH="106668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F37AFC47-B252-EDDE-7E39-905CDCE820B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792657" y="3498124"/>
                        <a:ext cx="3645374" cy="181190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1369E8BB-CB8A-4870-589F-C3A8EC92EDA6}"/>
              </a:ext>
            </a:extLst>
          </p:cNvPr>
          <p:cNvSpPr txBox="1"/>
          <p:nvPr/>
        </p:nvSpPr>
        <p:spPr>
          <a:xfrm>
            <a:off x="482624" y="3774129"/>
            <a:ext cx="20018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Two norm equations</a:t>
            </a:r>
            <a:r>
              <a:rPr lang="ru-RU" sz="1600" dirty="0"/>
              <a:t>: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01323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F103940-D5D3-49F7-8AB9-664B5F74B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420312"/>
            <a:ext cx="11988800" cy="565167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Different variants of </a:t>
            </a:r>
            <a:r>
              <a:rPr lang="en-US" sz="2800" dirty="0" err="1">
                <a:solidFill>
                  <a:schemeClr val="accent1"/>
                </a:solidFill>
              </a:rPr>
              <a:t>nonextensive</a:t>
            </a:r>
            <a:r>
              <a:rPr lang="en-US" sz="2800" dirty="0">
                <a:solidFill>
                  <a:schemeClr val="accent1"/>
                </a:solidFill>
              </a:rPr>
              <a:t> statistics in grand canonical ensemble</a:t>
            </a:r>
            <a:endParaRPr lang="en-US" sz="2800" b="1" dirty="0">
              <a:solidFill>
                <a:srgbClr val="0319BD"/>
              </a:solidFill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C71F44-3178-4F9A-A831-421409D27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84C6B-C462-471C-82CC-4A376EEEF893}" type="slidenum">
              <a:rPr lang="en-US" smtClean="0"/>
              <a:t>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AAB6CD-132A-4A45-9C3B-F0D6B8F2215A}"/>
              </a:ext>
            </a:extLst>
          </p:cNvPr>
          <p:cNvSpPr txBox="1"/>
          <p:nvPr/>
        </p:nvSpPr>
        <p:spPr>
          <a:xfrm>
            <a:off x="889484" y="2725801"/>
            <a:ext cx="201029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b="1" dirty="0">
                <a:cs typeface="Times New Roman" panose="02020603050405020304" pitchFamily="18" charset="0"/>
              </a:rPr>
              <a:t>Tsallis-1 statistics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990113-74EE-49E9-9FEF-CB9D49C2470A}"/>
              </a:ext>
            </a:extLst>
          </p:cNvPr>
          <p:cNvSpPr txBox="1"/>
          <p:nvPr/>
        </p:nvSpPr>
        <p:spPr>
          <a:xfrm>
            <a:off x="5008095" y="2725801"/>
            <a:ext cx="186865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>
                <a:cs typeface="Times New Roman" panose="02020603050405020304" pitchFamily="18" charset="0"/>
              </a:rPr>
              <a:t>Tsallis-2 statistics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8A95F9-6546-435D-98BB-4634A926B01C}"/>
              </a:ext>
            </a:extLst>
          </p:cNvPr>
          <p:cNvSpPr txBox="1"/>
          <p:nvPr/>
        </p:nvSpPr>
        <p:spPr>
          <a:xfrm>
            <a:off x="9375437" y="2725801"/>
            <a:ext cx="179742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cs typeface="Times New Roman" panose="02020603050405020304" pitchFamily="18" charset="0"/>
              </a:rPr>
              <a:t>q-dual statistics </a:t>
            </a:r>
            <a:endParaRPr lang="ru-RU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930C84A-F57F-4F9A-B4AB-10BF57AE55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7596185"/>
              </p:ext>
            </p:extLst>
          </p:nvPr>
        </p:nvGraphicFramePr>
        <p:xfrm>
          <a:off x="564254" y="3257630"/>
          <a:ext cx="3024187" cy="218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031840" imgH="1473120" progId="Equation.DSMT4">
                  <p:embed/>
                </p:oleObj>
              </mc:Choice>
              <mc:Fallback>
                <p:oleObj name="Equation" r:id="rId2" imgW="2031840" imgH="147312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0930C84A-F57F-4F9A-B4AB-10BF57AE55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4254" y="3257630"/>
                        <a:ext cx="3024187" cy="2185988"/>
                      </a:xfrm>
                      <a:prstGeom prst="rect">
                        <a:avLst/>
                      </a:prstGeom>
                      <a:ln>
                        <a:solidFill>
                          <a:schemeClr val="accent1">
                            <a:shade val="95000"/>
                            <a:satMod val="10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5B56DBA5-0B8E-423B-B68A-5C07E9752C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9323722"/>
              </p:ext>
            </p:extLst>
          </p:nvPr>
        </p:nvGraphicFramePr>
        <p:xfrm>
          <a:off x="4613819" y="3257630"/>
          <a:ext cx="2873375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30320" imgH="1422360" progId="Equation.DSMT4">
                  <p:embed/>
                </p:oleObj>
              </mc:Choice>
              <mc:Fallback>
                <p:oleObj name="Equation" r:id="rId4" imgW="1930320" imgH="14223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5B56DBA5-0B8E-423B-B68A-5C07E9752CB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13819" y="3257630"/>
                        <a:ext cx="2873375" cy="2114550"/>
                      </a:xfrm>
                      <a:prstGeom prst="rect">
                        <a:avLst/>
                      </a:prstGeom>
                      <a:ln>
                        <a:solidFill>
                          <a:schemeClr val="accent1">
                            <a:shade val="95000"/>
                            <a:satMod val="10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E9FB530F-0857-4BF7-89FB-B81BE7A792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6497534"/>
              </p:ext>
            </p:extLst>
          </p:nvPr>
        </p:nvGraphicFramePr>
        <p:xfrm>
          <a:off x="8716651" y="3256995"/>
          <a:ext cx="3162300" cy="213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108160" imgH="1422360" progId="Equation.DSMT4">
                  <p:embed/>
                </p:oleObj>
              </mc:Choice>
              <mc:Fallback>
                <p:oleObj name="Equation" r:id="rId6" imgW="2108160" imgH="142236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E9FB530F-0857-4BF7-89FB-B81BE7A792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716651" y="3256995"/>
                        <a:ext cx="3162300" cy="2136775"/>
                      </a:xfrm>
                      <a:prstGeom prst="rect">
                        <a:avLst/>
                      </a:prstGeom>
                      <a:ln>
                        <a:solidFill>
                          <a:schemeClr val="accent1">
                            <a:shade val="95000"/>
                            <a:satMod val="105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2B9364DB-BB1D-4B2C-A333-96020AB37737}"/>
              </a:ext>
            </a:extLst>
          </p:cNvPr>
          <p:cNvSpPr txBox="1"/>
          <p:nvPr/>
        </p:nvSpPr>
        <p:spPr>
          <a:xfrm>
            <a:off x="8787544" y="5537760"/>
            <a:ext cx="316289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56 (2020) 4, 106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5C9301-4DA6-4C1A-A07C-5ADE751604AA}"/>
              </a:ext>
            </a:extLst>
          </p:cNvPr>
          <p:cNvSpPr txBox="1"/>
          <p:nvPr/>
        </p:nvSpPr>
        <p:spPr>
          <a:xfrm>
            <a:off x="2508235" y="1980804"/>
            <a:ext cx="14134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>
                <a:solidFill>
                  <a:schemeClr val="accent1"/>
                </a:solidFill>
              </a:rPr>
              <a:t>Tsallis</a:t>
            </a:r>
            <a:r>
              <a:rPr lang="en-US" sz="1600" dirty="0">
                <a:solidFill>
                  <a:schemeClr val="accent1"/>
                </a:solidFill>
              </a:rPr>
              <a:t> entropy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E04090-2069-4FDD-8A7D-FACB0A00ABC9}"/>
              </a:ext>
            </a:extLst>
          </p:cNvPr>
          <p:cNvSpPr txBox="1"/>
          <p:nvPr/>
        </p:nvSpPr>
        <p:spPr>
          <a:xfrm>
            <a:off x="9429607" y="2004284"/>
            <a:ext cx="14607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q-dual entropy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98A2D7D-B059-4C51-81F5-3E31D875B43D}"/>
              </a:ext>
            </a:extLst>
          </p:cNvPr>
          <p:cNvCxnSpPr>
            <a:cxnSpLocks/>
          </p:cNvCxnSpPr>
          <p:nvPr/>
        </p:nvCxnSpPr>
        <p:spPr>
          <a:xfrm flipV="1">
            <a:off x="5603624" y="1574889"/>
            <a:ext cx="95350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7580A8E-FEC6-4832-8A94-5A8989237C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226462"/>
              </p:ext>
            </p:extLst>
          </p:nvPr>
        </p:nvGraphicFramePr>
        <p:xfrm>
          <a:off x="5674799" y="1307279"/>
          <a:ext cx="751411" cy="267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71320" imgH="203040" progId="Equation.DSMT4">
                  <p:embed/>
                </p:oleObj>
              </mc:Choice>
              <mc:Fallback>
                <p:oleObj name="Equation" r:id="rId8" imgW="571320" imgH="2030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37580A8E-FEC6-4832-8A94-5A8989237C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74799" y="1307279"/>
                        <a:ext cx="751411" cy="267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25D42D57-7135-4E51-8222-A999CC9513A8}"/>
              </a:ext>
            </a:extLst>
          </p:cNvPr>
          <p:cNvSpPr txBox="1"/>
          <p:nvPr/>
        </p:nvSpPr>
        <p:spPr>
          <a:xfrm>
            <a:off x="564254" y="6109016"/>
            <a:ext cx="8329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</a:t>
            </a:r>
            <a:r>
              <a:rPr lang="en-US" sz="1600" dirty="0">
                <a:solidFill>
                  <a:srgbClr val="FF0000"/>
                </a:solidFill>
              </a:rPr>
              <a:t>Tsallis-2 statistics </a:t>
            </a:r>
            <a:r>
              <a:rPr lang="en-US" sz="1600" dirty="0"/>
              <a:t>is inconsistent since the mean value of unity is not equal to unity              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</a:t>
            </a:r>
            <a:r>
              <a:rPr lang="en-US" sz="1600" dirty="0">
                <a:solidFill>
                  <a:schemeClr val="accent1"/>
                </a:solidFill>
              </a:rPr>
              <a:t>Tsallis-1 statistics </a:t>
            </a:r>
            <a:r>
              <a:rPr lang="en-US" sz="1600" dirty="0"/>
              <a:t>and </a:t>
            </a:r>
            <a:r>
              <a:rPr lang="en-US" sz="1600" dirty="0">
                <a:solidFill>
                  <a:schemeClr val="accent1"/>
                </a:solidFill>
              </a:rPr>
              <a:t>q-dual statistics </a:t>
            </a:r>
            <a:r>
              <a:rPr lang="en-US" sz="1600" dirty="0"/>
              <a:t>are correctly defined and consistent. </a:t>
            </a:r>
          </a:p>
        </p:txBody>
      </p:sp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9B8FF8A3-5AE6-4570-96B6-A1BD1E2FA5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8349305"/>
              </p:ext>
            </p:extLst>
          </p:nvPr>
        </p:nvGraphicFramePr>
        <p:xfrm>
          <a:off x="8166491" y="6123759"/>
          <a:ext cx="537593" cy="3359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06080" imgH="253800" progId="Equation.DSMT4">
                  <p:embed/>
                </p:oleObj>
              </mc:Choice>
              <mc:Fallback>
                <p:oleObj name="Equation" r:id="rId10" imgW="406080" imgH="25380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9B8FF8A3-5AE6-4570-96B6-A1BD1E2FA5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166491" y="6123759"/>
                        <a:ext cx="537593" cy="3359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2A324ABC-48BC-4047-88F7-3B624F77BD1F}"/>
              </a:ext>
            </a:extLst>
          </p:cNvPr>
          <p:cNvSpPr/>
          <p:nvPr/>
        </p:nvSpPr>
        <p:spPr>
          <a:xfrm>
            <a:off x="1219422" y="5537328"/>
            <a:ext cx="64951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Tsallis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Stat. Phys.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(1988)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479; C. 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Tsallis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Physica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261 (1998) 534;</a:t>
            </a:r>
          </a:p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108; A.S.P.,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53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A3AFC1C5-57F2-7D41-278E-6EA25B9DFE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180123"/>
              </p:ext>
            </p:extLst>
          </p:nvPr>
        </p:nvGraphicFramePr>
        <p:xfrm>
          <a:off x="2355304" y="1182388"/>
          <a:ext cx="1719262" cy="74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28520" imgH="444240" progId="Equation.DSMT4">
                  <p:embed/>
                </p:oleObj>
              </mc:Choice>
              <mc:Fallback>
                <p:oleObj name="Equation" r:id="rId12" imgW="1028520" imgH="44424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A3AFC1C5-57F2-7D41-278E-6EA25B9DFE2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355304" y="1182388"/>
                        <a:ext cx="1719262" cy="74136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F040E030-25F8-AFE3-B77A-C1FE96BB08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2493564"/>
              </p:ext>
            </p:extLst>
          </p:nvPr>
        </p:nvGraphicFramePr>
        <p:xfrm>
          <a:off x="9225560" y="1232052"/>
          <a:ext cx="1760538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091880" imgH="444240" progId="Equation.DSMT4">
                  <p:embed/>
                </p:oleObj>
              </mc:Choice>
              <mc:Fallback>
                <p:oleObj name="Equation" r:id="rId14" imgW="1091880" imgH="44424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F040E030-25F8-AFE3-B77A-C1FE96BB08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9225560" y="1232052"/>
                        <a:ext cx="1760538" cy="717550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B1AF34C8-322E-C2E7-4198-3D6C7DE3F9C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6664955"/>
              </p:ext>
            </p:extLst>
          </p:nvPr>
        </p:nvGraphicFramePr>
        <p:xfrm>
          <a:off x="5633494" y="1921610"/>
          <a:ext cx="893763" cy="5362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571320" imgH="342720" progId="Equation.DSMT4">
                  <p:embed/>
                </p:oleObj>
              </mc:Choice>
              <mc:Fallback>
                <p:oleObj name="Equation" r:id="rId16" imgW="571320" imgH="34272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B1AF34C8-322E-C2E7-4198-3D6C7DE3F9C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633494" y="1921610"/>
                        <a:ext cx="893763" cy="536258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BD51D52-A4AE-1B04-56ED-DE2DA2566068}"/>
              </a:ext>
            </a:extLst>
          </p:cNvPr>
          <p:cNvCxnSpPr>
            <a:stCxn id="18" idx="2"/>
            <a:endCxn id="7" idx="0"/>
          </p:cNvCxnSpPr>
          <p:nvPr/>
        </p:nvCxnSpPr>
        <p:spPr>
          <a:xfrm flipH="1">
            <a:off x="1894630" y="2319358"/>
            <a:ext cx="1320305" cy="4064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42F6675-CFB8-11A1-4EAC-C74201CCF4A0}"/>
              </a:ext>
            </a:extLst>
          </p:cNvPr>
          <p:cNvCxnSpPr>
            <a:cxnSpLocks/>
            <a:stCxn id="18" idx="2"/>
            <a:endCxn id="8" idx="1"/>
          </p:cNvCxnSpPr>
          <p:nvPr/>
        </p:nvCxnSpPr>
        <p:spPr>
          <a:xfrm>
            <a:off x="3214935" y="2319358"/>
            <a:ext cx="1793160" cy="5911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E822AD8-0A14-A49C-D200-77E7C2F2B5E5}"/>
              </a:ext>
            </a:extLst>
          </p:cNvPr>
          <p:cNvCxnSpPr>
            <a:cxnSpLocks/>
            <a:stCxn id="20" idx="2"/>
          </p:cNvCxnSpPr>
          <p:nvPr/>
        </p:nvCxnSpPr>
        <p:spPr>
          <a:xfrm flipH="1">
            <a:off x="10159999" y="2342838"/>
            <a:ext cx="1" cy="382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080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F7ACF-384A-467D-8D6B-9E0EB1044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79" y="275274"/>
            <a:ext cx="11455021" cy="540311"/>
          </a:xfrm>
        </p:spPr>
        <p:txBody>
          <a:bodyPr/>
          <a:lstStyle/>
          <a:p>
            <a:r>
              <a:rPr lang="en-US" sz="2800" dirty="0">
                <a:solidFill>
                  <a:schemeClr val="accent1"/>
                </a:solidFill>
              </a:rPr>
              <a:t>Tsallis-3 statistics in the grand canonical ensemble: General formalism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61CE4E-9787-4E7A-BFD7-6F8276340217}"/>
              </a:ext>
            </a:extLst>
          </p:cNvPr>
          <p:cNvSpPr txBox="1"/>
          <p:nvPr/>
        </p:nvSpPr>
        <p:spPr>
          <a:xfrm>
            <a:off x="308748" y="845031"/>
            <a:ext cx="32074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Statistical averages of the operators:</a:t>
            </a: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EB713E35-6FF3-41FE-A471-1979B595EB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6000581"/>
              </p:ext>
            </p:extLst>
          </p:nvPr>
        </p:nvGraphicFramePr>
        <p:xfrm>
          <a:off x="1021243" y="1223170"/>
          <a:ext cx="10251875" cy="1131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337080" imgH="698400" progId="Equation.DSMT4">
                  <p:embed/>
                </p:oleObj>
              </mc:Choice>
              <mc:Fallback>
                <p:oleObj name="Equation" r:id="rId2" imgW="6337080" imgH="6984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EB713E35-6FF3-41FE-A471-1979B595EBD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21243" y="1223170"/>
                        <a:ext cx="10251875" cy="1131068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99D71C2-81F1-4316-809E-1FB7DE91ED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1119020"/>
              </p:ext>
            </p:extLst>
          </p:nvPr>
        </p:nvGraphicFramePr>
        <p:xfrm>
          <a:off x="2240491" y="3303517"/>
          <a:ext cx="915828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540480" imgH="444240" progId="Equation.DSMT4">
                  <p:embed/>
                </p:oleObj>
              </mc:Choice>
              <mc:Fallback>
                <p:oleObj name="Equation" r:id="rId4" imgW="6540480" imgH="44424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99D71C2-81F1-4316-809E-1FB7DE91ED7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40491" y="3303517"/>
                        <a:ext cx="9158288" cy="622300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55E4C54-D04F-4A17-8E32-429BC7CF9ACC}"/>
              </a:ext>
            </a:extLst>
          </p:cNvPr>
          <p:cNvSpPr txBox="1"/>
          <p:nvPr/>
        </p:nvSpPr>
        <p:spPr>
          <a:xfrm>
            <a:off x="308748" y="3252683"/>
            <a:ext cx="17338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Boltzmann-Gibbs </a:t>
            </a:r>
          </a:p>
          <a:p>
            <a:r>
              <a:rPr lang="en-US" sz="1600" dirty="0"/>
              <a:t>quantities:</a:t>
            </a: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C9F64A94-0D4D-47B2-A46D-44A216685C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6833779"/>
              </p:ext>
            </p:extLst>
          </p:nvPr>
        </p:nvGraphicFramePr>
        <p:xfrm>
          <a:off x="2118965" y="4360152"/>
          <a:ext cx="7542400" cy="2222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825800" imgH="1422360" progId="Equation.DSMT4">
                  <p:embed/>
                </p:oleObj>
              </mc:Choice>
              <mc:Fallback>
                <p:oleObj name="Equation" r:id="rId6" imgW="4825800" imgH="14223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C9F64A94-0D4D-47B2-A46D-44A216685C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18965" y="4360152"/>
                        <a:ext cx="7542400" cy="222257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A9CFD27-DF5C-4369-B8BD-3C0BF93F470D}"/>
              </a:ext>
            </a:extLst>
          </p:cNvPr>
          <p:cNvSpPr txBox="1"/>
          <p:nvPr/>
        </p:nvSpPr>
        <p:spPr>
          <a:xfrm>
            <a:off x="308748" y="3983215"/>
            <a:ext cx="2036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Norm functions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ymbol" panose="05050102010706020507" pitchFamily="18" charset="2"/>
              </a:rPr>
              <a:t>L,</a:t>
            </a:r>
            <a:r>
              <a:rPr lang="en-US" sz="1600" b="1" dirty="0">
                <a:solidFill>
                  <a:srgbClr val="FF0000"/>
                </a:solidFill>
                <a:latin typeface="Symbol" panose="05050102010706020507" pitchFamily="18" charset="2"/>
              </a:rPr>
              <a:t> q </a:t>
            </a:r>
            <a:r>
              <a:rPr lang="en-US" sz="1600" b="1" dirty="0"/>
              <a:t>: </a:t>
            </a:r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18C9515A-4A7B-4A05-9C4F-74574C7BF89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631285"/>
              </p:ext>
            </p:extLst>
          </p:nvPr>
        </p:nvGraphicFramePr>
        <p:xfrm>
          <a:off x="2240491" y="2448997"/>
          <a:ext cx="2935936" cy="665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4760" imgH="431640" progId="Equation.DSMT4">
                  <p:embed/>
                </p:oleObj>
              </mc:Choice>
              <mc:Fallback>
                <p:oleObj name="Equation" r:id="rId8" imgW="1904760" imgH="43164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18C9515A-4A7B-4A05-9C4F-74574C7BF89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240491" y="2448997"/>
                        <a:ext cx="2935936" cy="6654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84758BB-D417-4F01-BE0D-B340A7710556}"/>
              </a:ext>
            </a:extLst>
          </p:cNvPr>
          <p:cNvSpPr txBox="1"/>
          <p:nvPr/>
        </p:nvSpPr>
        <p:spPr>
          <a:xfrm>
            <a:off x="308748" y="2565513"/>
            <a:ext cx="161756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Series expansion: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A319F-7080-4931-832F-213FEFA17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6</a:t>
            </a:fld>
            <a:endParaRPr lang="ru-RU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E7F8791B-B09C-2B88-6EEF-52B3962782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250766"/>
              </p:ext>
            </p:extLst>
          </p:nvPr>
        </p:nvGraphicFramePr>
        <p:xfrm>
          <a:off x="10999214" y="379345"/>
          <a:ext cx="646875" cy="398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30120" imgH="203040" progId="Equation.DSMT4">
                  <p:embed/>
                </p:oleObj>
              </mc:Choice>
              <mc:Fallback>
                <p:oleObj name="Equation" r:id="rId10" imgW="330120" imgH="20304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E7F8791B-B09C-2B88-6EEF-52B3962782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999214" y="379345"/>
                        <a:ext cx="646875" cy="3980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E399535-2D44-1EAF-EF52-440412A619A5}"/>
              </a:ext>
            </a:extLst>
          </p:cNvPr>
          <p:cNvCxnSpPr>
            <a:cxnSpLocks/>
          </p:cNvCxnSpPr>
          <p:nvPr/>
        </p:nvCxnSpPr>
        <p:spPr>
          <a:xfrm flipH="1" flipV="1">
            <a:off x="8229600" y="2448997"/>
            <a:ext cx="2620370" cy="797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7CDE9CA-064D-C472-8D6D-78544EF8B877}"/>
              </a:ext>
            </a:extLst>
          </p:cNvPr>
          <p:cNvCxnSpPr>
            <a:cxnSpLocks/>
          </p:cNvCxnSpPr>
          <p:nvPr/>
        </p:nvCxnSpPr>
        <p:spPr>
          <a:xfrm flipH="1">
            <a:off x="9752029" y="3983215"/>
            <a:ext cx="1097941" cy="7019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A9A3665-0B5E-7EA6-A252-FCA3B016351D}"/>
              </a:ext>
            </a:extLst>
          </p:cNvPr>
          <p:cNvSpPr/>
          <p:nvPr/>
        </p:nvSpPr>
        <p:spPr>
          <a:xfrm>
            <a:off x="7454709" y="850737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</p:spTree>
    <p:extLst>
      <p:ext uri="{BB962C8B-B14F-4D97-AF65-F5344CB8AC3E}">
        <p14:creationId xmlns:p14="http://schemas.microsoft.com/office/powerpoint/2010/main" val="3204121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87BA-7890-4A3A-89AF-A4DDF11EC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029" y="273612"/>
            <a:ext cx="10972800" cy="561116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- distribution in Tsallis-3 statistics: Relativistic ideal gas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CB0EC6-E110-43ED-A226-19FFB185512E}"/>
              </a:ext>
            </a:extLst>
          </p:cNvPr>
          <p:cNvSpPr txBox="1"/>
          <p:nvPr/>
        </p:nvSpPr>
        <p:spPr>
          <a:xfrm>
            <a:off x="164236" y="901687"/>
            <a:ext cx="119261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Relativistic transverse momentum distribution in grand canonical ensemble ( </a:t>
            </a:r>
            <a:r>
              <a:rPr lang="en-US" sz="1600" dirty="0">
                <a:solidFill>
                  <a:srgbClr val="FF0000"/>
                </a:solidFill>
              </a:rPr>
              <a:t>              </a:t>
            </a:r>
            <a:r>
              <a:rPr lang="en-US" sz="1600" dirty="0"/>
              <a:t>-B-E statistics,             -F-D statistics,               - M-B statistics)                                   </a:t>
            </a:r>
            <a:endParaRPr lang="ru-RU" sz="1600" dirty="0"/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372EFB7E-8356-41DC-8655-91A008F0CAA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9122712"/>
              </p:ext>
            </p:extLst>
          </p:nvPr>
        </p:nvGraphicFramePr>
        <p:xfrm>
          <a:off x="2074864" y="1486462"/>
          <a:ext cx="7287569" cy="2251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597200" imgH="1422360" progId="Equation.DSMT4">
                  <p:embed/>
                </p:oleObj>
              </mc:Choice>
              <mc:Fallback>
                <p:oleObj name="Equation" r:id="rId2" imgW="4597200" imgH="14223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372EFB7E-8356-41DC-8655-91A008F0CAA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074864" y="1486462"/>
                        <a:ext cx="7287569" cy="2251416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96B715E8-594C-4E71-A4C9-A5C334ED13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693942"/>
              </p:ext>
            </p:extLst>
          </p:nvPr>
        </p:nvGraphicFramePr>
        <p:xfrm>
          <a:off x="6916738" y="4163194"/>
          <a:ext cx="3243262" cy="217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97080" imgH="1473120" progId="Equation.DSMT4">
                  <p:embed/>
                </p:oleObj>
              </mc:Choice>
              <mc:Fallback>
                <p:oleObj name="Equation" r:id="rId4" imgW="2197080" imgH="147312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96B715E8-594C-4E71-A4C9-A5C334ED13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916738" y="4163194"/>
                        <a:ext cx="3243262" cy="217646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8E7D9395-3D4C-4F69-996B-67DAA2A5FE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7348614"/>
              </p:ext>
            </p:extLst>
          </p:nvPr>
        </p:nvGraphicFramePr>
        <p:xfrm>
          <a:off x="6623727" y="940274"/>
          <a:ext cx="586021" cy="276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31640" imgH="203040" progId="Equation.DSMT4">
                  <p:embed/>
                </p:oleObj>
              </mc:Choice>
              <mc:Fallback>
                <p:oleObj name="Equation" r:id="rId6" imgW="431640" imgH="20304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8E7D9395-3D4C-4F69-996B-67DAA2A5FE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23727" y="940274"/>
                        <a:ext cx="586021" cy="276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5C08394-673F-46FE-AAE7-583D5610B91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3477272"/>
              </p:ext>
            </p:extLst>
          </p:nvPr>
        </p:nvGraphicFramePr>
        <p:xfrm>
          <a:off x="8510003" y="940274"/>
          <a:ext cx="455193" cy="2801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30120" imgH="203040" progId="Equation.DSMT4">
                  <p:embed/>
                </p:oleObj>
              </mc:Choice>
              <mc:Fallback>
                <p:oleObj name="Equation" r:id="rId8" imgW="330120" imgH="20304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05C08394-673F-46FE-AAE7-583D5610B9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10003" y="940274"/>
                        <a:ext cx="455193" cy="2801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7C04F693-3DE3-4E75-9132-3B5780DECE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8552344"/>
              </p:ext>
            </p:extLst>
          </p:nvPr>
        </p:nvGraphicFramePr>
        <p:xfrm>
          <a:off x="10264913" y="950046"/>
          <a:ext cx="525770" cy="300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55320" imgH="203040" progId="Equation.DSMT4">
                  <p:embed/>
                </p:oleObj>
              </mc:Choice>
              <mc:Fallback>
                <p:oleObj name="Equation" r:id="rId10" imgW="355320" imgH="20304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7C04F693-3DE3-4E75-9132-3B5780DECE8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264913" y="950046"/>
                        <a:ext cx="525770" cy="300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37A933D-D6FB-4489-83E9-AF08D04176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55448"/>
              </p:ext>
            </p:extLst>
          </p:nvPr>
        </p:nvGraphicFramePr>
        <p:xfrm>
          <a:off x="1668174" y="273612"/>
          <a:ext cx="466217" cy="521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99415" imgH="448122" progId="Equation.DSMT4">
                  <p:embed/>
                </p:oleObj>
              </mc:Choice>
              <mc:Fallback>
                <p:oleObj name="Equation" r:id="rId12" imgW="399415" imgH="448122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C37A933D-D6FB-4489-83E9-AF08D04176B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668174" y="273612"/>
                        <a:ext cx="466217" cy="521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E62F24-07F6-4B3B-9C63-7DF6F246F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7</a:t>
            </a:fld>
            <a:endParaRPr lang="ru-RU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1420E7B-13BA-B698-0471-D1CB00F3A8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0887887"/>
              </p:ext>
            </p:extLst>
          </p:nvPr>
        </p:nvGraphicFramePr>
        <p:xfrm>
          <a:off x="10077700" y="386768"/>
          <a:ext cx="6477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647700" imgH="398010" progId="Equation.DSMT4">
                  <p:embed/>
                </p:oleObj>
              </mc:Choice>
              <mc:Fallback>
                <p:oleObj name="Equation" r:id="rId14" imgW="647700" imgH="39801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91420E7B-13BA-B698-0471-D1CB00F3A89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77700" y="386768"/>
                        <a:ext cx="647700" cy="39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1203E7F-5F3F-2A33-A100-642211D26E03}"/>
              </a:ext>
            </a:extLst>
          </p:cNvPr>
          <p:cNvSpPr txBox="1"/>
          <p:nvPr/>
        </p:nvSpPr>
        <p:spPr>
          <a:xfrm>
            <a:off x="164236" y="3824640"/>
            <a:ext cx="2036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Norm functions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ymbol" panose="05050102010706020507" pitchFamily="18" charset="2"/>
              </a:rPr>
              <a:t>L,</a:t>
            </a:r>
            <a:r>
              <a:rPr lang="en-US" sz="1600" b="1" dirty="0">
                <a:solidFill>
                  <a:srgbClr val="FF0000"/>
                </a:solidFill>
                <a:latin typeface="Symbol" panose="05050102010706020507" pitchFamily="18" charset="2"/>
              </a:rPr>
              <a:t> q </a:t>
            </a:r>
            <a:r>
              <a:rPr lang="en-US" sz="1600" b="1" dirty="0"/>
              <a:t>: 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EDB02C92-2F40-D3E0-4A81-3379E3C4F5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0433069"/>
              </p:ext>
            </p:extLst>
          </p:nvPr>
        </p:nvGraphicFramePr>
        <p:xfrm>
          <a:off x="1161744" y="4200525"/>
          <a:ext cx="4440640" cy="21909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2882880" imgH="1422360" progId="Equation.DSMT4">
                  <p:embed/>
                </p:oleObj>
              </mc:Choice>
              <mc:Fallback>
                <p:oleObj name="Equation" r:id="rId16" imgW="2882880" imgH="14223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EDB02C92-2F40-D3E0-4A81-3379E3C4F56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161744" y="4200525"/>
                        <a:ext cx="4440640" cy="2190977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6E186643-DE23-D365-75A5-18BA3F3D0AB1}"/>
              </a:ext>
            </a:extLst>
          </p:cNvPr>
          <p:cNvSpPr/>
          <p:nvPr/>
        </p:nvSpPr>
        <p:spPr>
          <a:xfrm>
            <a:off x="7841207" y="3773329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</p:spTree>
    <p:extLst>
      <p:ext uri="{BB962C8B-B14F-4D97-AF65-F5344CB8AC3E}">
        <p14:creationId xmlns:p14="http://schemas.microsoft.com/office/powerpoint/2010/main" val="4053124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87BA-7890-4A3A-89AF-A4DDF11EC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079" y="374036"/>
            <a:ext cx="10972800" cy="642409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en-US" sz="2800" dirty="0">
                <a:solidFill>
                  <a:schemeClr val="accent1"/>
                </a:solidFill>
              </a:rPr>
              <a:t>distribution in Tsallis-3 statistics: Maxwell-Boltzmann statistics of particles  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E1A2A7D4-5F58-474C-81D2-870B275BDC0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725250"/>
              </p:ext>
            </p:extLst>
          </p:nvPr>
        </p:nvGraphicFramePr>
        <p:xfrm>
          <a:off x="2714625" y="1384269"/>
          <a:ext cx="7912100" cy="217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168880" imgH="1422360" progId="Equation.DSMT4">
                  <p:embed/>
                </p:oleObj>
              </mc:Choice>
              <mc:Fallback>
                <p:oleObj name="Equation" r:id="rId2" imgW="5168880" imgH="142236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E1A2A7D4-5F58-474C-81D2-870B275BDC0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14625" y="1384269"/>
                        <a:ext cx="7912100" cy="2178050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E365B01-59AD-46C6-8224-AD3BE6B4EF28}"/>
              </a:ext>
            </a:extLst>
          </p:cNvPr>
          <p:cNvSpPr txBox="1"/>
          <p:nvPr/>
        </p:nvSpPr>
        <p:spPr>
          <a:xfrm>
            <a:off x="126779" y="1006231"/>
            <a:ext cx="1012958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Relativistic transverse momentum distribution in grand canonical ensemble for Maxwell-Boltzmann statistics of particles:</a:t>
            </a:r>
            <a:r>
              <a:rPr lang="en-US" sz="1400" dirty="0"/>
              <a:t>                                       </a:t>
            </a:r>
            <a:endParaRPr lang="ru-RU" sz="1400" dirty="0"/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5FC23978-4F32-43DF-9A1B-5D31DB2D5C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4480973"/>
              </p:ext>
            </p:extLst>
          </p:nvPr>
        </p:nvGraphicFramePr>
        <p:xfrm>
          <a:off x="2714625" y="4542575"/>
          <a:ext cx="4538663" cy="210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060360" imgH="1422360" progId="Equation.DSMT4">
                  <p:embed/>
                </p:oleObj>
              </mc:Choice>
              <mc:Fallback>
                <p:oleObj name="Equation" r:id="rId4" imgW="3060360" imgH="14223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5FC23978-4F32-43DF-9A1B-5D31DB2D5C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14625" y="4542575"/>
                        <a:ext cx="4538663" cy="2108200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091C892E-664F-4E81-A492-801E84E5B4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1102372"/>
              </p:ext>
            </p:extLst>
          </p:nvPr>
        </p:nvGraphicFramePr>
        <p:xfrm>
          <a:off x="2714625" y="3638746"/>
          <a:ext cx="5387713" cy="72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327120" imgH="444240" progId="Equation.DSMT4">
                  <p:embed/>
                </p:oleObj>
              </mc:Choice>
              <mc:Fallback>
                <p:oleObj name="Equation" r:id="rId6" imgW="3327120" imgH="44424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091C892E-664F-4E81-A492-801E84E5B4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14625" y="3638746"/>
                        <a:ext cx="5387713" cy="7219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9514CEBF-AC06-4441-B63E-3B6B5BB99F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930048"/>
              </p:ext>
            </p:extLst>
          </p:nvPr>
        </p:nvGraphicFramePr>
        <p:xfrm>
          <a:off x="209550" y="448595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399415" imgH="448122" progId="Equation.DSMT4">
                  <p:embed/>
                </p:oleObj>
              </mc:Choice>
              <mc:Fallback>
                <p:oleObj name="Equation" r:id="rId8" imgW="399415" imgH="448122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9514CEBF-AC06-4441-B63E-3B6B5BB99F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9550" y="448595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0078D1E2-0114-4986-8AB4-2F2E2F13E6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537539"/>
              </p:ext>
            </p:extLst>
          </p:nvPr>
        </p:nvGraphicFramePr>
        <p:xfrm>
          <a:off x="11497879" y="540836"/>
          <a:ext cx="622481" cy="355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26076" imgH="300310" progId="Equation.DSMT4">
                  <p:embed/>
                </p:oleObj>
              </mc:Choice>
              <mc:Fallback>
                <p:oleObj name="Equation" r:id="rId10" imgW="526076" imgH="30031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0078D1E2-0114-4986-8AB4-2F2E2F13E6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1497879" y="540836"/>
                        <a:ext cx="622481" cy="3554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556413-2660-43F1-8BDE-6438514A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8</a:t>
            </a:fld>
            <a:endParaRPr lang="ru-RU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470917-AC3B-790C-562C-0227C4B5311F}"/>
              </a:ext>
            </a:extLst>
          </p:cNvPr>
          <p:cNvSpPr/>
          <p:nvPr/>
        </p:nvSpPr>
        <p:spPr>
          <a:xfrm>
            <a:off x="8737600" y="3669106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D084BFB-3E02-DBEC-3413-F6D49D6911F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0780013"/>
              </p:ext>
            </p:extLst>
          </p:nvPr>
        </p:nvGraphicFramePr>
        <p:xfrm>
          <a:off x="10900332" y="976276"/>
          <a:ext cx="6477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647700" imgH="398010" progId="Equation.DSMT4">
                  <p:embed/>
                </p:oleObj>
              </mc:Choice>
              <mc:Fallback>
                <p:oleObj name="Equation" r:id="rId12" imgW="647700" imgH="39801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DD084BFB-3E02-DBEC-3413-F6D49D6911F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900332" y="976276"/>
                        <a:ext cx="647700" cy="39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E00DA8C-3FF9-5FCF-9C5D-E56C6A280696}"/>
              </a:ext>
            </a:extLst>
          </p:cNvPr>
          <p:cNvSpPr txBox="1"/>
          <p:nvPr/>
        </p:nvSpPr>
        <p:spPr>
          <a:xfrm>
            <a:off x="126779" y="4542575"/>
            <a:ext cx="1984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Norm functions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ymbol" panose="05050102010706020507" pitchFamily="18" charset="2"/>
              </a:rPr>
              <a:t>L,</a:t>
            </a:r>
            <a:r>
              <a:rPr lang="en-US" sz="1600" b="1" dirty="0">
                <a:solidFill>
                  <a:srgbClr val="FF0000"/>
                </a:solidFill>
                <a:latin typeface="Symbol" panose="05050102010706020507" pitchFamily="18" charset="2"/>
              </a:rPr>
              <a:t> q </a:t>
            </a:r>
            <a:r>
              <a:rPr lang="en-US" sz="1600" b="1" dirty="0"/>
              <a:t>: 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160DE1BA-45B8-3B5E-400C-2F9C317331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771340"/>
              </p:ext>
            </p:extLst>
          </p:nvPr>
        </p:nvGraphicFramePr>
        <p:xfrm>
          <a:off x="9203939" y="4538437"/>
          <a:ext cx="1422786" cy="648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863280" imgH="393480" progId="Equation.DSMT4">
                  <p:embed/>
                </p:oleObj>
              </mc:Choice>
              <mc:Fallback>
                <p:oleObj name="Equation" r:id="rId14" imgW="863280" imgH="39348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160DE1BA-45B8-3B5E-400C-2F9C317331D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9203939" y="4538437"/>
                        <a:ext cx="1422786" cy="6486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87320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87BA-7890-4A3A-89AF-A4DDF11EC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" y="474595"/>
            <a:ext cx="12042741" cy="642409"/>
          </a:xfrm>
        </p:spPr>
        <p:txBody>
          <a:bodyPr>
            <a:noAutofit/>
          </a:bodyPr>
          <a:lstStyle/>
          <a:p>
            <a:r>
              <a:rPr lang="en-US" sz="2800" dirty="0" err="1">
                <a:solidFill>
                  <a:schemeClr val="accent1"/>
                </a:solidFill>
              </a:rPr>
              <a:t>Ultrarelativistic</a:t>
            </a:r>
            <a:r>
              <a:rPr lang="en-US" sz="2800" dirty="0">
                <a:solidFill>
                  <a:schemeClr val="accent1"/>
                </a:solidFill>
              </a:rPr>
              <a:t>    - distribution in Tsallis-3 statistics: Maxwell-Boltzmann statistics  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50A75F9-526C-45FA-9D4F-0473C2436B7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0661473"/>
              </p:ext>
            </p:extLst>
          </p:nvPr>
        </p:nvGraphicFramePr>
        <p:xfrm>
          <a:off x="521670" y="1762049"/>
          <a:ext cx="9371013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626080" imgH="888840" progId="Equation.DSMT4">
                  <p:embed/>
                </p:oleObj>
              </mc:Choice>
              <mc:Fallback>
                <p:oleObj name="Equation" r:id="rId2" imgW="5626080" imgH="88884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350A75F9-526C-45FA-9D4F-0473C2436B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1670" y="1762049"/>
                        <a:ext cx="9371013" cy="148431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70E05696-C1A7-4B7F-808A-4842186CF38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3821691"/>
              </p:ext>
            </p:extLst>
          </p:nvPr>
        </p:nvGraphicFramePr>
        <p:xfrm>
          <a:off x="9061777" y="1245861"/>
          <a:ext cx="664135" cy="332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07960" imgH="253800" progId="Equation.DSMT4">
                  <p:embed/>
                </p:oleObj>
              </mc:Choice>
              <mc:Fallback>
                <p:oleObj name="Equation" r:id="rId4" imgW="507960" imgH="2538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70E05696-C1A7-4B7F-808A-4842186CF38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61777" y="1245861"/>
                        <a:ext cx="664135" cy="3320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E365B01-59AD-46C6-8224-AD3BE6B4EF28}"/>
              </a:ext>
            </a:extLst>
          </p:cNvPr>
          <p:cNvSpPr txBox="1"/>
          <p:nvPr/>
        </p:nvSpPr>
        <p:spPr>
          <a:xfrm>
            <a:off x="137318" y="1237270"/>
            <a:ext cx="9755365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 err="1"/>
              <a:t>Ultrarelativistic</a:t>
            </a:r>
            <a:r>
              <a:rPr lang="en-US" sz="1600" dirty="0"/>
              <a:t>       -distribution in grand canonical ensemble for Maxwell-Boltzmann statistics of particles:                  </a:t>
            </a:r>
            <a:endParaRPr lang="ru-RU" sz="1600" dirty="0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9514CEBF-AC06-4441-B63E-3B6B5BB99F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6703798"/>
              </p:ext>
            </p:extLst>
          </p:nvPr>
        </p:nvGraphicFramePr>
        <p:xfrm>
          <a:off x="2445007" y="569638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99415" imgH="448122" progId="Equation.DSMT4">
                  <p:embed/>
                </p:oleObj>
              </mc:Choice>
              <mc:Fallback>
                <p:oleObj name="Equation" r:id="rId6" imgW="399415" imgH="448122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9514CEBF-AC06-4441-B63E-3B6B5BB99F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445007" y="569638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BB80C488-A1F7-4D2A-ACA4-3CFD3D6850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0235181"/>
              </p:ext>
            </p:extLst>
          </p:nvPr>
        </p:nvGraphicFramePr>
        <p:xfrm>
          <a:off x="521670" y="4610710"/>
          <a:ext cx="10923588" cy="1458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654600" imgH="888840" progId="Equation.DSMT4">
                  <p:embed/>
                </p:oleObj>
              </mc:Choice>
              <mc:Fallback>
                <p:oleObj name="Equation" r:id="rId8" imgW="6654600" imgH="88884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BB80C488-A1F7-4D2A-ACA4-3CFD3D6850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1670" y="4610710"/>
                        <a:ext cx="10923588" cy="1458912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76E03-F793-49C3-BDE6-9C4D6106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9</a:t>
            </a:fld>
            <a:endParaRPr lang="ru-RU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1E637CC8-2717-0B80-229F-3E2B3A70D5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795062"/>
              </p:ext>
            </p:extLst>
          </p:nvPr>
        </p:nvGraphicFramePr>
        <p:xfrm>
          <a:off x="10797558" y="974434"/>
          <a:ext cx="6223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21792" imgH="355108" progId="Equation.DSMT4">
                  <p:embed/>
                </p:oleObj>
              </mc:Choice>
              <mc:Fallback>
                <p:oleObj name="Equation" r:id="rId10" imgW="621792" imgH="355108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1E637CC8-2717-0B80-229F-3E2B3A70D51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797558" y="974434"/>
                        <a:ext cx="622300" cy="355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348AD59-E81E-335D-BADE-452346A337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2951955"/>
              </p:ext>
            </p:extLst>
          </p:nvPr>
        </p:nvGraphicFramePr>
        <p:xfrm>
          <a:off x="10797558" y="1668588"/>
          <a:ext cx="6477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647700" imgH="398010" progId="Equation.DSMT4">
                  <p:embed/>
                </p:oleObj>
              </mc:Choice>
              <mc:Fallback>
                <p:oleObj name="Equation" r:id="rId12" imgW="647700" imgH="39801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5348AD59-E81E-335D-BADE-452346A337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797558" y="1668588"/>
                        <a:ext cx="647700" cy="39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12C15920-0AC8-C08B-1C51-7BF840233D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1063913"/>
              </p:ext>
            </p:extLst>
          </p:nvPr>
        </p:nvGraphicFramePr>
        <p:xfrm>
          <a:off x="3338676" y="3475800"/>
          <a:ext cx="4388823" cy="7169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565360" imgH="419040" progId="Equation.DSMT4">
                  <p:embed/>
                </p:oleObj>
              </mc:Choice>
              <mc:Fallback>
                <p:oleObj name="Equation" r:id="rId14" imgW="2565360" imgH="41904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12C15920-0AC8-C08B-1C51-7BF840233D7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338676" y="3475800"/>
                        <a:ext cx="4388823" cy="7169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B728F64-A007-DC9A-42D3-92F1C5529B0F}"/>
              </a:ext>
            </a:extLst>
          </p:cNvPr>
          <p:cNvSpPr txBox="1"/>
          <p:nvPr/>
        </p:nvSpPr>
        <p:spPr>
          <a:xfrm>
            <a:off x="137318" y="4153294"/>
            <a:ext cx="1984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Norm functions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ymbol" panose="05050102010706020507" pitchFamily="18" charset="2"/>
              </a:rPr>
              <a:t>L,</a:t>
            </a:r>
            <a:r>
              <a:rPr lang="en-US" sz="1600" b="1" dirty="0">
                <a:solidFill>
                  <a:srgbClr val="FF0000"/>
                </a:solidFill>
                <a:latin typeface="Symbol" panose="05050102010706020507" pitchFamily="18" charset="2"/>
              </a:rPr>
              <a:t> q </a:t>
            </a:r>
            <a:r>
              <a:rPr lang="en-US" sz="1600" b="1" dirty="0"/>
              <a:t>: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11E08E-EF0A-D48E-7B02-303CE0A6F237}"/>
              </a:ext>
            </a:extLst>
          </p:cNvPr>
          <p:cNvSpPr/>
          <p:nvPr/>
        </p:nvSpPr>
        <p:spPr>
          <a:xfrm>
            <a:off x="8148142" y="4153294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AC35726D-59A2-5A68-0242-D814369D3B5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0853187"/>
              </p:ext>
            </p:extLst>
          </p:nvPr>
        </p:nvGraphicFramePr>
        <p:xfrm>
          <a:off x="1510926" y="1223482"/>
          <a:ext cx="308448" cy="3438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400854" imgH="448122" progId="Equation.DSMT4">
                  <p:embed/>
                </p:oleObj>
              </mc:Choice>
              <mc:Fallback>
                <p:oleObj name="Equation" r:id="rId16" imgW="400854" imgH="448122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AC35726D-59A2-5A68-0242-D814369D3B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10926" y="1223482"/>
                        <a:ext cx="308448" cy="3438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5290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87BA-7890-4A3A-89AF-A4DDF11EC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564" y="497457"/>
            <a:ext cx="10972800" cy="561116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- distribution in Tsallis-3 statistics: Zeroth term approximation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CB0EC6-E110-43ED-A226-19FFB185512E}"/>
              </a:ext>
            </a:extLst>
          </p:cNvPr>
          <p:cNvSpPr txBox="1"/>
          <p:nvPr/>
        </p:nvSpPr>
        <p:spPr>
          <a:xfrm>
            <a:off x="164235" y="1081192"/>
            <a:ext cx="1068601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Relativistic       -distribution in zeroth term approximation ( </a:t>
            </a:r>
            <a:r>
              <a:rPr lang="en-US" sz="1600" dirty="0">
                <a:solidFill>
                  <a:srgbClr val="FF0000"/>
                </a:solidFill>
              </a:rPr>
              <a:t>               </a:t>
            </a:r>
            <a:r>
              <a:rPr lang="en-US" sz="1600" dirty="0"/>
              <a:t>-B-E statistics,              -F-D statistics,               - M-B statistics)</a:t>
            </a:r>
            <a:r>
              <a:rPr lang="en-US" sz="1400" dirty="0"/>
              <a:t>                                   </a:t>
            </a:r>
            <a:endParaRPr lang="ru-RU" sz="1400" dirty="0"/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8E7D9395-3D4C-4F69-996B-67DAA2A5FE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970900"/>
              </p:ext>
            </p:extLst>
          </p:nvPr>
        </p:nvGraphicFramePr>
        <p:xfrm>
          <a:off x="5178875" y="1121891"/>
          <a:ext cx="586021" cy="276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31640" imgH="203040" progId="Equation.DSMT4">
                  <p:embed/>
                </p:oleObj>
              </mc:Choice>
              <mc:Fallback>
                <p:oleObj name="Equation" r:id="rId2" imgW="431640" imgH="20304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8E7D9395-3D4C-4F69-996B-67DAA2A5FE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178875" y="1121891"/>
                        <a:ext cx="586021" cy="276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5C08394-673F-46FE-AAE7-583D5610B91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4518280"/>
              </p:ext>
            </p:extLst>
          </p:nvPr>
        </p:nvGraphicFramePr>
        <p:xfrm>
          <a:off x="7069811" y="1129760"/>
          <a:ext cx="455193" cy="2801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30120" imgH="203040" progId="Equation.DSMT4">
                  <p:embed/>
                </p:oleObj>
              </mc:Choice>
              <mc:Fallback>
                <p:oleObj name="Equation" r:id="rId4" imgW="330120" imgH="20304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05C08394-673F-46FE-AAE7-583D5610B9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69811" y="1129760"/>
                        <a:ext cx="455193" cy="2801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7C04F693-3DE3-4E75-9132-3B5780DECE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3393907"/>
              </p:ext>
            </p:extLst>
          </p:nvPr>
        </p:nvGraphicFramePr>
        <p:xfrm>
          <a:off x="8886681" y="1123951"/>
          <a:ext cx="525770" cy="300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55320" imgH="203040" progId="Equation.DSMT4">
                  <p:embed/>
                </p:oleObj>
              </mc:Choice>
              <mc:Fallback>
                <p:oleObj name="Equation" r:id="rId6" imgW="355320" imgH="20304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7C04F693-3DE3-4E75-9132-3B5780DECE8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86681" y="1123951"/>
                        <a:ext cx="525770" cy="300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3C054BE9-3382-499B-91D3-4CFF677B37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566679"/>
              </p:ext>
            </p:extLst>
          </p:nvPr>
        </p:nvGraphicFramePr>
        <p:xfrm>
          <a:off x="1186657" y="1407382"/>
          <a:ext cx="8480006" cy="840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384520" imgH="533160" progId="Equation.DSMT4">
                  <p:embed/>
                </p:oleObj>
              </mc:Choice>
              <mc:Fallback>
                <p:oleObj name="Equation" r:id="rId8" imgW="5384520" imgH="5331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3C054BE9-3382-499B-91D3-4CFF677B372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86657" y="1407382"/>
                        <a:ext cx="8480006" cy="840826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4E67AB36-FF02-4083-9D71-22C261DB49B2}"/>
              </a:ext>
            </a:extLst>
          </p:cNvPr>
          <p:cNvSpPr txBox="1"/>
          <p:nvPr/>
        </p:nvSpPr>
        <p:spPr>
          <a:xfrm>
            <a:off x="164235" y="6429871"/>
            <a:ext cx="5772744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Zeroth term approximation for </a:t>
            </a:r>
            <a:r>
              <a:rPr lang="en-US" sz="1600" dirty="0" err="1"/>
              <a:t>Tsallis</a:t>
            </a:r>
            <a:r>
              <a:rPr lang="en-US" sz="1600" dirty="0"/>
              <a:t> statistics was introduced in:                                       </a:t>
            </a:r>
            <a:endParaRPr lang="ru-RU" sz="16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4EBB677-988E-4C90-B65A-39D492D7EFA2}"/>
              </a:ext>
            </a:extLst>
          </p:cNvPr>
          <p:cNvSpPr/>
          <p:nvPr/>
        </p:nvSpPr>
        <p:spPr>
          <a:xfrm>
            <a:off x="5604540" y="6445259"/>
            <a:ext cx="56308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53; A.S.P.,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 (2016) 355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C37A933D-D6FB-4489-83E9-AF08D04176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0216148"/>
              </p:ext>
            </p:extLst>
          </p:nvPr>
        </p:nvGraphicFramePr>
        <p:xfrm>
          <a:off x="1173720" y="549505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99415" imgH="448122" progId="Equation.DSMT4">
                  <p:embed/>
                </p:oleObj>
              </mc:Choice>
              <mc:Fallback>
                <p:oleObj name="Equation" r:id="rId10" imgW="399415" imgH="448122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C37A933D-D6FB-4489-83E9-AF08D04176B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173720" y="549505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EFAEF0E-07D5-43AB-BAD6-9902A01FA4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253194"/>
              </p:ext>
            </p:extLst>
          </p:nvPr>
        </p:nvGraphicFramePr>
        <p:xfrm>
          <a:off x="10543643" y="563667"/>
          <a:ext cx="827555" cy="447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469800" imgH="253800" progId="Equation.DSMT4">
                  <p:embed/>
                </p:oleObj>
              </mc:Choice>
              <mc:Fallback>
                <p:oleObj name="Equation" r:id="rId12" imgW="469800" imgH="2538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EEFAEF0E-07D5-43AB-BAD6-9902A01FA4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543643" y="563667"/>
                        <a:ext cx="827555" cy="4476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2C9222A7-2183-4435-ACBA-39BDBFFF29B3}"/>
              </a:ext>
            </a:extLst>
          </p:cNvPr>
          <p:cNvSpPr txBox="1"/>
          <p:nvPr/>
        </p:nvSpPr>
        <p:spPr>
          <a:xfrm>
            <a:off x="164235" y="3009303"/>
            <a:ext cx="872244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Relativistic       -distribution in zeroth term approximation for Maxwell-Boltzmann statistics of particles:                               </a:t>
            </a:r>
            <a:endParaRPr lang="ru-RU" sz="1600" dirty="0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C89F8D4-CE16-4127-BD66-818BC0DD73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178325"/>
              </p:ext>
            </p:extLst>
          </p:nvPr>
        </p:nvGraphicFramePr>
        <p:xfrm>
          <a:off x="1186657" y="3453561"/>
          <a:ext cx="6274658" cy="833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4000320" imgH="533160" progId="Equation.DSMT4">
                  <p:embed/>
                </p:oleObj>
              </mc:Choice>
              <mc:Fallback>
                <p:oleObj name="Equation" r:id="rId14" imgW="4000320" imgH="53316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DC89F8D4-CE16-4127-BD66-818BC0DD73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186657" y="3453561"/>
                        <a:ext cx="6274658" cy="833296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45411C3F-2CD1-4C1E-ABFB-A71D43501D58}"/>
              </a:ext>
            </a:extLst>
          </p:cNvPr>
          <p:cNvSpPr txBox="1"/>
          <p:nvPr/>
        </p:nvSpPr>
        <p:spPr>
          <a:xfrm>
            <a:off x="164235" y="4392561"/>
            <a:ext cx="1146282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       </a:t>
            </a:r>
            <a:r>
              <a:rPr lang="en-US" sz="1600" dirty="0"/>
              <a:t>-distribution of the Tsallis-3 statistics in the zeroth term approximation for Maxwell-Boltzmann statistics of particles exactly coincides with 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approximate phenomenological </a:t>
            </a:r>
            <a:r>
              <a:rPr lang="en-US" sz="16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Tsallis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distribution </a:t>
            </a:r>
            <a:r>
              <a:rPr lang="en-US" sz="1600" dirty="0"/>
              <a:t>defined in [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 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Cleymans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D. 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Worku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Eur. Phys. J. A 48 (2012) 160</a:t>
            </a:r>
            <a:r>
              <a:rPr lang="en-US" sz="1600" dirty="0"/>
              <a:t>].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 the Tsallis-3 statistics, 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approximate phenomenological </a:t>
            </a:r>
            <a:r>
              <a:rPr lang="en-US" sz="16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Tsallis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distribution </a:t>
            </a:r>
            <a:r>
              <a:rPr lang="en-US" sz="1600" dirty="0"/>
              <a:t>for the Maxwell-Boltzmann statistics of particles is inconsistent as it corresponds to the unphysical condition of zero entropy of system.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 the Tsallis-2 statistics, 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approximate phenomenological </a:t>
            </a:r>
            <a:r>
              <a:rPr lang="en-US" sz="16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Tsallis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distribution </a:t>
            </a:r>
            <a:r>
              <a:rPr lang="en-US" sz="1600" dirty="0"/>
              <a:t>for the Maxwell-Boltzmann statistics of particles is inconsistent as the Tsallis-2 statistics is incorrectly defined:           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approximate phenomenological </a:t>
            </a:r>
            <a:r>
              <a:rPr lang="en-US" sz="16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Tsallis</a:t>
            </a:r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distribution </a:t>
            </a:r>
            <a:r>
              <a:rPr lang="en-US" sz="1600" dirty="0"/>
              <a:t>for the Maxwell-Boltzmann statistics of particles is consistent in </a:t>
            </a:r>
            <a:r>
              <a:rPr lang="en-US" sz="1600" i="1" dirty="0"/>
              <a:t>q</a:t>
            </a:r>
            <a:r>
              <a:rPr lang="en-US" sz="1600" dirty="0"/>
              <a:t>-dual statistics as the </a:t>
            </a:r>
            <a:r>
              <a:rPr lang="en-US" sz="1600" i="1" dirty="0"/>
              <a:t>q</a:t>
            </a:r>
            <a:r>
              <a:rPr lang="en-US" sz="1600" dirty="0"/>
              <a:t>-dual statistics is correctly defined:           .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95DFD0-D7E3-4C0A-91CC-19CF0D631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 </a:t>
            </a:r>
            <a:fld id="{029BEAB8-68BB-4429-B87F-176447143671}" type="slidenum">
              <a:rPr lang="ru-RU" smtClean="0"/>
              <a:t>10</a:t>
            </a:fld>
            <a:endParaRPr lang="ru-RU" dirty="0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277FE326-1F3B-4D48-7D13-93D668712F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626517"/>
              </p:ext>
            </p:extLst>
          </p:nvPr>
        </p:nvGraphicFramePr>
        <p:xfrm>
          <a:off x="1186657" y="1056397"/>
          <a:ext cx="309563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309457" imgH="343211" progId="Equation.DSMT4">
                  <p:embed/>
                </p:oleObj>
              </mc:Choice>
              <mc:Fallback>
                <p:oleObj name="Equation" r:id="rId16" imgW="309457" imgH="343211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277FE326-1F3B-4D48-7D13-93D668712F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186657" y="1056397"/>
                        <a:ext cx="309563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3939D643-6015-F342-878B-0F0F663656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4905656"/>
              </p:ext>
            </p:extLst>
          </p:nvPr>
        </p:nvGraphicFramePr>
        <p:xfrm>
          <a:off x="1173720" y="2987324"/>
          <a:ext cx="309563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309457" imgH="343211" progId="Equation.DSMT4">
                  <p:embed/>
                </p:oleObj>
              </mc:Choice>
              <mc:Fallback>
                <p:oleObj name="Equation" r:id="rId18" imgW="309457" imgH="343211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3939D643-6015-F342-878B-0F0F663656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173720" y="2987324"/>
                        <a:ext cx="309563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E9D003F-BC65-E00A-9E66-C528310D0C5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6519520"/>
              </p:ext>
            </p:extLst>
          </p:nvPr>
        </p:nvGraphicFramePr>
        <p:xfrm>
          <a:off x="1795119" y="2400362"/>
          <a:ext cx="3038319" cy="6553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942920" imgH="419040" progId="Equation.DSMT4">
                  <p:embed/>
                </p:oleObj>
              </mc:Choice>
              <mc:Fallback>
                <p:oleObj name="Equation" r:id="rId20" imgW="1942920" imgH="41904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8E9D003F-BC65-E00A-9E66-C528310D0C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795119" y="2400362"/>
                        <a:ext cx="3038319" cy="6553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8D3C66A0-CF08-5211-7847-FEA2512BB51A}"/>
              </a:ext>
            </a:extLst>
          </p:cNvPr>
          <p:cNvSpPr txBox="1"/>
          <p:nvPr/>
        </p:nvSpPr>
        <p:spPr>
          <a:xfrm>
            <a:off x="5604541" y="2417478"/>
            <a:ext cx="49367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Entropy in the zeroth term approximation is zero for </a:t>
            </a:r>
          </a:p>
          <a:p>
            <a:r>
              <a:rPr lang="en-US" sz="1600" dirty="0"/>
              <a:t> all values of temperature     and chemical potential </a:t>
            </a:r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5D289790-A964-B93D-5462-7D6A5FDD3E5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172714"/>
              </p:ext>
            </p:extLst>
          </p:nvPr>
        </p:nvGraphicFramePr>
        <p:xfrm>
          <a:off x="7827827" y="2698939"/>
          <a:ext cx="198234" cy="234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39680" imgH="164880" progId="Equation.DSMT4">
                  <p:embed/>
                </p:oleObj>
              </mc:Choice>
              <mc:Fallback>
                <p:oleObj name="Equation" r:id="rId22" imgW="139680" imgH="16488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5D289790-A964-B93D-5462-7D6A5FDD3E5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7827827" y="2698939"/>
                        <a:ext cx="198234" cy="2342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C369BD9D-ECDC-E612-90B0-EF27F2B60C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3363920"/>
              </p:ext>
            </p:extLst>
          </p:nvPr>
        </p:nvGraphicFramePr>
        <p:xfrm>
          <a:off x="9927938" y="2728024"/>
          <a:ext cx="236881" cy="256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152280" imgH="164880" progId="Equation.DSMT4">
                  <p:embed/>
                </p:oleObj>
              </mc:Choice>
              <mc:Fallback>
                <p:oleObj name="Equation" r:id="rId24" imgW="152280" imgH="16488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C369BD9D-ECDC-E612-90B0-EF27F2B60C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9927938" y="2728024"/>
                        <a:ext cx="236881" cy="2566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18A5B3E4-27C4-26CB-37D9-6599FC6CA828}"/>
              </a:ext>
            </a:extLst>
          </p:cNvPr>
          <p:cNvSpPr/>
          <p:nvPr/>
        </p:nvSpPr>
        <p:spPr>
          <a:xfrm>
            <a:off x="8329941" y="2214200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E4C33EDC-716F-A35C-CC92-0534DF3B242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3041123"/>
              </p:ext>
            </p:extLst>
          </p:nvPr>
        </p:nvGraphicFramePr>
        <p:xfrm>
          <a:off x="508564" y="4357499"/>
          <a:ext cx="309563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6" imgW="309457" imgH="343211" progId="Equation.DSMT4">
                  <p:embed/>
                </p:oleObj>
              </mc:Choice>
              <mc:Fallback>
                <p:oleObj name="Equation" r:id="rId26" imgW="309457" imgH="343211" progId="Equation.DSMT4">
                  <p:embed/>
                  <p:pic>
                    <p:nvPicPr>
                      <p:cNvPr id="25" name="Object 24">
                        <a:extLst>
                          <a:ext uri="{FF2B5EF4-FFF2-40B4-BE49-F238E27FC236}">
                            <a16:creationId xmlns:a16="http://schemas.microsoft.com/office/drawing/2014/main" id="{E4C33EDC-716F-A35C-CC92-0534DF3B242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08564" y="4357499"/>
                        <a:ext cx="309563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D5A4258F-7730-005B-FA33-ABB69AEE7FD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8188167"/>
              </p:ext>
            </p:extLst>
          </p:nvPr>
        </p:nvGraphicFramePr>
        <p:xfrm>
          <a:off x="5388311" y="5622960"/>
          <a:ext cx="515937" cy="325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8" imgW="516721" imgH="324825" progId="Equation.DSMT4">
                  <p:embed/>
                </p:oleObj>
              </mc:Choice>
              <mc:Fallback>
                <p:oleObj name="Equation" r:id="rId28" imgW="516721" imgH="324825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D5A4258F-7730-005B-FA33-ABB69AEE7F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388311" y="5622960"/>
                        <a:ext cx="515937" cy="325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AEC2B8B-FE10-FE50-5310-814215BCCD41}"/>
              </a:ext>
            </a:extLst>
          </p:cNvPr>
          <p:cNvSpPr txBox="1"/>
          <p:nvPr/>
        </p:nvSpPr>
        <p:spPr>
          <a:xfrm>
            <a:off x="9721931" y="1785251"/>
            <a:ext cx="11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-quantum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F94589-AFB7-1E1F-71C7-E08878A99CC9}"/>
              </a:ext>
            </a:extLst>
          </p:cNvPr>
          <p:cNvSpPr txBox="1"/>
          <p:nvPr/>
        </p:nvSpPr>
        <p:spPr>
          <a:xfrm>
            <a:off x="7543219" y="3943958"/>
            <a:ext cx="1024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-classical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CD22FE-A76E-C351-EA17-810D1E2076AC}"/>
              </a:ext>
            </a:extLst>
          </p:cNvPr>
          <p:cNvSpPr txBox="1"/>
          <p:nvPr/>
        </p:nvSpPr>
        <p:spPr>
          <a:xfrm>
            <a:off x="9439819" y="3250501"/>
            <a:ext cx="1724383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/>
              <a:t>Tsallis-2</a:t>
            </a:r>
          </a:p>
          <a:p>
            <a:r>
              <a:rPr lang="en-US" b="1" dirty="0"/>
              <a:t>Tsallis-3</a:t>
            </a:r>
          </a:p>
          <a:p>
            <a:r>
              <a:rPr lang="en-US" b="1" i="1" dirty="0"/>
              <a:t>q</a:t>
            </a:r>
            <a:r>
              <a:rPr lang="en-US" b="1" dirty="0"/>
              <a:t>-dual statistics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D37E3AD-C366-B787-C7D8-518A49F1F86D}"/>
              </a:ext>
            </a:extLst>
          </p:cNvPr>
          <p:cNvCxnSpPr>
            <a:cxnSpLocks/>
            <a:endCxn id="6" idx="3"/>
          </p:cNvCxnSpPr>
          <p:nvPr/>
        </p:nvCxnSpPr>
        <p:spPr>
          <a:xfrm flipH="1">
            <a:off x="7461315" y="3870209"/>
            <a:ext cx="197850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085DE303-6279-68D2-20FB-DB13E02CD9D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3524140"/>
              </p:ext>
            </p:extLst>
          </p:nvPr>
        </p:nvGraphicFramePr>
        <p:xfrm>
          <a:off x="4833438" y="6134795"/>
          <a:ext cx="492443" cy="307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0" imgW="406080" imgH="253800" progId="Equation.DSMT4">
                  <p:embed/>
                </p:oleObj>
              </mc:Choice>
              <mc:Fallback>
                <p:oleObj name="Equation" r:id="rId30" imgW="4060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4833438" y="6134795"/>
                        <a:ext cx="492443" cy="3077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9" name="Connector: Elbow 48">
            <a:extLst>
              <a:ext uri="{FF2B5EF4-FFF2-40B4-BE49-F238E27FC236}">
                <a16:creationId xmlns:a16="http://schemas.microsoft.com/office/drawing/2014/main" id="{498B36CA-2078-79C5-6859-AE6902468E3F}"/>
              </a:ext>
            </a:extLst>
          </p:cNvPr>
          <p:cNvCxnSpPr>
            <a:stCxn id="16" idx="3"/>
          </p:cNvCxnSpPr>
          <p:nvPr/>
        </p:nvCxnSpPr>
        <p:spPr>
          <a:xfrm flipH="1" flipV="1">
            <a:off x="9666663" y="1714500"/>
            <a:ext cx="1497539" cy="1997666"/>
          </a:xfrm>
          <a:prstGeom prst="bentConnector4">
            <a:avLst>
              <a:gd name="adj1" fmla="val -43569"/>
              <a:gd name="adj2" fmla="val 9993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1900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F7ACF-384A-467D-8D6B-9E0EB1044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52" y="512162"/>
            <a:ext cx="11990895" cy="1024699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Tsallis-3 statistics: Quantum spectra in factorization approximation of the zeroth term approximation</a:t>
            </a: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EB713E35-6FF3-41FE-A471-1979B595EB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1355767"/>
              </p:ext>
            </p:extLst>
          </p:nvPr>
        </p:nvGraphicFramePr>
        <p:xfrm>
          <a:off x="1539432" y="2025994"/>
          <a:ext cx="5096089" cy="862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01920" imgH="558720" progId="Equation.DSMT4">
                  <p:embed/>
                </p:oleObj>
              </mc:Choice>
              <mc:Fallback>
                <p:oleObj name="Equation" r:id="rId2" imgW="3301920" imgH="55872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EB713E35-6FF3-41FE-A471-1979B595EBD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39432" y="2025994"/>
                        <a:ext cx="5096089" cy="862106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4909B7-68CA-4A16-9E49-62AD7C647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11</a:t>
            </a:fld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3935CE-F669-449B-ECE3-1220C206089A}"/>
              </a:ext>
            </a:extLst>
          </p:cNvPr>
          <p:cNvSpPr txBox="1"/>
          <p:nvPr/>
        </p:nvSpPr>
        <p:spPr>
          <a:xfrm>
            <a:off x="249811" y="1661914"/>
            <a:ext cx="100866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Let us consider the factorization approximation, which implies the following mathematically unsanctioned replacement: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FFC692C-38CC-796B-3738-B6A630E5CCD3}"/>
              </a:ext>
            </a:extLst>
          </p:cNvPr>
          <p:cNvSpPr txBox="1"/>
          <p:nvPr/>
        </p:nvSpPr>
        <p:spPr>
          <a:xfrm>
            <a:off x="7900055" y="2367889"/>
            <a:ext cx="36823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H. Hasegawa, Phys. Rev. E 80, 011126 (2009)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84A9DC-3179-DC91-F8D8-EABE98ADAD43}"/>
              </a:ext>
            </a:extLst>
          </p:cNvPr>
          <p:cNvSpPr txBox="1"/>
          <p:nvPr/>
        </p:nvSpPr>
        <p:spPr>
          <a:xfrm>
            <a:off x="249811" y="2934642"/>
            <a:ext cx="1159968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Relativistic       -distribution in the factorization approximation of the  zeroth term approximation ( </a:t>
            </a:r>
            <a:r>
              <a:rPr lang="en-US" sz="1600" dirty="0">
                <a:solidFill>
                  <a:srgbClr val="FF0000"/>
                </a:solidFill>
              </a:rPr>
              <a:t>               </a:t>
            </a:r>
            <a:r>
              <a:rPr lang="en-US" sz="1600" dirty="0"/>
              <a:t>-B-E statistics,              -F-D statistics) for Tsallis-3 statistics </a:t>
            </a:r>
            <a:r>
              <a:rPr lang="en-US" sz="1400" dirty="0"/>
              <a:t>                               </a:t>
            </a:r>
            <a:endParaRPr lang="ru-RU" sz="1400" dirty="0"/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CABB4E17-5D61-690F-1689-E30C2E168D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9086459"/>
              </p:ext>
            </p:extLst>
          </p:nvPr>
        </p:nvGraphicFramePr>
        <p:xfrm>
          <a:off x="1269819" y="2913627"/>
          <a:ext cx="309563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09457" imgH="343211" progId="Equation.DSMT4">
                  <p:embed/>
                </p:oleObj>
              </mc:Choice>
              <mc:Fallback>
                <p:oleObj name="Equation" r:id="rId4" imgW="309457" imgH="343211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CABB4E17-5D61-690F-1689-E30C2E168DB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69819" y="2913627"/>
                        <a:ext cx="309563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F5CFBF31-DE7C-9E41-20C0-663C5E4ECF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148450"/>
              </p:ext>
            </p:extLst>
          </p:nvPr>
        </p:nvGraphicFramePr>
        <p:xfrm>
          <a:off x="8507601" y="2980302"/>
          <a:ext cx="58737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6888" imgH="276155" progId="Equation.DSMT4">
                  <p:embed/>
                </p:oleObj>
              </mc:Choice>
              <mc:Fallback>
                <p:oleObj name="Equation" r:id="rId6" imgW="586888" imgH="276155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F5CFBF31-DE7C-9E41-20C0-663C5E4ECF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507601" y="2980302"/>
                        <a:ext cx="587375" cy="276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0E262688-D51B-0376-94DB-6A050ADADE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8918908"/>
              </p:ext>
            </p:extLst>
          </p:nvPr>
        </p:nvGraphicFramePr>
        <p:xfrm>
          <a:off x="10399303" y="2975540"/>
          <a:ext cx="455613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55909" imgH="280482" progId="Equation.DSMT4">
                  <p:embed/>
                </p:oleObj>
              </mc:Choice>
              <mc:Fallback>
                <p:oleObj name="Equation" r:id="rId8" imgW="455909" imgH="280482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0E262688-D51B-0376-94DB-6A050ADADE1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399303" y="2975540"/>
                        <a:ext cx="455613" cy="280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9BDD7CB6-248B-9193-2EE3-84D4FA41C1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1989719"/>
              </p:ext>
            </p:extLst>
          </p:nvPr>
        </p:nvGraphicFramePr>
        <p:xfrm>
          <a:off x="1539432" y="3695247"/>
          <a:ext cx="7150100" cy="1306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241520" imgH="774360" progId="Equation.DSMT4">
                  <p:embed/>
                </p:oleObj>
              </mc:Choice>
              <mc:Fallback>
                <p:oleObj name="Equation" r:id="rId10" imgW="4241520" imgH="77436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9BDD7CB6-248B-9193-2EE3-84D4FA41C1C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39432" y="3695247"/>
                        <a:ext cx="7150100" cy="1306512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C0D35DA7-1675-864C-DFF5-8A9EE229AA5A}"/>
              </a:ext>
            </a:extLst>
          </p:cNvPr>
          <p:cNvSpPr txBox="1"/>
          <p:nvPr/>
        </p:nvSpPr>
        <p:spPr>
          <a:xfrm>
            <a:off x="249811" y="5264374"/>
            <a:ext cx="1102778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form of this quantum distribution is similar to </a:t>
            </a:r>
            <a:r>
              <a:rPr lang="en-US" sz="1600" dirty="0">
                <a:solidFill>
                  <a:schemeClr val="accent1"/>
                </a:solidFill>
              </a:rPr>
              <a:t>the quantum </a:t>
            </a:r>
            <a:r>
              <a:rPr lang="en-US" sz="1600" dirty="0" err="1">
                <a:solidFill>
                  <a:schemeClr val="accent1"/>
                </a:solidFill>
              </a:rPr>
              <a:t>Tsallis</a:t>
            </a:r>
            <a:r>
              <a:rPr lang="en-US" sz="1600" dirty="0">
                <a:solidFill>
                  <a:schemeClr val="accent1"/>
                </a:solidFill>
              </a:rPr>
              <a:t>-like distributions </a:t>
            </a:r>
            <a:r>
              <a:rPr lang="en-US" sz="1600" dirty="0"/>
              <a:t>used in the high-energy physics. </a:t>
            </a:r>
          </a:p>
          <a:p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Thus, </a:t>
            </a:r>
            <a:r>
              <a:rPr lang="en-US" sz="1600" dirty="0">
                <a:solidFill>
                  <a:schemeClr val="accent1"/>
                </a:solidFill>
              </a:rPr>
              <a:t>the quantum </a:t>
            </a:r>
            <a:r>
              <a:rPr lang="en-US" sz="1600" dirty="0" err="1">
                <a:solidFill>
                  <a:schemeClr val="accent1"/>
                </a:solidFill>
              </a:rPr>
              <a:t>Tsallis</a:t>
            </a:r>
            <a:r>
              <a:rPr lang="en-US" sz="1600" dirty="0">
                <a:solidFill>
                  <a:schemeClr val="accent1"/>
                </a:solidFill>
              </a:rPr>
              <a:t>-like distributions </a:t>
            </a:r>
            <a:r>
              <a:rPr lang="en-US" sz="1600" dirty="0"/>
              <a:t>of this form are mathematically inconsistent because of equation of factorization given above.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878FC0D-E054-E575-FD47-91C2189BDBDB}"/>
              </a:ext>
            </a:extLst>
          </p:cNvPr>
          <p:cNvSpPr/>
          <p:nvPr/>
        </p:nvSpPr>
        <p:spPr>
          <a:xfrm>
            <a:off x="7900055" y="3265046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5EA91-2BF8-B817-F478-FFA7D063FFD7}"/>
              </a:ext>
            </a:extLst>
          </p:cNvPr>
          <p:cNvSpPr txBox="1"/>
          <p:nvPr/>
        </p:nvSpPr>
        <p:spPr>
          <a:xfrm>
            <a:off x="9790376" y="3890152"/>
            <a:ext cx="1724383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/>
              <a:t>Tsallis-2</a:t>
            </a:r>
          </a:p>
          <a:p>
            <a:r>
              <a:rPr lang="en-US" b="1" dirty="0"/>
              <a:t>Tsallis-3</a:t>
            </a:r>
          </a:p>
          <a:p>
            <a:r>
              <a:rPr lang="en-US" b="1" i="1" dirty="0"/>
              <a:t>q</a:t>
            </a:r>
            <a:r>
              <a:rPr lang="en-US" b="1" dirty="0"/>
              <a:t>-dual statistics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A68AE4B-A33B-B9EA-7155-142E2E012996}"/>
              </a:ext>
            </a:extLst>
          </p:cNvPr>
          <p:cNvCxnSpPr>
            <a:stCxn id="3" idx="1"/>
            <a:endCxn id="21" idx="3"/>
          </p:cNvCxnSpPr>
          <p:nvPr/>
        </p:nvCxnSpPr>
        <p:spPr>
          <a:xfrm flipH="1" flipV="1">
            <a:off x="8689532" y="4348503"/>
            <a:ext cx="1100844" cy="33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6325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1D4E2F-5096-DB9A-0CCF-56F230404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Numerical results</a:t>
            </a:r>
            <a:b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Comparison with experimental data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0D00B6-9F36-4807-A0B9-5C6E6E6FF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46837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3571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3E000-C112-1220-801A-B5FA46689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576072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Cut-off of infinite sum of      -distribution in the Tsallis-3 statistics</a:t>
            </a:r>
            <a:endParaRPr lang="en-US" sz="28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BAC59F-6EF4-DF19-28D7-96D7BD5F4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13</a:t>
            </a:fld>
            <a:endParaRPr lang="ru-RU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928AC51-64C7-30CC-B0AE-D30B772AB0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9205393"/>
              </p:ext>
            </p:extLst>
          </p:nvPr>
        </p:nvGraphicFramePr>
        <p:xfrm>
          <a:off x="1325209" y="2713389"/>
          <a:ext cx="9739359" cy="1305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206680" imgH="698400" progId="Equation.DSMT4">
                  <p:embed/>
                </p:oleObj>
              </mc:Choice>
              <mc:Fallback>
                <p:oleObj name="Equation" r:id="rId2" imgW="5206680" imgH="69840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928AC51-64C7-30CC-B0AE-D30B772AB0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25209" y="2713389"/>
                        <a:ext cx="9739359" cy="1305885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16C2CDA2-1199-6A60-7BD5-59F349544F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1317236"/>
              </p:ext>
            </p:extLst>
          </p:nvPr>
        </p:nvGraphicFramePr>
        <p:xfrm>
          <a:off x="442118" y="4625832"/>
          <a:ext cx="11307763" cy="1236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387840" imgH="698400" progId="Equation.DSMT4">
                  <p:embed/>
                </p:oleObj>
              </mc:Choice>
              <mc:Fallback>
                <p:oleObj name="Equation" r:id="rId4" imgW="6387840" imgH="6984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16C2CDA2-1199-6A60-7BD5-59F349544F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2118" y="4625832"/>
                        <a:ext cx="11307763" cy="1236663"/>
                      </a:xfrm>
                      <a:prstGeom prst="rect">
                        <a:avLst/>
                      </a:prstGeom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F6863BB-5021-8E77-1FC2-D8EC422702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2994122"/>
              </p:ext>
            </p:extLst>
          </p:nvPr>
        </p:nvGraphicFramePr>
        <p:xfrm>
          <a:off x="3907777" y="1505421"/>
          <a:ext cx="4183892" cy="726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781000" imgH="482400" progId="Equation.DSMT4">
                  <p:embed/>
                </p:oleObj>
              </mc:Choice>
              <mc:Fallback>
                <p:oleObj name="Equation" r:id="rId6" imgW="2781000" imgH="4824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8F6863BB-5021-8E77-1FC2-D8EC422702F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07777" y="1505421"/>
                        <a:ext cx="4183892" cy="7264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DFD01191-C471-04CD-CB84-86672F0089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5498111"/>
              </p:ext>
            </p:extLst>
          </p:nvPr>
        </p:nvGraphicFramePr>
        <p:xfrm>
          <a:off x="3454401" y="5996497"/>
          <a:ext cx="3475157" cy="719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145960" imgH="444240" progId="Equation.DSMT4">
                  <p:embed/>
                </p:oleObj>
              </mc:Choice>
              <mc:Fallback>
                <p:oleObj name="Equation" r:id="rId8" imgW="2145960" imgH="44424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DFD01191-C471-04CD-CB84-86672F00890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454401" y="5996497"/>
                        <a:ext cx="3475157" cy="7197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3E57641F-4721-1CA4-81FD-F16945FCF2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4640037"/>
              </p:ext>
            </p:extLst>
          </p:nvPr>
        </p:nvGraphicFramePr>
        <p:xfrm>
          <a:off x="5070974" y="335401"/>
          <a:ext cx="401637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00854" imgH="446679" progId="Equation.DSMT4">
                  <p:embed/>
                </p:oleObj>
              </mc:Choice>
              <mc:Fallback>
                <p:oleObj name="Equation" r:id="rId10" imgW="400854" imgH="446679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3E57641F-4721-1CA4-81FD-F16945FCF2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070974" y="335401"/>
                        <a:ext cx="401637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B72CC19-B9E3-853F-3D6C-BA5319D84F69}"/>
              </a:ext>
            </a:extLst>
          </p:cNvPr>
          <p:cNvSpPr txBox="1"/>
          <p:nvPr/>
        </p:nvSpPr>
        <p:spPr>
          <a:xfrm>
            <a:off x="231223" y="926599"/>
            <a:ext cx="117295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In the series expansion, a few terms are only convergent. The integrals are not convergent due to the divergence of the </a:t>
            </a:r>
            <a:r>
              <a:rPr lang="en-US" sz="1600" dirty="0" err="1"/>
              <a:t>integrants</a:t>
            </a:r>
            <a:r>
              <a:rPr lang="en-US" sz="1600" dirty="0"/>
              <a:t> as             .</a:t>
            </a:r>
          </a:p>
          <a:p>
            <a:r>
              <a:rPr lang="en-US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single upper cut-off limit of summation: </a:t>
            </a: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5FAD830-2C76-39A5-5703-A0B1AF6B59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226564"/>
              </p:ext>
            </p:extLst>
          </p:nvPr>
        </p:nvGraphicFramePr>
        <p:xfrm>
          <a:off x="11232106" y="951459"/>
          <a:ext cx="591403" cy="27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80880" imgH="177480" progId="Equation.DSMT4">
                  <p:embed/>
                </p:oleObj>
              </mc:Choice>
              <mc:Fallback>
                <p:oleObj name="Equation" r:id="rId12" imgW="380880" imgH="17748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A5FAD830-2C76-39A5-5703-A0B1AF6B59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1232106" y="951459"/>
                        <a:ext cx="591403" cy="275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9CC0B15-2C87-0331-430D-159401A89D79}"/>
              </a:ext>
            </a:extLst>
          </p:cNvPr>
          <p:cNvSpPr txBox="1"/>
          <p:nvPr/>
        </p:nvSpPr>
        <p:spPr>
          <a:xfrm>
            <a:off x="9198871" y="1699385"/>
            <a:ext cx="19222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Symbol" panose="05050102010706020507" pitchFamily="18" charset="2"/>
              </a:rPr>
              <a:t>n </a:t>
            </a:r>
            <a:r>
              <a:rPr lang="en-US" sz="1600" dirty="0"/>
              <a:t>- a fixed parameter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C26B06-264B-E937-6D0C-A8C56C704E18}"/>
              </a:ext>
            </a:extLst>
          </p:cNvPr>
          <p:cNvSpPr txBox="1"/>
          <p:nvPr/>
        </p:nvSpPr>
        <p:spPr>
          <a:xfrm>
            <a:off x="231223" y="2285859"/>
            <a:ext cx="83160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The Maxwell-Boltzmann transverse momentum distribution of the Tsallis-3 statistics for</a:t>
            </a:r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A39B86A3-6DC4-D3EB-4FE0-6A0B5F9854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7455523"/>
              </p:ext>
            </p:extLst>
          </p:nvPr>
        </p:nvGraphicFramePr>
        <p:xfrm>
          <a:off x="7541809" y="2255904"/>
          <a:ext cx="6477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647700" imgH="398010" progId="Equation.DSMT4">
                  <p:embed/>
                </p:oleObj>
              </mc:Choice>
              <mc:Fallback>
                <p:oleObj name="Equation" r:id="rId14" imgW="647700" imgH="39801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A39B86A3-6DC4-D3EB-4FE0-6A0B5F9854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541809" y="2255904"/>
                        <a:ext cx="647700" cy="39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C3D4B10E-F264-0B04-A102-3DFBFE137761}"/>
              </a:ext>
            </a:extLst>
          </p:cNvPr>
          <p:cNvSpPr txBox="1"/>
          <p:nvPr/>
        </p:nvSpPr>
        <p:spPr>
          <a:xfrm>
            <a:off x="231223" y="4153276"/>
            <a:ext cx="1984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Norm functions 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  <a:latin typeface="Symbol" panose="05050102010706020507" pitchFamily="18" charset="2"/>
              </a:rPr>
              <a:t>L,</a:t>
            </a:r>
            <a:r>
              <a:rPr lang="en-US" sz="1600" b="1" dirty="0">
                <a:solidFill>
                  <a:srgbClr val="FF0000"/>
                </a:solidFill>
                <a:latin typeface="Symbol" panose="05050102010706020507" pitchFamily="18" charset="2"/>
              </a:rPr>
              <a:t> q </a:t>
            </a:r>
            <a:r>
              <a:rPr lang="en-US" sz="1600" b="1" dirty="0"/>
              <a:t>: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E289537-B963-54C9-DDDD-ADC6B0791CAA}"/>
              </a:ext>
            </a:extLst>
          </p:cNvPr>
          <p:cNvSpPr/>
          <p:nvPr/>
        </p:nvSpPr>
        <p:spPr>
          <a:xfrm>
            <a:off x="7767452" y="4153276"/>
            <a:ext cx="32971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A.S.P., arXiv:2306.01003 [hep-</a:t>
            </a:r>
            <a:r>
              <a:rPr lang="en-US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</p:txBody>
      </p:sp>
    </p:spTree>
    <p:extLst>
      <p:ext uri="{BB962C8B-B14F-4D97-AF65-F5344CB8AC3E}">
        <p14:creationId xmlns:p14="http://schemas.microsoft.com/office/powerpoint/2010/main" val="870380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E9CD1D-D2AD-22E7-4588-EA849A67E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5250" y="2079126"/>
            <a:ext cx="2720190" cy="25292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Comparison of exact </a:t>
            </a:r>
            <a:b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 -distribution of the Tsallis-3 statistics with experimental data of 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NA61/SHINE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Collaboration </a:t>
            </a: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diagram, line, font&#10;&#10;Description automatically generated">
            <a:extLst>
              <a:ext uri="{FF2B5EF4-FFF2-40B4-BE49-F238E27FC236}">
                <a16:creationId xmlns:a16="http://schemas.microsoft.com/office/drawing/2014/main" id="{DB1C64E6-6A96-211F-C2A5-A2778A790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12AA87D-09AF-1E49-36E8-03AD7FA9F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737DB64-129E-7E8D-8DE0-9EB9019B9B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3291459"/>
              </p:ext>
            </p:extLst>
          </p:nvPr>
        </p:nvGraphicFramePr>
        <p:xfrm>
          <a:off x="9291510" y="2574608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9415" imgH="448122" progId="Equation.DSMT4">
                  <p:embed/>
                </p:oleObj>
              </mc:Choice>
              <mc:Fallback>
                <p:oleObj name="Equation" r:id="rId3" imgW="399415" imgH="448122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B737DB64-129E-7E8D-8DE0-9EB9019B9B5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91510" y="2574608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44459F3-91C6-1321-3D12-E892408E8065}"/>
              </a:ext>
            </a:extLst>
          </p:cNvPr>
          <p:cNvSpPr txBox="1"/>
          <p:nvPr/>
        </p:nvSpPr>
        <p:spPr>
          <a:xfrm>
            <a:off x="1730209" y="6407118"/>
            <a:ext cx="45022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  <a:cs typeface="Times New Roman" panose="02020603050405020304" pitchFamily="18" charset="0"/>
              </a:rPr>
              <a:t>Experimental Data: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NA61/SHINE, EPJC 74 (2014) 2794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436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7E623-452F-2BE9-A89A-1956F4B0F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733022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Comparison of exact </a:t>
            </a:r>
            <a:b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 -distribution of the Tsallis-3 statistics with experimental data of 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PHENIX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Collaboration </a:t>
            </a: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line, font, screenshot&#10;&#10;Description automatically generated">
            <a:extLst>
              <a:ext uri="{FF2B5EF4-FFF2-40B4-BE49-F238E27FC236}">
                <a16:creationId xmlns:a16="http://schemas.microsoft.com/office/drawing/2014/main" id="{83D53385-6DC7-8920-F4E0-50D0187FF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F21A957-FEF5-B0A1-F82B-0EA03F0D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15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0D3B32-018F-FFA1-AAB9-2E54AB889DC8}"/>
              </a:ext>
            </a:extLst>
          </p:cNvPr>
          <p:cNvSpPr txBox="1"/>
          <p:nvPr/>
        </p:nvSpPr>
        <p:spPr>
          <a:xfrm>
            <a:off x="1657420" y="6314595"/>
            <a:ext cx="4174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  <a:cs typeface="Times New Roman" panose="02020603050405020304" pitchFamily="18" charset="0"/>
              </a:rPr>
              <a:t>Experimental Data: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PHENIX, PRC 83 (2011) 064903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477E8F29-23C7-3A18-9E4B-F3335100C6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9201293"/>
              </p:ext>
            </p:extLst>
          </p:nvPr>
        </p:nvGraphicFramePr>
        <p:xfrm>
          <a:off x="9317014" y="2689509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9415" imgH="448122" progId="Equation.DSMT4">
                  <p:embed/>
                </p:oleObj>
              </mc:Choice>
              <mc:Fallback>
                <p:oleObj name="Equation" r:id="rId3" imgW="399415" imgH="448122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477E8F29-23C7-3A18-9E4B-F3335100C60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17014" y="2689509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3186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866E49-334F-598C-EA50-7BDF8CA6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8" y="2023110"/>
            <a:ext cx="2723925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Comparison of exact </a:t>
            </a:r>
            <a:b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 -distribution of the Tsallis-3 statistics with experimental data of 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ALICE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Collaboration </a:t>
            </a: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line, font, plot&#10;&#10;Description automatically generated">
            <a:extLst>
              <a:ext uri="{FF2B5EF4-FFF2-40B4-BE49-F238E27FC236}">
                <a16:creationId xmlns:a16="http://schemas.microsoft.com/office/drawing/2014/main" id="{16F3B5DC-E5A8-2EBE-3FF7-4720A9BA8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8D67A53-8469-0032-9260-F6EE7552D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CB628-A074-1B7C-12CC-BD38377C9975}"/>
              </a:ext>
            </a:extLst>
          </p:cNvPr>
          <p:cNvSpPr txBox="1"/>
          <p:nvPr/>
        </p:nvSpPr>
        <p:spPr>
          <a:xfrm>
            <a:off x="1575535" y="6367025"/>
            <a:ext cx="6285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  <a:cs typeface="Times New Roman" panose="02020603050405020304" pitchFamily="18" charset="0"/>
              </a:rPr>
              <a:t>Experimental Data: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ALICE, EPJC 71 (2011) 1655; ALICE, EPJC 75 (2015) 226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499AC2FF-8F9B-D8A8-2837-04E394CD18D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120491"/>
              </p:ext>
            </p:extLst>
          </p:nvPr>
        </p:nvGraphicFramePr>
        <p:xfrm>
          <a:off x="9321563" y="2694058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9415" imgH="448122" progId="Equation.DSMT4">
                  <p:embed/>
                </p:oleObj>
              </mc:Choice>
              <mc:Fallback>
                <p:oleObj name="Equation" r:id="rId3" imgW="399415" imgH="448122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499AC2FF-8F9B-D8A8-2837-04E394CD18D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21563" y="2694058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22220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005210-C259-CE35-79BB-8A4A07C24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8" y="2023110"/>
            <a:ext cx="2755769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Comparison of exact </a:t>
            </a:r>
            <a:b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 -distribution of the Tsallis-3 statistics with experimental data of 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ALICE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Collaboration </a:t>
            </a: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line, plot, font&#10;&#10;Description automatically generated">
            <a:extLst>
              <a:ext uri="{FF2B5EF4-FFF2-40B4-BE49-F238E27FC236}">
                <a16:creationId xmlns:a16="http://schemas.microsoft.com/office/drawing/2014/main" id="{48859ECB-009B-24A9-27D1-3F90581B5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4D42A6C-5A14-7587-654B-54EC541D5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DB97BCFE-2E48-0653-768B-13F0562BA71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609793"/>
              </p:ext>
            </p:extLst>
          </p:nvPr>
        </p:nvGraphicFramePr>
        <p:xfrm>
          <a:off x="9326112" y="2689509"/>
          <a:ext cx="4000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99415" imgH="448122" progId="Equation.DSMT4">
                  <p:embed/>
                </p:oleObj>
              </mc:Choice>
              <mc:Fallback>
                <p:oleObj name="Equation" r:id="rId3" imgW="399415" imgH="448122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DB97BCFE-2E48-0653-768B-13F0562BA7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26112" y="2689509"/>
                        <a:ext cx="40005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4A69DFE-86B3-5BA7-50BF-E5ABD4512B65}"/>
              </a:ext>
            </a:extLst>
          </p:cNvPr>
          <p:cNvSpPr txBox="1"/>
          <p:nvPr/>
        </p:nvSpPr>
        <p:spPr>
          <a:xfrm>
            <a:off x="1680168" y="6367025"/>
            <a:ext cx="39563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  <a:cs typeface="Times New Roman" panose="02020603050405020304" pitchFamily="18" charset="0"/>
              </a:rPr>
              <a:t>Experimental Data: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ALICE, PLB 736 (2014) 196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421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8C529E-71AB-C5A5-7A4A-348A56FE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>
              <a:lnSpc>
                <a:spcPct val="90000"/>
              </a:lnSpc>
            </a:pP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exact      -distribution of the Tsallis-3 statistics</a:t>
            </a:r>
          </a:p>
        </p:txBody>
      </p:sp>
      <p:pic>
        <p:nvPicPr>
          <p:cNvPr id="5" name="Picture 4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2837D5C0-0C6D-EE95-1728-75DE69C2B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144" y="1966293"/>
            <a:ext cx="9179711" cy="445216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32C1D16-6DD6-3E58-7A4A-2A0678BD9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18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C7AE04EF-D403-96F4-5061-F6D924BA08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2382202"/>
              </p:ext>
            </p:extLst>
          </p:nvPr>
        </p:nvGraphicFramePr>
        <p:xfrm>
          <a:off x="2629528" y="192559"/>
          <a:ext cx="564048" cy="635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03040" imgH="228600" progId="Equation.DSMT4">
                  <p:embed/>
                </p:oleObj>
              </mc:Choice>
              <mc:Fallback>
                <p:oleObj name="Equation" r:id="rId3" imgW="203040" imgH="22860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C7AE04EF-D403-96F4-5061-F6D924BA088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9528" y="192559"/>
                        <a:ext cx="564048" cy="6354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4534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DC4F6F-EC4A-D7C3-4CC5-F054CAC52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>
              <a:lnSpc>
                <a:spcPct val="90000"/>
              </a:lnSpc>
            </a:pP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approximate phenomenological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Tsallis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distribution</a:t>
            </a:r>
          </a:p>
        </p:txBody>
      </p:sp>
      <p:pic>
        <p:nvPicPr>
          <p:cNvPr id="5" name="Picture 4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57FD1E79-2A50-3976-D0FF-628B4D0DC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819" y="1691007"/>
            <a:ext cx="8703733" cy="502640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FB927F-7851-65FD-BC09-FE0F42D4C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19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z="11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19</a:t>
            </a:fld>
            <a:endParaRPr lang="en-US" sz="11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75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ECDC69-E3EF-BD7F-B84B-4E2EC6261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3676" y="2023110"/>
            <a:ext cx="2820609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Temperature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of the Tsallis-3 statistics and the approximate phenomenological </a:t>
            </a:r>
            <a:r>
              <a:rPr lang="en-US" sz="2400" b="1" dirty="0" err="1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Tsallis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distribution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screenshot, number, diagram&#10;&#10;Description automatically generated">
            <a:extLst>
              <a:ext uri="{FF2B5EF4-FFF2-40B4-BE49-F238E27FC236}">
                <a16:creationId xmlns:a16="http://schemas.microsoft.com/office/drawing/2014/main" id="{92E2AFD0-40AD-1896-EB37-D59EAFFB2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EE56DF9-27AC-F729-8B1E-94B184922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D61E5D-D8BB-5279-7F29-6EBB2C19F552}"/>
              </a:ext>
            </a:extLst>
          </p:cNvPr>
          <p:cNvSpPr txBox="1"/>
          <p:nvPr/>
        </p:nvSpPr>
        <p:spPr>
          <a:xfrm>
            <a:off x="8886174" y="4502091"/>
            <a:ext cx="3023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Solid symbols </a:t>
            </a:r>
            <a:r>
              <a:rPr lang="en-US" sz="1600" dirty="0"/>
              <a:t>– the exact Tsallis-3 statistics distribution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Open symbols </a:t>
            </a:r>
            <a:r>
              <a:rPr lang="en-US" sz="1600" dirty="0"/>
              <a:t>– the approximate phenomenological </a:t>
            </a:r>
            <a:r>
              <a:rPr lang="en-US" sz="1600" dirty="0" err="1"/>
              <a:t>Tsallis</a:t>
            </a:r>
            <a:r>
              <a:rPr lang="en-US" sz="1600" dirty="0"/>
              <a:t> distribution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63316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D4B4C9-8D1D-3FBA-E3EC-7890498F1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8" y="2023110"/>
            <a:ext cx="2711215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Radius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R 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of system for the Tsallis-3 statistics and the approximate phenomenological </a:t>
            </a:r>
            <a:r>
              <a:rPr lang="en-US" sz="2400" b="1" dirty="0" err="1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Tsallis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distribution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screenshot, line, number&#10;&#10;Description automatically generated">
            <a:extLst>
              <a:ext uri="{FF2B5EF4-FFF2-40B4-BE49-F238E27FC236}">
                <a16:creationId xmlns:a16="http://schemas.microsoft.com/office/drawing/2014/main" id="{A9AD14B3-477E-1389-D7CC-EA0254DD5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C9F7E40-CD34-9458-2B44-7DDCA230A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D52B91-E9C6-398B-523B-114D3550ED64}"/>
              </a:ext>
            </a:extLst>
          </p:cNvPr>
          <p:cNvSpPr txBox="1"/>
          <p:nvPr/>
        </p:nvSpPr>
        <p:spPr>
          <a:xfrm>
            <a:off x="9000165" y="4509592"/>
            <a:ext cx="2889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Solid symbols </a:t>
            </a:r>
            <a:r>
              <a:rPr lang="en-US" sz="1600" dirty="0"/>
              <a:t>– the exact Tsallis-3 statistics distribution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Open symbols </a:t>
            </a:r>
            <a:r>
              <a:rPr lang="en-US" sz="1600" dirty="0"/>
              <a:t>– the approximate phenomenological </a:t>
            </a:r>
            <a:r>
              <a:rPr lang="en-US" sz="1600" dirty="0" err="1"/>
              <a:t>Tsallis</a:t>
            </a:r>
            <a:r>
              <a:rPr lang="en-US" sz="1600" dirty="0"/>
              <a:t> distribution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57113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72927F-C8A6-005C-7414-CFB8D9511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5249" y="2023110"/>
            <a:ext cx="2714846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Parameter </a:t>
            </a:r>
            <a:r>
              <a:rPr lang="en-US" sz="2400" b="1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q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for the Tsallis-3 statistics and the approximate phenomenological </a:t>
            </a:r>
            <a:r>
              <a:rPr lang="en-US" sz="2400" b="1" dirty="0" err="1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Tsallis</a:t>
            </a:r>
            <a:r>
              <a:rPr lang="en-US" sz="24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distribution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screenshot, diagram, line&#10;&#10;Description automatically generated">
            <a:extLst>
              <a:ext uri="{FF2B5EF4-FFF2-40B4-BE49-F238E27FC236}">
                <a16:creationId xmlns:a16="http://schemas.microsoft.com/office/drawing/2014/main" id="{375F7A97-D926-1C9C-11E9-1D11DB83E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8" y="868144"/>
            <a:ext cx="7608304" cy="519266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E1B96B-0B8D-A345-7B75-3631675E3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92240"/>
            <a:ext cx="3126933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029BEAB8-68BB-4429-B87F-176447143671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0C178A-A9EE-D37F-1330-F179DA1CCE8B}"/>
              </a:ext>
            </a:extLst>
          </p:cNvPr>
          <p:cNvSpPr txBox="1"/>
          <p:nvPr/>
        </p:nvSpPr>
        <p:spPr>
          <a:xfrm>
            <a:off x="8951784" y="4502091"/>
            <a:ext cx="2889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Solid symbols </a:t>
            </a:r>
            <a:r>
              <a:rPr lang="en-US" sz="1600" dirty="0"/>
              <a:t>– the exact Tsallis-3 statistics distribution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Open symbols </a:t>
            </a:r>
            <a:r>
              <a:rPr lang="en-US" sz="1600" dirty="0"/>
              <a:t>– the approximate phenomenological </a:t>
            </a:r>
            <a:r>
              <a:rPr lang="en-US" sz="1600" dirty="0" err="1"/>
              <a:t>Tsallis</a:t>
            </a:r>
            <a:r>
              <a:rPr lang="en-US" sz="1600" dirty="0"/>
              <a:t> distribution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596676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670EB-3BA1-49F1-BA23-05A291938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82285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Conclusions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E93721E-3966-4526-B99E-22427D5ED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23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9A5B8F-639F-4A70-BF6E-1B1E31209B07}"/>
              </a:ext>
            </a:extLst>
          </p:cNvPr>
          <p:cNvSpPr txBox="1"/>
          <p:nvPr/>
        </p:nvSpPr>
        <p:spPr>
          <a:xfrm>
            <a:off x="412376" y="1081625"/>
            <a:ext cx="115062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The exact transverse momentum distributions for the Tsallis-3 statistics in the grand canonical ensemble for the Fermi-Dirac, Bose-Einstein and Maxwell-Boltzmann statistics of particles have been found.   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The exact Tsallis-3 classical </a:t>
            </a:r>
            <a:r>
              <a:rPr lang="ru-RU" dirty="0"/>
              <a:t>      -</a:t>
            </a:r>
            <a:r>
              <a:rPr lang="en-US" dirty="0"/>
              <a:t>distribution and the classical approximate phenomenological </a:t>
            </a:r>
            <a:r>
              <a:rPr lang="en-US" dirty="0" err="1"/>
              <a:t>Tsallis</a:t>
            </a:r>
            <a:r>
              <a:rPr lang="en-US" dirty="0"/>
              <a:t> distribution have been applied to describe the experimental spectra of the charged </a:t>
            </a:r>
            <a:r>
              <a:rPr lang="en-US" dirty="0" err="1"/>
              <a:t>pions</a:t>
            </a:r>
            <a:r>
              <a:rPr lang="en-US" dirty="0"/>
              <a:t> produced in the </a:t>
            </a:r>
            <a:r>
              <a:rPr lang="ru-RU" dirty="0"/>
              <a:t>       </a:t>
            </a:r>
            <a:r>
              <a:rPr lang="en-US" dirty="0"/>
              <a:t>collisions at LHC and RHIC energies.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>
                <a:cs typeface="Times New Roman" panose="02020603050405020304" pitchFamily="18" charset="0"/>
              </a:rPr>
              <a:t>We have revealed that the well-known classical approximate phenomenological </a:t>
            </a:r>
            <a:r>
              <a:rPr lang="en-US" sz="1800" dirty="0" err="1">
                <a:cs typeface="Times New Roman" panose="02020603050405020304" pitchFamily="18" charset="0"/>
              </a:rPr>
              <a:t>Tsallis</a:t>
            </a:r>
            <a:r>
              <a:rPr lang="en-US" sz="1800" dirty="0">
                <a:cs typeface="Times New Roman" panose="02020603050405020304" pitchFamily="18" charset="0"/>
              </a:rPr>
              <a:t> distribution in the framework of the Tsallis-3 statistics corresponds to the zeroth term approximation and to the unphysical condition of zero entropy of the system in the whole range of state variables.</a:t>
            </a:r>
            <a:r>
              <a:rPr lang="ru-RU" sz="1800" dirty="0">
                <a:cs typeface="Times New Roman" panose="02020603050405020304" pitchFamily="18" charset="0"/>
              </a:rPr>
              <a:t> </a:t>
            </a:r>
            <a:r>
              <a:rPr lang="en-US" sz="1800" dirty="0">
                <a:cs typeface="Times New Roman" panose="02020603050405020304" pitchFamily="18" charset="0"/>
              </a:rPr>
              <a:t>Moreover, we have found that it approximates the exact Tsallis-3 classical distribution unsatisfactory in the whole energy range of       </a:t>
            </a:r>
            <a:r>
              <a:rPr lang="en-US" dirty="0"/>
              <a:t>collision</a:t>
            </a:r>
            <a:r>
              <a:rPr lang="en-US" sz="1800" dirty="0">
                <a:cs typeface="Times New Roman" panose="02020603050405020304" pitchFamily="18" charset="0"/>
              </a:rPr>
              <a:t>. </a:t>
            </a:r>
            <a:endParaRPr lang="ru-RU" sz="1800" dirty="0"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We have found that the quantum approximate phenomenological </a:t>
            </a:r>
            <a:r>
              <a:rPr lang="en-US" dirty="0" err="1"/>
              <a:t>Tsallis</a:t>
            </a:r>
            <a:r>
              <a:rPr lang="en-US" dirty="0"/>
              <a:t> distribution and the quantum </a:t>
            </a:r>
            <a:r>
              <a:rPr lang="en-US" dirty="0" err="1"/>
              <a:t>Tsallis</a:t>
            </a:r>
            <a:r>
              <a:rPr lang="en-US" dirty="0"/>
              <a:t>-like distribution used in high-energy physics are similar to the quantum transverse momentum distribution obtained in the Tsallis-3 statistics by introducing a mathematically inconsistent factorization approximation in the zeroth term approximation. 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We have revealed that the transverse momentum distributions in the zeroth term approximation and in the factorization approximation of the zeroth term approximation are the same in the Tsallis-3, Tsallis-2 and </a:t>
            </a:r>
            <a:r>
              <a:rPr lang="en-US" i="1" dirty="0"/>
              <a:t>q</a:t>
            </a:r>
            <a:r>
              <a:rPr lang="en-US" dirty="0"/>
              <a:t>-dual statistics.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54613DC7-B3BF-4BBE-8F0E-EA7FEEF884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0956403"/>
              </p:ext>
            </p:extLst>
          </p:nvPr>
        </p:nvGraphicFramePr>
        <p:xfrm>
          <a:off x="9082626" y="2253691"/>
          <a:ext cx="345702" cy="250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21691" imgH="233254" progId="Equation.DSMT4">
                  <p:embed/>
                </p:oleObj>
              </mc:Choice>
              <mc:Fallback>
                <p:oleObj name="Equation" r:id="rId2" imgW="321691" imgH="233254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54613DC7-B3BF-4BBE-8F0E-EA7FEEF8843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82626" y="2253691"/>
                        <a:ext cx="345702" cy="2503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55C4E41F-1564-4731-A198-C26D5A69B05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6088914"/>
              </p:ext>
            </p:extLst>
          </p:nvPr>
        </p:nvGraphicFramePr>
        <p:xfrm>
          <a:off x="3382203" y="1869729"/>
          <a:ext cx="345702" cy="38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0854" imgH="446679" progId="Equation.DSMT4">
                  <p:embed/>
                </p:oleObj>
              </mc:Choice>
              <mc:Fallback>
                <p:oleObj name="Equation" r:id="rId4" imgW="400854" imgH="446679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55C4E41F-1564-4731-A198-C26D5A69B0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82203" y="1869729"/>
                        <a:ext cx="345702" cy="383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00469409-E24C-CFAD-54F6-7AEDF76C3B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3140254"/>
              </p:ext>
            </p:extLst>
          </p:nvPr>
        </p:nvGraphicFramePr>
        <p:xfrm>
          <a:off x="7606187" y="3911600"/>
          <a:ext cx="346075" cy="25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46160" imgH="250198" progId="Equation.DSMT4">
                  <p:embed/>
                </p:oleObj>
              </mc:Choice>
              <mc:Fallback>
                <p:oleObj name="Equation" r:id="rId6" imgW="346160" imgH="250198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6187" y="3911600"/>
                        <a:ext cx="346075" cy="250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12197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71315-20CD-453C-B6CF-DE47D02C0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852" y="2338569"/>
            <a:ext cx="10972800" cy="1143000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Thank you for your attention!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E33F27F-0D1E-4BF0-A841-2D3ABDD42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BEAB8-68BB-4429-B87F-176447143671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500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875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9412753-5B86-459A-B0E4-E20A1664BB5D}">
  <we:reference id="wa104381909" version="3.5.0.0" store="en-US" storeType="OMEX"/>
  <we:alternateReferences>
    <we:reference id="wa104381909" version="3.5.0.0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3308</TotalTime>
  <Words>1501</Words>
  <Application>Microsoft Office PowerPoint</Application>
  <PresentationFormat>Widescreen</PresentationFormat>
  <Paragraphs>173</Paragraphs>
  <Slides>24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6" baseType="lpstr">
      <vt:lpstr>Arial</vt:lpstr>
      <vt:lpstr>Calibri</vt:lpstr>
      <vt:lpstr>Calibri Light</vt:lpstr>
      <vt:lpstr>Century Schoolbook</vt:lpstr>
      <vt:lpstr>Georgia</vt:lpstr>
      <vt:lpstr>Symbol</vt:lpstr>
      <vt:lpstr>Times New Roman</vt:lpstr>
      <vt:lpstr>Office Theme</vt:lpstr>
      <vt:lpstr>Office Theme</vt:lpstr>
      <vt:lpstr>Office Theme</vt:lpstr>
      <vt:lpstr>Office Theme</vt:lpstr>
      <vt:lpstr>Equation</vt:lpstr>
      <vt:lpstr>Hadron transverse momentum distributions in the Tsallis statistics with escort probabilities</vt:lpstr>
      <vt:lpstr>Motivation </vt:lpstr>
      <vt:lpstr>Tsallis statistics with escort probabilities (Tsallis-3 statistics) Grand Canonical Ensemble </vt:lpstr>
      <vt:lpstr>Tsallis statistics with escort probabilities (Tsallis-3 statistics) Grand Canonical Ensemble </vt:lpstr>
      <vt:lpstr>Different variants of nonextensive statistics in grand canonical ensemble</vt:lpstr>
      <vt:lpstr>Tsallis-3 statistics in the grand canonical ensemble: General formalism </vt:lpstr>
      <vt:lpstr>- distribution in Tsallis-3 statistics: Relativistic ideal gas  </vt:lpstr>
      <vt:lpstr>- distribution in Tsallis-3 statistics: Maxwell-Boltzmann statistics of particles  </vt:lpstr>
      <vt:lpstr>Ultrarelativistic    - distribution in Tsallis-3 statistics: Maxwell-Boltzmann statistics  </vt:lpstr>
      <vt:lpstr>- distribution in Tsallis-3 statistics: Zeroth term approximation  </vt:lpstr>
      <vt:lpstr>Tsallis-3 statistics: Quantum spectra in factorization approximation of the zeroth term approximation</vt:lpstr>
      <vt:lpstr>Numerical results Comparison with experimental data </vt:lpstr>
      <vt:lpstr>Cut-off of infinite sum of      -distribution in the Tsallis-3 statistics</vt:lpstr>
      <vt:lpstr>Comparison of exact       -distribution of the Tsallis-3 statistics with experimental data of NA61/SHINE Collaboration </vt:lpstr>
      <vt:lpstr>Comparison of exact       -distribution of the Tsallis-3 statistics with experimental data of PHENIX Collaboration </vt:lpstr>
      <vt:lpstr>Comparison of exact       -distribution of the Tsallis-3 statistics with experimental data of ALICE Collaboration </vt:lpstr>
      <vt:lpstr>Comparison of exact       -distribution of the Tsallis-3 statistics with experimental data of ALICE Collaboration </vt:lpstr>
      <vt:lpstr>The exact      -distribution of the Tsallis-3 statistics</vt:lpstr>
      <vt:lpstr>The approximate phenomenological Tsallis distribution</vt:lpstr>
      <vt:lpstr>Temperature T of the Tsallis-3 statistics and the approximate phenomenological Tsallis distribution </vt:lpstr>
      <vt:lpstr>Radius R of system for the Tsallis-3 statistics and the approximate phenomenological Tsallis distribution </vt:lpstr>
      <vt:lpstr>Parameter q for the Tsallis-3 statistics and the approximate phenomenological Tsallis distribution </vt:lpstr>
      <vt:lpstr>Conclusions </vt:lpstr>
      <vt:lpstr>Thank you for your attention!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Parvan Parvan</dc:creator>
  <cp:lastModifiedBy>Parvan Parvan</cp:lastModifiedBy>
  <cp:revision>68</cp:revision>
  <dcterms:created xsi:type="dcterms:W3CDTF">2022-04-24T05:31:58Z</dcterms:created>
  <dcterms:modified xsi:type="dcterms:W3CDTF">2023-07-13T02:22:57Z</dcterms:modified>
</cp:coreProperties>
</file>